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8" r:id="rId5"/>
    <p:sldId id="311" r:id="rId6"/>
    <p:sldId id="285" r:id="rId7"/>
    <p:sldId id="286" r:id="rId8"/>
    <p:sldId id="299" r:id="rId9"/>
    <p:sldId id="292" r:id="rId10"/>
    <p:sldId id="261" r:id="rId11"/>
    <p:sldId id="294" r:id="rId12"/>
    <p:sldId id="284" r:id="rId13"/>
    <p:sldId id="288" r:id="rId14"/>
    <p:sldId id="300" r:id="rId15"/>
    <p:sldId id="301" r:id="rId16"/>
    <p:sldId id="302" r:id="rId17"/>
    <p:sldId id="289" r:id="rId18"/>
    <p:sldId id="305" r:id="rId19"/>
    <p:sldId id="291" r:id="rId20"/>
    <p:sldId id="303" r:id="rId21"/>
    <p:sldId id="263" r:id="rId22"/>
    <p:sldId id="296" r:id="rId23"/>
    <p:sldId id="297" r:id="rId24"/>
    <p:sldId id="290" r:id="rId25"/>
    <p:sldId id="307" r:id="rId26"/>
    <p:sldId id="259" r:id="rId27"/>
    <p:sldId id="264" r:id="rId28"/>
    <p:sldId id="265" r:id="rId29"/>
    <p:sldId id="312" r:id="rId30"/>
    <p:sldId id="267" r:id="rId31"/>
    <p:sldId id="268" r:id="rId32"/>
    <p:sldId id="308" r:id="rId33"/>
    <p:sldId id="270" r:id="rId34"/>
    <p:sldId id="309" r:id="rId35"/>
    <p:sldId id="272" r:id="rId36"/>
    <p:sldId id="273" r:id="rId37"/>
    <p:sldId id="274" r:id="rId38"/>
    <p:sldId id="298" r:id="rId39"/>
    <p:sldId id="276" r:id="rId40"/>
    <p:sldId id="277" r:id="rId41"/>
    <p:sldId id="306" r:id="rId42"/>
    <p:sldId id="278" r:id="rId43"/>
    <p:sldId id="279" r:id="rId44"/>
    <p:sldId id="282" r:id="rId45"/>
    <p:sldId id="281" r:id="rId46"/>
    <p:sldId id="310" r:id="rId47"/>
    <p:sldId id="283" r:id="rId48"/>
    <p:sldId id="256" r:id="rId49"/>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22" d="100"/>
          <a:sy n="122" d="100"/>
        </p:scale>
        <p:origin x="1032"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1902" y="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34BAD-1F1D-455F-81D0-FC365B37B8CD}" type="datetimeFigureOut">
              <a:rPr lang="en-US" smtClean="0"/>
              <a:pPr/>
              <a:t>9/18/2017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EBC9B-E900-477E-82E6-BC5F077BFD0B}" type="slidenum">
              <a:rPr lang="en-US" smtClean="0"/>
              <a:pPr/>
              <a:t>‹#›</a:t>
            </a:fld>
            <a:endParaRPr lang="en-US"/>
          </a:p>
        </p:txBody>
      </p:sp>
    </p:spTree>
    <p:extLst>
      <p:ext uri="{BB962C8B-B14F-4D97-AF65-F5344CB8AC3E}">
        <p14:creationId xmlns:p14="http://schemas.microsoft.com/office/powerpoint/2010/main" val="200302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ata.opi.mt.gov/bills/mca/61/8/61-8-501.ht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data.opi.mt.gov/bills/mca/61/8/61-8-503.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data.opi.mt.gov/bills/mca/61/9/61-9-402.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mc.tv/files/2011/04/Childeren-Playing-In-Stree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1</a:t>
            </a:fld>
            <a:endParaRPr lang="en-US"/>
          </a:p>
        </p:txBody>
      </p:sp>
    </p:spTree>
    <p:extLst>
      <p:ext uri="{BB962C8B-B14F-4D97-AF65-F5344CB8AC3E}">
        <p14:creationId xmlns:p14="http://schemas.microsoft.com/office/powerpoint/2010/main" val="2508636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371600" y="1143000"/>
            <a:ext cx="4114800" cy="308610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smtClean="0">
                <a:latin typeface="Times New Roman" pitchFamily="18" charset="0"/>
              </a:rPr>
              <a:t>2.01 Signs Signals Markings &amp; Speed Limits</a:t>
            </a:r>
          </a:p>
        </p:txBody>
      </p:sp>
      <p:sp>
        <p:nvSpPr>
          <p:cNvPr id="481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smtClean="0">
                <a:latin typeface="Times New Roman" pitchFamily="18" charset="0"/>
              </a:rPr>
              <a:t>Revised 7-07</a:t>
            </a:r>
          </a:p>
        </p:txBody>
      </p:sp>
      <p:sp>
        <p:nvSpPr>
          <p:cNvPr id="481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A55553E5-DBE4-439D-8319-EE056B63CF58}" type="slidenum">
              <a:rPr lang="en-US" sz="1200" smtClean="0">
                <a:latin typeface="Times New Roman" pitchFamily="18" charset="0"/>
              </a:rPr>
              <a:pPr/>
              <a:t>11</a:t>
            </a:fld>
            <a:endParaRPr lang="en-US" sz="1200" smtClean="0">
              <a:latin typeface="Times New Roman" pitchFamily="18" charset="0"/>
            </a:endParaRPr>
          </a:p>
        </p:txBody>
      </p:sp>
    </p:spTree>
    <p:extLst>
      <p:ext uri="{BB962C8B-B14F-4D97-AF65-F5344CB8AC3E}">
        <p14:creationId xmlns:p14="http://schemas.microsoft.com/office/powerpoint/2010/main" val="168182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371600" y="1143000"/>
            <a:ext cx="4114800" cy="3086100"/>
          </a:xfrm>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00" dirty="0" smtClean="0">
                <a:latin typeface="Calibri" pitchFamily="34" charset="0"/>
                <a:cs typeface="Calibri" pitchFamily="34" charset="0"/>
              </a:rPr>
              <a:t> MCA </a:t>
            </a:r>
            <a:r>
              <a:rPr lang="en-US" sz="1000" b="1" dirty="0" smtClean="0">
                <a:latin typeface="Calibri" pitchFamily="34" charset="0"/>
                <a:cs typeface="Calibri" pitchFamily="34" charset="0"/>
              </a:rPr>
              <a:t>61-8-504. Operators to exercise due care. </a:t>
            </a:r>
            <a:r>
              <a:rPr lang="en-US" sz="1000" dirty="0" smtClean="0">
                <a:latin typeface="Calibri" pitchFamily="34" charset="0"/>
                <a:cs typeface="Calibri" pitchFamily="34" charset="0"/>
              </a:rPr>
              <a:t>Notwithstanding </a:t>
            </a:r>
            <a:r>
              <a:rPr lang="en-US" sz="1000" dirty="0" smtClean="0">
                <a:latin typeface="Calibri" pitchFamily="34" charset="0"/>
                <a:cs typeface="Calibri" pitchFamily="34" charset="0"/>
                <a:hlinkClick r:id="rId3" action="ppaction://hlinkfile"/>
              </a:rPr>
              <a:t>61-8-501</a:t>
            </a:r>
            <a:r>
              <a:rPr lang="en-US" sz="1000" dirty="0" smtClean="0">
                <a:latin typeface="Calibri" pitchFamily="34" charset="0"/>
                <a:cs typeface="Calibri" pitchFamily="34" charset="0"/>
              </a:rPr>
              <a:t> through </a:t>
            </a:r>
            <a:r>
              <a:rPr lang="en-US" sz="1000" dirty="0" smtClean="0">
                <a:latin typeface="Calibri" pitchFamily="34" charset="0"/>
                <a:cs typeface="Calibri" pitchFamily="34" charset="0"/>
                <a:hlinkClick r:id="rId4" action="ppaction://hlinkfile"/>
              </a:rPr>
              <a:t>61-8-503</a:t>
            </a:r>
            <a:r>
              <a:rPr lang="en-US" sz="1000" dirty="0" smtClean="0">
                <a:latin typeface="Calibri" pitchFamily="34" charset="0"/>
                <a:cs typeface="Calibri" pitchFamily="34" charset="0"/>
              </a:rPr>
              <a:t>, an operator of a vehicle shall exercise due care to avoid colliding with a pedestrian or with a person propelling a human-powered vehicle or using an assistive mobility device upon a roadway, shall give warning by sounding the horn when necessary, and shall exercise proper precaution upon observing a child or an obviously confused, incapacitated, or intoxicated person upon a roadway. </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8C552941-BFF6-4517-9C48-D264E1B60269}" type="slidenum">
              <a:rPr lang="en-US" sz="1200" smtClean="0"/>
              <a:pPr eaLnBrk="1" hangingPunct="1"/>
              <a:t>12</a:t>
            </a:fld>
            <a:endParaRPr lang="en-US" sz="1200" smtClean="0"/>
          </a:p>
        </p:txBody>
      </p:sp>
    </p:spTree>
    <p:extLst>
      <p:ext uri="{BB962C8B-B14F-4D97-AF65-F5344CB8AC3E}">
        <p14:creationId xmlns:p14="http://schemas.microsoft.com/office/powerpoint/2010/main" val="289942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371600" y="1143000"/>
            <a:ext cx="4114800" cy="30861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E524E6B6-0EB5-416F-A86F-E714BC295936}" type="slidenum">
              <a:rPr lang="en-US" sz="1200" smtClean="0"/>
              <a:pPr eaLnBrk="1" hangingPunct="1"/>
              <a:t>13</a:t>
            </a:fld>
            <a:endParaRPr lang="en-US" sz="1200" smtClean="0"/>
          </a:p>
        </p:txBody>
      </p:sp>
    </p:spTree>
    <p:extLst>
      <p:ext uri="{BB962C8B-B14F-4D97-AF65-F5344CB8AC3E}">
        <p14:creationId xmlns:p14="http://schemas.microsoft.com/office/powerpoint/2010/main" val="321465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libri" pitchFamily="34" charset="0"/>
                <a:cs typeface="Calibri" pitchFamily="34" charset="0"/>
              </a:rPr>
              <a:t>NOTE</a:t>
            </a:r>
            <a:r>
              <a:rPr lang="en-US" b="1" dirty="0">
                <a:latin typeface="Calibri" pitchFamily="34" charset="0"/>
                <a:cs typeface="Calibri" pitchFamily="34" charset="0"/>
              </a:rPr>
              <a:t>:  Vehicles on divided highway  need not  stop for school bus on a different roadway</a:t>
            </a:r>
          </a:p>
          <a:p>
            <a:pPr>
              <a:defRPr/>
            </a:pPr>
            <a:r>
              <a:rPr lang="en-US" dirty="0">
                <a:latin typeface="Calibri" pitchFamily="34" charset="0"/>
                <a:cs typeface="Calibri" pitchFamily="34" charset="0"/>
              </a:rPr>
              <a:t>MCA  </a:t>
            </a:r>
            <a:r>
              <a:rPr lang="en-US" b="1" dirty="0">
                <a:latin typeface="Calibri" pitchFamily="34" charset="0"/>
                <a:cs typeface="Calibri" pitchFamily="34" charset="0"/>
              </a:rPr>
              <a:t>61-8-351. Meeting or passing school bus </a:t>
            </a:r>
          </a:p>
          <a:p>
            <a:pPr marL="228600" indent="-228600">
              <a:buFontTx/>
              <a:buAutoNum type="arabicParenR"/>
              <a:defRPr/>
            </a:pPr>
            <a:r>
              <a:rPr lang="en-US" dirty="0">
                <a:latin typeface="Calibri" pitchFamily="34" charset="0"/>
                <a:cs typeface="Calibri" pitchFamily="34" charset="0"/>
              </a:rPr>
              <a:t>Upon overtaking from either direction a school bus that has stopped on the highway or street to receive or discharge school children, a driver of a motor vehicle: </a:t>
            </a:r>
            <a:br>
              <a:rPr lang="en-US" dirty="0">
                <a:latin typeface="Calibri" pitchFamily="34" charset="0"/>
                <a:cs typeface="Calibri" pitchFamily="34" charset="0"/>
              </a:rPr>
            </a:br>
            <a:r>
              <a:rPr lang="en-US" dirty="0">
                <a:latin typeface="Calibri" pitchFamily="34" charset="0"/>
                <a:cs typeface="Calibri" pitchFamily="34" charset="0"/>
              </a:rPr>
              <a:t>     (a) shall stop the motor vehicle not less than approximately 15 feet before reaching the school bus when there is in operation on the bus a visual flashing red signal as specified in </a:t>
            </a:r>
            <a:r>
              <a:rPr lang="en-US" dirty="0">
                <a:latin typeface="Calibri" pitchFamily="34" charset="0"/>
                <a:cs typeface="Calibri" pitchFamily="34" charset="0"/>
                <a:hlinkClick r:id="rId3" action="ppaction://hlinkfile"/>
              </a:rPr>
              <a:t>61-9-402</a:t>
            </a:r>
            <a:r>
              <a:rPr lang="en-US" dirty="0">
                <a:latin typeface="Calibri" pitchFamily="34" charset="0"/>
                <a:cs typeface="Calibri" pitchFamily="34" charset="0"/>
              </a:rPr>
              <a:t>; and </a:t>
            </a:r>
            <a:br>
              <a:rPr lang="en-US" dirty="0">
                <a:latin typeface="Calibri" pitchFamily="34" charset="0"/>
                <a:cs typeface="Calibri" pitchFamily="34" charset="0"/>
              </a:rPr>
            </a:br>
            <a:r>
              <a:rPr lang="en-US" dirty="0">
                <a:latin typeface="Calibri" pitchFamily="34" charset="0"/>
                <a:cs typeface="Calibri" pitchFamily="34" charset="0"/>
              </a:rPr>
              <a:t>     (b) may not proceed until the children have entered the school bus or have alighted and reached the side of the highway or street and until the school bus ceases operation of its visual flashing red signal.</a:t>
            </a:r>
          </a:p>
          <a:p>
            <a:pPr>
              <a:defRPr/>
            </a:pPr>
            <a:r>
              <a:rPr lang="en-US" dirty="0">
                <a:latin typeface="Calibri" pitchFamily="34" charset="0"/>
                <a:cs typeface="Calibri" pitchFamily="34" charset="0"/>
              </a:rPr>
              <a:t> (6) The driver of a motor vehicle upon a highway with separate roadways need not stop upon meeting or passing a school bus that is on a different roadway or when upon a controlled-access highway and the school bus is stopped in a loading zone that is a part of or adjacent to the highway and where pedestrians are not permitted to cross the roadway. </a:t>
            </a:r>
            <a:br>
              <a:rPr lang="en-US" dirty="0">
                <a:latin typeface="Calibri" pitchFamily="34" charset="0"/>
                <a:cs typeface="Calibri" pitchFamily="34" charset="0"/>
              </a:rPr>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D9EBC9B-E900-477E-82E6-BC5F077BFD0B}" type="slidenum">
              <a:rPr lang="en-US" smtClean="0"/>
              <a:pPr/>
              <a:t>14</a:t>
            </a:fld>
            <a:endParaRPr lang="en-US"/>
          </a:p>
        </p:txBody>
      </p:sp>
    </p:spTree>
    <p:extLst>
      <p:ext uri="{BB962C8B-B14F-4D97-AF65-F5344CB8AC3E}">
        <p14:creationId xmlns:p14="http://schemas.microsoft.com/office/powerpoint/2010/main" val="210972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Most students believe</a:t>
            </a:r>
            <a:r>
              <a:rPr lang="en-US" baseline="0" dirty="0" smtClean="0"/>
              <a:t> that when the law says they have the right of way that they can take it with impunity.  Thinking in terms of giving right of way versus assuming and taking right of way. This will protect them from crashes when they are mixing with traffic.  There used to be a commercial that stated you may be right but you don’t want to be dead right.  Even though I have the right of way I can’t always be certain that the other users know who has right of way and who must yield.  </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15</a:t>
            </a:fld>
            <a:endParaRPr lang="en-US"/>
          </a:p>
        </p:txBody>
      </p:sp>
    </p:spTree>
    <p:extLst>
      <p:ext uri="{BB962C8B-B14F-4D97-AF65-F5344CB8AC3E}">
        <p14:creationId xmlns:p14="http://schemas.microsoft.com/office/powerpoint/2010/main" val="3575730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16</a:t>
            </a:fld>
            <a:endParaRPr lang="en-US"/>
          </a:p>
        </p:txBody>
      </p:sp>
    </p:spTree>
    <p:extLst>
      <p:ext uri="{BB962C8B-B14F-4D97-AF65-F5344CB8AC3E}">
        <p14:creationId xmlns:p14="http://schemas.microsoft.com/office/powerpoint/2010/main" val="3120050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17</a:t>
            </a:fld>
            <a:endParaRPr lang="en-US"/>
          </a:p>
        </p:txBody>
      </p:sp>
    </p:spTree>
    <p:extLst>
      <p:ext uri="{BB962C8B-B14F-4D97-AF65-F5344CB8AC3E}">
        <p14:creationId xmlns:p14="http://schemas.microsoft.com/office/powerpoint/2010/main" val="1266060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Who</a:t>
            </a:r>
            <a:r>
              <a:rPr lang="en-US" baseline="0" dirty="0" smtClean="0"/>
              <a:t> here is r</a:t>
            </a:r>
            <a:r>
              <a:rPr lang="en-US" dirty="0" smtClean="0"/>
              <a:t>esponsible</a:t>
            </a:r>
            <a:r>
              <a:rPr lang="en-US" baseline="0" dirty="0" smtClean="0"/>
              <a:t> for ‘finding’ or hiring crossing guards?</a:t>
            </a:r>
          </a:p>
          <a:p>
            <a:r>
              <a:rPr lang="en-US" baseline="0" dirty="0" smtClean="0"/>
              <a:t>This list makes sense, right?</a:t>
            </a:r>
            <a:endParaRPr lang="en-US" dirty="0"/>
          </a:p>
        </p:txBody>
      </p:sp>
      <p:sp>
        <p:nvSpPr>
          <p:cNvPr id="4" name="Slide Number Placeholder 3"/>
          <p:cNvSpPr>
            <a:spLocks noGrp="1"/>
          </p:cNvSpPr>
          <p:nvPr>
            <p:ph type="sldNum" sz="quarter" idx="10"/>
          </p:nvPr>
        </p:nvSpPr>
        <p:spPr/>
        <p:txBody>
          <a:bodyPr/>
          <a:lstStyle/>
          <a:p>
            <a:fld id="{B1A052FA-1B41-475C-806F-65839DC71767}" type="slidenum">
              <a:rPr lang="en-US" smtClean="0"/>
              <a:pPr/>
              <a:t>18</a:t>
            </a:fld>
            <a:endParaRPr lang="en-US" dirty="0"/>
          </a:p>
        </p:txBody>
      </p:sp>
    </p:spTree>
    <p:extLst>
      <p:ext uri="{BB962C8B-B14F-4D97-AF65-F5344CB8AC3E}">
        <p14:creationId xmlns:p14="http://schemas.microsoft.com/office/powerpoint/2010/main" val="421333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Street – Is there other traffic?</a:t>
            </a:r>
          </a:p>
          <a:p>
            <a:r>
              <a:rPr lang="en-US" smtClean="0"/>
              <a:t>Parked cars – pedestrians could emerge</a:t>
            </a:r>
          </a:p>
          <a:p>
            <a:r>
              <a:rPr lang="en-US" smtClean="0"/>
              <a:t>STOP paddle – is that expected?</a:t>
            </a:r>
          </a:p>
          <a:p>
            <a:r>
              <a:rPr lang="en-US" smtClean="0"/>
              <a:t>Crossing Guard vest – is that expected?  What is he doing?</a:t>
            </a:r>
          </a:p>
          <a:p>
            <a:r>
              <a:rPr lang="en-US" smtClean="0"/>
              <a:t>That’s a big tree!</a:t>
            </a:r>
          </a:p>
          <a:p>
            <a:r>
              <a:rPr lang="en-US" smtClean="0"/>
              <a:t>Child – is that expected?  What is he doing?  What might he do next?</a:t>
            </a:r>
          </a:p>
          <a:p>
            <a:r>
              <a:rPr lang="en-US" smtClean="0"/>
              <a:t>Pavement marking – Is anyone in the crosswalk?</a:t>
            </a:r>
          </a:p>
          <a:p>
            <a:r>
              <a:rPr lang="en-US" smtClean="0"/>
              <a:t>Pavement marking – Is anyone in the crosswalk?  The Crossing Guard! The child is at the other side of the street.</a:t>
            </a:r>
          </a:p>
          <a:p>
            <a:r>
              <a:rPr lang="en-US" smtClean="0"/>
              <a:t>Nice porch – they must have just repainted.</a:t>
            </a:r>
          </a:p>
        </p:txBody>
      </p:sp>
      <p:sp>
        <p:nvSpPr>
          <p:cNvPr id="340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87F116-0C48-4CC6-9EC7-97AD19A47AC6}" type="slidenum">
              <a:rPr lang="en-US"/>
              <a:pPr eaLnBrk="1" hangingPunct="1"/>
              <a:t>19</a:t>
            </a:fld>
            <a:endParaRPr lang="en-US"/>
          </a:p>
        </p:txBody>
      </p:sp>
    </p:spTree>
    <p:extLst>
      <p:ext uri="{BB962C8B-B14F-4D97-AF65-F5344CB8AC3E}">
        <p14:creationId xmlns:p14="http://schemas.microsoft.com/office/powerpoint/2010/main" val="3023496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Now, here is the same scene again.  Knowing all that might be competing for the driver’s attention, ask these questions:</a:t>
            </a:r>
          </a:p>
          <a:p>
            <a:endParaRPr lang="en-US" smtClean="0"/>
          </a:p>
          <a:p>
            <a:r>
              <a:rPr lang="en-US" smtClean="0"/>
              <a:t>Is the Crossing Guard visible?</a:t>
            </a:r>
          </a:p>
          <a:p>
            <a:endParaRPr lang="en-US" smtClean="0"/>
          </a:p>
          <a:p>
            <a:r>
              <a:rPr lang="en-US" smtClean="0"/>
              <a:t>Is the Crossing Guard conspicuous?</a:t>
            </a:r>
          </a:p>
          <a:p>
            <a:endParaRPr lang="en-US" smtClean="0"/>
          </a:p>
          <a:p>
            <a:r>
              <a:rPr lang="en-US" smtClean="0"/>
              <a:t>Does the Crossing Guard blend into the background and all else a driver might see?</a:t>
            </a: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256DB6-2CB6-47BA-B1F7-0C4B530AADD8}" type="slidenum">
              <a:rPr lang="en-US"/>
              <a:pPr eaLnBrk="1" hangingPunct="1"/>
              <a:t>20</a:t>
            </a:fld>
            <a:endParaRPr lang="en-US"/>
          </a:p>
        </p:txBody>
      </p:sp>
    </p:spTree>
    <p:extLst>
      <p:ext uri="{BB962C8B-B14F-4D97-AF65-F5344CB8AC3E}">
        <p14:creationId xmlns:p14="http://schemas.microsoft.com/office/powerpoint/2010/main" val="340147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76750"/>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9D9EBC9B-E900-477E-82E6-BC5F077BFD0B}" type="slidenum">
              <a:rPr lang="en-US" smtClean="0"/>
              <a:pPr/>
              <a:t>3</a:t>
            </a:fld>
            <a:endParaRPr lang="en-US"/>
          </a:p>
        </p:txBody>
      </p:sp>
    </p:spTree>
    <p:extLst>
      <p:ext uri="{BB962C8B-B14F-4D97-AF65-F5344CB8AC3E}">
        <p14:creationId xmlns:p14="http://schemas.microsoft.com/office/powerpoint/2010/main" val="4136077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21</a:t>
            </a:fld>
            <a:endParaRPr lang="en-US"/>
          </a:p>
        </p:txBody>
      </p:sp>
    </p:spTree>
    <p:extLst>
      <p:ext uri="{BB962C8B-B14F-4D97-AF65-F5344CB8AC3E}">
        <p14:creationId xmlns:p14="http://schemas.microsoft.com/office/powerpoint/2010/main" val="3529850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956737" lvl="2"/>
            <a:endParaRPr lang="en-US" sz="8400" dirty="0"/>
          </a:p>
        </p:txBody>
      </p:sp>
      <p:sp>
        <p:nvSpPr>
          <p:cNvPr id="4" name="Slide Number Placeholder 3"/>
          <p:cNvSpPr>
            <a:spLocks noGrp="1"/>
          </p:cNvSpPr>
          <p:nvPr>
            <p:ph type="sldNum" sz="quarter" idx="10"/>
          </p:nvPr>
        </p:nvSpPr>
        <p:spPr/>
        <p:txBody>
          <a:bodyPr/>
          <a:lstStyle/>
          <a:p>
            <a:fld id="{B1A052FA-1B41-475C-806F-65839DC71767}" type="slidenum">
              <a:rPr lang="en-US" smtClean="0"/>
              <a:pPr/>
              <a:t>22</a:t>
            </a:fld>
            <a:endParaRPr lang="en-US" dirty="0"/>
          </a:p>
        </p:txBody>
      </p:sp>
    </p:spTree>
    <p:extLst>
      <p:ext uri="{BB962C8B-B14F-4D97-AF65-F5344CB8AC3E}">
        <p14:creationId xmlns:p14="http://schemas.microsoft.com/office/powerpoint/2010/main" val="344312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23</a:t>
            </a:fld>
            <a:endParaRPr lang="en-US"/>
          </a:p>
        </p:txBody>
      </p:sp>
    </p:spTree>
    <p:extLst>
      <p:ext uri="{BB962C8B-B14F-4D97-AF65-F5344CB8AC3E}">
        <p14:creationId xmlns:p14="http://schemas.microsoft.com/office/powerpoint/2010/main" val="2009347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24</a:t>
            </a:fld>
            <a:endParaRPr lang="en-US"/>
          </a:p>
        </p:txBody>
      </p:sp>
    </p:spTree>
    <p:extLst>
      <p:ext uri="{BB962C8B-B14F-4D97-AF65-F5344CB8AC3E}">
        <p14:creationId xmlns:p14="http://schemas.microsoft.com/office/powerpoint/2010/main" val="288627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56737">
              <a:defRPr/>
            </a:pPr>
            <a:r>
              <a:rPr lang="en-US" dirty="0" smtClean="0"/>
              <a:t>Ask question: Does your agency require practical training?</a:t>
            </a:r>
          </a:p>
          <a:p>
            <a:endParaRPr lang="en-US" dirty="0"/>
          </a:p>
        </p:txBody>
      </p:sp>
      <p:sp>
        <p:nvSpPr>
          <p:cNvPr id="4" name="Slide Number Placeholder 3"/>
          <p:cNvSpPr>
            <a:spLocks noGrp="1"/>
          </p:cNvSpPr>
          <p:nvPr>
            <p:ph type="sldNum" sz="quarter" idx="10"/>
          </p:nvPr>
        </p:nvSpPr>
        <p:spPr/>
        <p:txBody>
          <a:bodyPr/>
          <a:lstStyle/>
          <a:p>
            <a:fld id="{B1A052FA-1B41-475C-806F-65839DC71767}" type="slidenum">
              <a:rPr lang="en-US" smtClean="0"/>
              <a:pPr/>
              <a:t>25</a:t>
            </a:fld>
            <a:endParaRPr lang="en-US" dirty="0"/>
          </a:p>
        </p:txBody>
      </p:sp>
    </p:spTree>
    <p:extLst>
      <p:ext uri="{BB962C8B-B14F-4D97-AF65-F5344CB8AC3E}">
        <p14:creationId xmlns:p14="http://schemas.microsoft.com/office/powerpoint/2010/main" val="3013999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Gather the children</a:t>
            </a:r>
          </a:p>
          <a:p>
            <a:pPr>
              <a:buNone/>
            </a:pPr>
            <a:r>
              <a:rPr lang="en-US" dirty="0" smtClean="0"/>
              <a:t>Stop children  a safe distance from the curb or edge of the street, or behind a stand-back line if one is present. Instruct children only to cross on your verbal signal. This is good opportunity to teach children about the importance of stopping “at the edge.” Children who are on bicycles or kick scooters should be encouraged to dismount and walk their bicycles across the street and children who are on skateboards should carry them across the street. </a:t>
            </a:r>
          </a:p>
          <a:p>
            <a:pPr>
              <a:buNone/>
            </a:pPr>
            <a:endParaRPr lang="en-US" dirty="0" smtClean="0"/>
          </a:p>
          <a:p>
            <a:pPr>
              <a:buNone/>
            </a:pPr>
            <a:r>
              <a:rPr lang="en-US" dirty="0" smtClean="0"/>
              <a:t>How do you cross kids now? Why might you only do it verbally?</a:t>
            </a:r>
          </a:p>
        </p:txBody>
      </p:sp>
      <p:sp>
        <p:nvSpPr>
          <p:cNvPr id="4" name="Slide Number Placeholder 3"/>
          <p:cNvSpPr>
            <a:spLocks noGrp="1"/>
          </p:cNvSpPr>
          <p:nvPr>
            <p:ph type="sldNum" sz="quarter" idx="10"/>
          </p:nvPr>
        </p:nvSpPr>
        <p:spPr/>
        <p:txBody>
          <a:bodyPr/>
          <a:lstStyle/>
          <a:p>
            <a:fld id="{B1A052FA-1B41-475C-806F-65839DC71767}" type="slidenum">
              <a:rPr lang="en-US" smtClean="0"/>
              <a:pPr/>
              <a:t>27</a:t>
            </a:fld>
            <a:endParaRPr lang="en-US" dirty="0"/>
          </a:p>
        </p:txBody>
      </p:sp>
    </p:spTree>
    <p:extLst>
      <p:ext uri="{BB962C8B-B14F-4D97-AF65-F5344CB8AC3E}">
        <p14:creationId xmlns:p14="http://schemas.microsoft.com/office/powerpoint/2010/main" val="160580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B1A052FA-1B41-475C-806F-65839DC71767}" type="slidenum">
              <a:rPr lang="en-US" smtClean="0"/>
              <a:pPr/>
              <a:t>28</a:t>
            </a:fld>
            <a:endParaRPr lang="en-US" dirty="0"/>
          </a:p>
        </p:txBody>
      </p:sp>
    </p:spTree>
    <p:extLst>
      <p:ext uri="{BB962C8B-B14F-4D97-AF65-F5344CB8AC3E}">
        <p14:creationId xmlns:p14="http://schemas.microsoft.com/office/powerpoint/2010/main" val="1502929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B1A052FA-1B41-475C-806F-65839DC71767}" type="slidenum">
              <a:rPr lang="en-US" smtClean="0"/>
              <a:pPr/>
              <a:t>29</a:t>
            </a:fld>
            <a:endParaRPr lang="en-US" dirty="0"/>
          </a:p>
        </p:txBody>
      </p:sp>
    </p:spTree>
    <p:extLst>
      <p:ext uri="{BB962C8B-B14F-4D97-AF65-F5344CB8AC3E}">
        <p14:creationId xmlns:p14="http://schemas.microsoft.com/office/powerpoint/2010/main" val="3336226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500" b="1" dirty="0"/>
              <a:t>Using the </a:t>
            </a:r>
            <a:r>
              <a:rPr lang="en-US" sz="1500" b="1" cap="small" dirty="0"/>
              <a:t>Stop</a:t>
            </a:r>
            <a:r>
              <a:rPr lang="en-US" sz="1500" b="1" dirty="0"/>
              <a:t> Paddle </a:t>
            </a:r>
          </a:p>
          <a:p>
            <a:pPr>
              <a:buNone/>
            </a:pPr>
            <a:r>
              <a:rPr lang="en-US" sz="1300" dirty="0"/>
              <a:t>MUTCD recommends using the </a:t>
            </a:r>
            <a:r>
              <a:rPr lang="en-US" sz="1300" cap="small" dirty="0"/>
              <a:t>STOP</a:t>
            </a:r>
            <a:r>
              <a:rPr lang="en-US" sz="1300" dirty="0"/>
              <a:t> paddle as the primary signaling device for motorists. As you are enter the street hold the STOP paddle high, facing the motorists. Hand signals and whistles can be used to supplement the crossing procedure. Refer to your local agency guidelines for additional details.</a:t>
            </a:r>
          </a:p>
          <a:p>
            <a:r>
              <a:rPr lang="en-US" sz="1500" b="1" dirty="0"/>
              <a:t>Enter the crosswalk</a:t>
            </a:r>
          </a:p>
          <a:p>
            <a:pPr>
              <a:buNone/>
            </a:pPr>
            <a:r>
              <a:rPr lang="en-US" sz="1300" dirty="0" smtClean="0"/>
              <a:t>With </a:t>
            </a:r>
            <a:r>
              <a:rPr lang="en-US" sz="1300" dirty="0"/>
              <a:t>STOP paddle held high, facing motorists, enter the crosswalk, continuing to scan the street for oncoming traffic </a:t>
            </a:r>
          </a:p>
          <a:p>
            <a:r>
              <a:rPr lang="en-US" sz="1500" b="1" dirty="0"/>
              <a:t>Signal to  children to cross</a:t>
            </a:r>
          </a:p>
          <a:p>
            <a:pPr>
              <a:buNone/>
            </a:pPr>
            <a:r>
              <a:rPr lang="en-US" sz="1300" dirty="0" smtClean="0"/>
              <a:t>Verbally </a:t>
            </a:r>
            <a:r>
              <a:rPr lang="en-US" sz="1300" dirty="0"/>
              <a:t>instruct the children to cross, reminding them to look left-right-left before leaving the curb and to continue to scan for cars while crossing the street</a:t>
            </a:r>
          </a:p>
          <a:p>
            <a:pPr>
              <a:buNone/>
            </a:pPr>
            <a:endParaRPr lang="en-US" sz="1300" dirty="0"/>
          </a:p>
          <a:p>
            <a:pPr>
              <a:buNone/>
            </a:pPr>
            <a:r>
              <a:rPr lang="en-US" sz="1300" dirty="0"/>
              <a:t>Do you use whistles? Hand gestures?</a:t>
            </a:r>
          </a:p>
        </p:txBody>
      </p:sp>
      <p:sp>
        <p:nvSpPr>
          <p:cNvPr id="4" name="Slide Number Placeholder 3"/>
          <p:cNvSpPr>
            <a:spLocks noGrp="1"/>
          </p:cNvSpPr>
          <p:nvPr>
            <p:ph type="sldNum" sz="quarter" idx="10"/>
          </p:nvPr>
        </p:nvSpPr>
        <p:spPr/>
        <p:txBody>
          <a:bodyPr/>
          <a:lstStyle/>
          <a:p>
            <a:fld id="{B1A052FA-1B41-475C-806F-65839DC71767}" type="slidenum">
              <a:rPr lang="en-US" smtClean="0"/>
              <a:pPr/>
              <a:t>30</a:t>
            </a:fld>
            <a:endParaRPr lang="en-US" dirty="0"/>
          </a:p>
        </p:txBody>
      </p:sp>
    </p:spTree>
    <p:extLst>
      <p:ext uri="{BB962C8B-B14F-4D97-AF65-F5344CB8AC3E}">
        <p14:creationId xmlns:p14="http://schemas.microsoft.com/office/powerpoint/2010/main" val="142807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500" b="1" dirty="0"/>
              <a:t>Using the </a:t>
            </a:r>
            <a:r>
              <a:rPr lang="en-US" sz="1500" b="1" cap="small" dirty="0"/>
              <a:t>Stop</a:t>
            </a:r>
            <a:r>
              <a:rPr lang="en-US" sz="1500" b="1" dirty="0"/>
              <a:t> Paddle </a:t>
            </a:r>
          </a:p>
          <a:p>
            <a:pPr>
              <a:buNone/>
            </a:pPr>
            <a:r>
              <a:rPr lang="en-US" sz="1300" dirty="0"/>
              <a:t>MUTCD recommends using the </a:t>
            </a:r>
            <a:r>
              <a:rPr lang="en-US" sz="1300" cap="small" dirty="0"/>
              <a:t>STOP</a:t>
            </a:r>
            <a:r>
              <a:rPr lang="en-US" sz="1300" dirty="0"/>
              <a:t> paddle as the primary signaling device for motorists. As you are enter the street hold the STOP paddle high, facing the motorists. Hand signals and whistles can be used to supplement the crossing procedure. Refer to your local agency guidelines for additional details.</a:t>
            </a:r>
          </a:p>
          <a:p>
            <a:r>
              <a:rPr lang="en-US" sz="1500" b="1" dirty="0"/>
              <a:t>Enter the crosswalk</a:t>
            </a:r>
          </a:p>
          <a:p>
            <a:pPr>
              <a:buNone/>
            </a:pPr>
            <a:r>
              <a:rPr lang="en-US" sz="1300" dirty="0" smtClean="0"/>
              <a:t>With </a:t>
            </a:r>
            <a:r>
              <a:rPr lang="en-US" sz="1300" dirty="0"/>
              <a:t>STOP paddle held high, facing motorists, enter the crosswalk, continuing to scan the street for oncoming traffic </a:t>
            </a:r>
          </a:p>
          <a:p>
            <a:r>
              <a:rPr lang="en-US" sz="1500" b="1" dirty="0"/>
              <a:t>Signal to  children to cross</a:t>
            </a:r>
          </a:p>
          <a:p>
            <a:pPr>
              <a:buNone/>
            </a:pPr>
            <a:r>
              <a:rPr lang="en-US" sz="1300" dirty="0" smtClean="0"/>
              <a:t>Verbally </a:t>
            </a:r>
            <a:r>
              <a:rPr lang="en-US" sz="1300" dirty="0"/>
              <a:t>instruct the children to cross, reminding them to look left-right-left before leaving the curb and to continue to scan for cars while crossing the street</a:t>
            </a:r>
          </a:p>
          <a:p>
            <a:pPr>
              <a:buNone/>
            </a:pPr>
            <a:endParaRPr lang="en-US" sz="1300" dirty="0"/>
          </a:p>
          <a:p>
            <a:pPr>
              <a:buNone/>
            </a:pPr>
            <a:r>
              <a:rPr lang="en-US" sz="1300" dirty="0"/>
              <a:t>Do you use whistles? Hand gestures?</a:t>
            </a:r>
          </a:p>
        </p:txBody>
      </p:sp>
      <p:sp>
        <p:nvSpPr>
          <p:cNvPr id="4" name="Slide Number Placeholder 3"/>
          <p:cNvSpPr>
            <a:spLocks noGrp="1"/>
          </p:cNvSpPr>
          <p:nvPr>
            <p:ph type="sldNum" sz="quarter" idx="10"/>
          </p:nvPr>
        </p:nvSpPr>
        <p:spPr/>
        <p:txBody>
          <a:bodyPr/>
          <a:lstStyle/>
          <a:p>
            <a:fld id="{B1A052FA-1B41-475C-806F-65839DC71767}" type="slidenum">
              <a:rPr lang="en-US" smtClean="0"/>
              <a:pPr/>
              <a:t>31</a:t>
            </a:fld>
            <a:endParaRPr lang="en-US" dirty="0"/>
          </a:p>
        </p:txBody>
      </p:sp>
    </p:spTree>
    <p:extLst>
      <p:ext uri="{BB962C8B-B14F-4D97-AF65-F5344CB8AC3E}">
        <p14:creationId xmlns:p14="http://schemas.microsoft.com/office/powerpoint/2010/main" val="233010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4</a:t>
            </a:fld>
            <a:endParaRPr lang="en-US"/>
          </a:p>
        </p:txBody>
      </p:sp>
    </p:spTree>
    <p:extLst>
      <p:ext uri="{BB962C8B-B14F-4D97-AF65-F5344CB8AC3E}">
        <p14:creationId xmlns:p14="http://schemas.microsoft.com/office/powerpoint/2010/main" val="1185712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32</a:t>
            </a:fld>
            <a:endParaRPr lang="en-US"/>
          </a:p>
        </p:txBody>
      </p:sp>
    </p:spTree>
    <p:extLst>
      <p:ext uri="{BB962C8B-B14F-4D97-AF65-F5344CB8AC3E}">
        <p14:creationId xmlns:p14="http://schemas.microsoft.com/office/powerpoint/2010/main" val="157803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33</a:t>
            </a:fld>
            <a:endParaRPr lang="en-US"/>
          </a:p>
        </p:txBody>
      </p:sp>
    </p:spTree>
    <p:extLst>
      <p:ext uri="{BB962C8B-B14F-4D97-AF65-F5344CB8AC3E}">
        <p14:creationId xmlns:p14="http://schemas.microsoft.com/office/powerpoint/2010/main" val="3090925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34</a:t>
            </a:fld>
            <a:endParaRPr lang="en-US"/>
          </a:p>
        </p:txBody>
      </p:sp>
    </p:spTree>
    <p:extLst>
      <p:ext uri="{BB962C8B-B14F-4D97-AF65-F5344CB8AC3E}">
        <p14:creationId xmlns:p14="http://schemas.microsoft.com/office/powerpoint/2010/main" val="1056871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CED8C2E-182B-4E3E-8249-A71EB9D23937}" type="slidenum">
              <a:rPr lang="en-US"/>
              <a:pPr eaLnBrk="1" hangingPunct="1"/>
              <a:t>35</a:t>
            </a:fld>
            <a:endParaRPr lang="en-US"/>
          </a:p>
        </p:txBody>
      </p:sp>
    </p:spTree>
    <p:extLst>
      <p:ext uri="{BB962C8B-B14F-4D97-AF65-F5344CB8AC3E}">
        <p14:creationId xmlns:p14="http://schemas.microsoft.com/office/powerpoint/2010/main" val="580473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36</a:t>
            </a:fld>
            <a:endParaRPr lang="en-US"/>
          </a:p>
        </p:txBody>
      </p:sp>
    </p:spTree>
    <p:extLst>
      <p:ext uri="{BB962C8B-B14F-4D97-AF65-F5344CB8AC3E}">
        <p14:creationId xmlns:p14="http://schemas.microsoft.com/office/powerpoint/2010/main" val="1383789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37</a:t>
            </a:fld>
            <a:endParaRPr lang="en-US"/>
          </a:p>
        </p:txBody>
      </p:sp>
    </p:spTree>
    <p:extLst>
      <p:ext uri="{BB962C8B-B14F-4D97-AF65-F5344CB8AC3E}">
        <p14:creationId xmlns:p14="http://schemas.microsoft.com/office/powerpoint/2010/main" val="410513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ts val="0"/>
              </a:spcBef>
              <a:defRPr/>
            </a:pPr>
            <a:r>
              <a:rPr lang="en-US" dirty="0" smtClean="0"/>
              <a:t>Hazardous conditions include sight obstructions or other conditions that force pedestrians to unsafe locations, like a broken section of sidewalk that forces pedestrians to walk in the street.</a:t>
            </a:r>
          </a:p>
          <a:p>
            <a:pPr>
              <a:spcBef>
                <a:spcPts val="0"/>
              </a:spcBef>
              <a:defRPr/>
            </a:pPr>
            <a:endParaRPr lang="en-US" dirty="0" smtClean="0"/>
          </a:p>
          <a:p>
            <a:pPr>
              <a:spcBef>
                <a:spcPts val="0"/>
              </a:spcBef>
              <a:defRPr/>
            </a:pPr>
            <a:r>
              <a:rPr lang="en-US" dirty="0" smtClean="0"/>
              <a:t>Operations malfunctions include traffic signal malfunctions or damaged or downed signs. </a:t>
            </a:r>
          </a:p>
          <a:p>
            <a:pPr>
              <a:spcBef>
                <a:spcPts val="0"/>
              </a:spcBef>
              <a:defRPr/>
            </a:pPr>
            <a:endParaRPr lang="en-US" dirty="0" smtClean="0"/>
          </a:p>
          <a:p>
            <a:pPr>
              <a:spcBef>
                <a:spcPts val="0"/>
              </a:spcBef>
              <a:defRPr/>
            </a:pPr>
            <a:r>
              <a:rPr lang="en-US" dirty="0" smtClean="0"/>
              <a:t>If you have to </a:t>
            </a:r>
            <a:r>
              <a:rPr lang="en-US" dirty="0"/>
              <a:t> </a:t>
            </a:r>
            <a:r>
              <a:rPr lang="en-US" dirty="0" smtClean="0"/>
              <a:t>call 911, be sure to:</a:t>
            </a:r>
          </a:p>
          <a:p>
            <a:pPr marL="171450" indent="-171450">
              <a:spcBef>
                <a:spcPts val="0"/>
              </a:spcBef>
              <a:buFont typeface="Arial" pitchFamily="34" charset="0"/>
              <a:buChar char="•"/>
              <a:defRPr/>
            </a:pPr>
            <a:r>
              <a:rPr lang="en-US" dirty="0" smtClean="0"/>
              <a:t>Have notepad and pencil for noting details</a:t>
            </a:r>
          </a:p>
          <a:p>
            <a:pPr marL="171450" indent="-171450">
              <a:spcBef>
                <a:spcPts val="0"/>
              </a:spcBef>
              <a:buFont typeface="Arial" pitchFamily="34" charset="0"/>
              <a:buChar char="•"/>
              <a:defRPr/>
            </a:pPr>
            <a:r>
              <a:rPr lang="en-US" dirty="0" smtClean="0"/>
              <a:t>Be able to describe car(s) involved</a:t>
            </a:r>
          </a:p>
          <a:p>
            <a:pPr marL="171450" indent="-171450">
              <a:spcBef>
                <a:spcPts val="0"/>
              </a:spcBef>
              <a:buFont typeface="Arial" pitchFamily="34" charset="0"/>
              <a:buChar char="•"/>
              <a:defRPr/>
            </a:pPr>
            <a:r>
              <a:rPr lang="en-US" dirty="0" smtClean="0"/>
              <a:t>Get license plate numbers if possible</a:t>
            </a:r>
          </a:p>
          <a:p>
            <a:pPr>
              <a:spcBef>
                <a:spcPts val="0"/>
              </a:spcBef>
              <a:buFont typeface="Arial" pitchFamily="34" charset="0"/>
              <a:buNone/>
              <a:defRPr/>
            </a:pPr>
            <a:endParaRPr lang="en-US" dirty="0" smtClean="0"/>
          </a:p>
          <a:p>
            <a:pPr>
              <a:spcBef>
                <a:spcPts val="0"/>
              </a:spcBef>
              <a:buFont typeface="Arial" pitchFamily="34" charset="0"/>
              <a:buNone/>
              <a:defRPr/>
            </a:pPr>
            <a:r>
              <a:rPr lang="en-US" dirty="0" smtClean="0"/>
              <a:t>Contact  your supervisor if:</a:t>
            </a:r>
          </a:p>
          <a:p>
            <a:pPr marL="171450" indent="-171450">
              <a:spcBef>
                <a:spcPts val="0"/>
              </a:spcBef>
              <a:buFont typeface="Arial" pitchFamily="34" charset="0"/>
              <a:buChar char="•"/>
              <a:defRPr/>
            </a:pPr>
            <a:r>
              <a:rPr lang="en-US" dirty="0" smtClean="0"/>
              <a:t>Incident blocks your primary crossing</a:t>
            </a:r>
          </a:p>
          <a:p>
            <a:pPr marL="171450" indent="-171450">
              <a:spcBef>
                <a:spcPts val="0"/>
              </a:spcBef>
              <a:buFont typeface="Arial" pitchFamily="34" charset="0"/>
              <a:buChar char="•"/>
              <a:defRPr/>
            </a:pPr>
            <a:r>
              <a:rPr lang="en-US" dirty="0" smtClean="0"/>
              <a:t>Crash scene requires you to employ a contingency plan to safely cross children.</a:t>
            </a:r>
            <a:endParaRPr lang="en-US" dirty="0"/>
          </a:p>
        </p:txBody>
      </p:sp>
      <p:sp>
        <p:nvSpPr>
          <p:cNvPr id="333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B92AEC-BF95-4B5E-8E17-76C1EEDBB715}" type="slidenum">
              <a:rPr lang="en-US"/>
              <a:pPr eaLnBrk="1" hangingPunct="1"/>
              <a:t>38</a:t>
            </a:fld>
            <a:endParaRPr lang="en-US"/>
          </a:p>
        </p:txBody>
      </p:sp>
    </p:spTree>
    <p:extLst>
      <p:ext uri="{BB962C8B-B14F-4D97-AF65-F5344CB8AC3E}">
        <p14:creationId xmlns:p14="http://schemas.microsoft.com/office/powerpoint/2010/main" val="3619882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39</a:t>
            </a:fld>
            <a:endParaRPr lang="en-US"/>
          </a:p>
        </p:txBody>
      </p:sp>
    </p:spTree>
    <p:extLst>
      <p:ext uri="{BB962C8B-B14F-4D97-AF65-F5344CB8AC3E}">
        <p14:creationId xmlns:p14="http://schemas.microsoft.com/office/powerpoint/2010/main" val="752463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40</a:t>
            </a:fld>
            <a:endParaRPr lang="en-US"/>
          </a:p>
        </p:txBody>
      </p:sp>
    </p:spTree>
    <p:extLst>
      <p:ext uri="{BB962C8B-B14F-4D97-AF65-F5344CB8AC3E}">
        <p14:creationId xmlns:p14="http://schemas.microsoft.com/office/powerpoint/2010/main" val="3231435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85000" lnSpcReduction="10000"/>
          </a:bodyPr>
          <a:lstStyle/>
          <a:p>
            <a:pPr>
              <a:buNone/>
            </a:pPr>
            <a:r>
              <a:rPr lang="en-US" sz="1900" b="1" dirty="0"/>
              <a:t>Remain standing</a:t>
            </a:r>
          </a:p>
          <a:p>
            <a:pPr lvl="1">
              <a:buNone/>
            </a:pPr>
            <a:r>
              <a:rPr lang="en-US" sz="1900" dirty="0"/>
              <a:t>Standing puts you in the best position to be seen by drivers as well as children. A guard needs to be alert to his or her surroundings and ready to react to unexpected events. The visible presence of an alert guard can also help to discourage unsafe behavior.</a:t>
            </a:r>
          </a:p>
          <a:p>
            <a:pPr>
              <a:buNone/>
            </a:pPr>
            <a:r>
              <a:rPr lang="en-US" sz="1900" b="1" dirty="0"/>
              <a:t>Avoid distractions</a:t>
            </a:r>
          </a:p>
          <a:p>
            <a:pPr lvl="1">
              <a:buNone/>
            </a:pPr>
            <a:r>
              <a:rPr lang="en-US" sz="1900" dirty="0"/>
              <a:t>Your primary function is to safely cross children to or from school. Any distractions while on duty (eating, drinking, smoking) must be avoided. You should not listen to the radio, use headphones, read books, magazines, newspapers or other materials while on duty. Guards </a:t>
            </a:r>
            <a:r>
              <a:rPr lang="en-US" sz="1900" dirty="0" smtClean="0"/>
              <a:t>may use </a:t>
            </a:r>
            <a:r>
              <a:rPr lang="en-US" sz="1900" dirty="0"/>
              <a:t>2-way radios for official communication if allowed by the local agency. Cell phones or other mobile devices shall only be used in emergencies.</a:t>
            </a:r>
            <a:endParaRPr lang="en-US" dirty="0"/>
          </a:p>
        </p:txBody>
      </p:sp>
      <p:sp>
        <p:nvSpPr>
          <p:cNvPr id="4" name="Slide Number Placeholder 3"/>
          <p:cNvSpPr>
            <a:spLocks noGrp="1"/>
          </p:cNvSpPr>
          <p:nvPr>
            <p:ph type="sldNum" sz="quarter" idx="10"/>
          </p:nvPr>
        </p:nvSpPr>
        <p:spPr/>
        <p:txBody>
          <a:bodyPr/>
          <a:lstStyle/>
          <a:p>
            <a:fld id="{B1A052FA-1B41-475C-806F-65839DC71767}" type="slidenum">
              <a:rPr lang="en-US" smtClean="0"/>
              <a:pPr/>
              <a:t>41</a:t>
            </a:fld>
            <a:endParaRPr lang="en-US" dirty="0"/>
          </a:p>
        </p:txBody>
      </p:sp>
    </p:spTree>
    <p:extLst>
      <p:ext uri="{BB962C8B-B14F-4D97-AF65-F5344CB8AC3E}">
        <p14:creationId xmlns:p14="http://schemas.microsoft.com/office/powerpoint/2010/main" val="316289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reason children need you to assist them with their safety is that they do not naturally know how to be safe.</a:t>
            </a:r>
          </a:p>
          <a:p>
            <a:endParaRPr lang="en-US" smtClean="0"/>
          </a:p>
          <a:p>
            <a:r>
              <a:rPr lang="en-US" smtClean="0"/>
              <a:t>There are physical reasons children do not behave safely such as their different ability to see and hear.</a:t>
            </a:r>
          </a:p>
          <a:p>
            <a:endParaRPr lang="en-US" smtClean="0"/>
          </a:p>
          <a:p>
            <a:r>
              <a:rPr lang="en-US" smtClean="0"/>
              <a:t>There are cognitive reasons children do not behave safely such as their different ability to judge distance, speed, or think logically.</a:t>
            </a: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5E8A47-C558-4EE9-B178-305E4B9E2445}" type="slidenum">
              <a:rPr lang="en-US"/>
              <a:pPr eaLnBrk="1" hangingPunct="1"/>
              <a:t>5</a:t>
            </a:fld>
            <a:endParaRPr lang="en-US"/>
          </a:p>
        </p:txBody>
      </p:sp>
    </p:spTree>
    <p:extLst>
      <p:ext uri="{BB962C8B-B14F-4D97-AF65-F5344CB8AC3E}">
        <p14:creationId xmlns:p14="http://schemas.microsoft.com/office/powerpoint/2010/main" val="463875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indent="1662"/>
            <a:r>
              <a:rPr lang="en-US" sz="1300" dirty="0"/>
              <a:t>There is to be no physical touching of children and no gifts given to students. Children should never be put in your car. As a visible representation of the local agency and the community, it is very important to maintain professionalism on the job.</a:t>
            </a:r>
          </a:p>
        </p:txBody>
      </p:sp>
      <p:sp>
        <p:nvSpPr>
          <p:cNvPr id="4" name="Slide Number Placeholder 3"/>
          <p:cNvSpPr>
            <a:spLocks noGrp="1"/>
          </p:cNvSpPr>
          <p:nvPr>
            <p:ph type="sldNum" sz="quarter" idx="10"/>
          </p:nvPr>
        </p:nvSpPr>
        <p:spPr/>
        <p:txBody>
          <a:bodyPr/>
          <a:lstStyle/>
          <a:p>
            <a:fld id="{B1A052FA-1B41-475C-806F-65839DC71767}" type="slidenum">
              <a:rPr lang="en-US" smtClean="0"/>
              <a:pPr/>
              <a:t>42</a:t>
            </a:fld>
            <a:endParaRPr lang="en-US" dirty="0"/>
          </a:p>
        </p:txBody>
      </p:sp>
    </p:spTree>
    <p:extLst>
      <p:ext uri="{BB962C8B-B14F-4D97-AF65-F5344CB8AC3E}">
        <p14:creationId xmlns:p14="http://schemas.microsoft.com/office/powerpoint/2010/main" val="1992365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43</a:t>
            </a:fld>
            <a:endParaRPr lang="en-US"/>
          </a:p>
        </p:txBody>
      </p:sp>
    </p:spTree>
    <p:extLst>
      <p:ext uri="{BB962C8B-B14F-4D97-AF65-F5344CB8AC3E}">
        <p14:creationId xmlns:p14="http://schemas.microsoft.com/office/powerpoint/2010/main" val="3604313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44</a:t>
            </a:fld>
            <a:endParaRPr lang="en-US"/>
          </a:p>
        </p:txBody>
      </p:sp>
    </p:spTree>
    <p:extLst>
      <p:ext uri="{BB962C8B-B14F-4D97-AF65-F5344CB8AC3E}">
        <p14:creationId xmlns:p14="http://schemas.microsoft.com/office/powerpoint/2010/main" val="1861316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45</a:t>
            </a:fld>
            <a:endParaRPr lang="en-US"/>
          </a:p>
        </p:txBody>
      </p:sp>
    </p:spTree>
    <p:extLst>
      <p:ext uri="{BB962C8B-B14F-4D97-AF65-F5344CB8AC3E}">
        <p14:creationId xmlns:p14="http://schemas.microsoft.com/office/powerpoint/2010/main" val="2228872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6</a:t>
            </a:fld>
            <a:endParaRPr lang="en-US"/>
          </a:p>
        </p:txBody>
      </p:sp>
    </p:spTree>
    <p:extLst>
      <p:ext uri="{BB962C8B-B14F-4D97-AF65-F5344CB8AC3E}">
        <p14:creationId xmlns:p14="http://schemas.microsoft.com/office/powerpoint/2010/main" val="156489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hlinkClick r:id="rId3"/>
              </a:rPr>
              <a:t>http</a:t>
            </a:r>
            <a:r>
              <a:rPr lang="en-US" dirty="0">
                <a:hlinkClick r:id="rId3"/>
              </a:rPr>
              <a:t>://</a:t>
            </a:r>
            <a:r>
              <a:rPr lang="en-US" dirty="0" smtClean="0">
                <a:hlinkClick r:id="rId3"/>
              </a:rPr>
              <a:t>imc.tv/files/2011/04/Childeren-Playing-In-Street.jpg</a:t>
            </a:r>
            <a:r>
              <a:rPr lang="en-US" dirty="0" smtClean="0"/>
              <a:t> </a:t>
            </a:r>
          </a:p>
          <a:p>
            <a:r>
              <a:rPr lang="en-US" dirty="0" smtClean="0"/>
              <a:t>Colorado Dept. of Transportation Safe Routes to School </a:t>
            </a:r>
            <a:endParaRPr lang="en-US" dirty="0"/>
          </a:p>
        </p:txBody>
      </p:sp>
      <p:sp>
        <p:nvSpPr>
          <p:cNvPr id="4" name="Slide Number Placeholder 3"/>
          <p:cNvSpPr>
            <a:spLocks noGrp="1"/>
          </p:cNvSpPr>
          <p:nvPr>
            <p:ph type="sldNum" sz="quarter" idx="10"/>
          </p:nvPr>
        </p:nvSpPr>
        <p:spPr/>
        <p:txBody>
          <a:bodyPr/>
          <a:lstStyle/>
          <a:p>
            <a:fld id="{9D9EBC9B-E900-477E-82E6-BC5F077BFD0B}" type="slidenum">
              <a:rPr lang="en-US" smtClean="0"/>
              <a:pPr/>
              <a:t>7</a:t>
            </a:fld>
            <a:endParaRPr lang="en-US"/>
          </a:p>
        </p:txBody>
      </p:sp>
    </p:spTree>
    <p:extLst>
      <p:ext uri="{BB962C8B-B14F-4D97-AF65-F5344CB8AC3E}">
        <p14:creationId xmlns:p14="http://schemas.microsoft.com/office/powerpoint/2010/main" val="47526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idea is consistent with the characteristic of confusing fantasy with reality</a:t>
            </a:r>
          </a:p>
          <a:p>
            <a:endParaRPr lang="en-US" dirty="0" smtClean="0"/>
          </a:p>
          <a:p>
            <a:r>
              <a:rPr lang="en-US" dirty="0" smtClean="0"/>
              <a:t>Children tend to overestimate their own abilities, including physical abilities.  They think they can run faster, change direction more quickly, stop, or jump higher than they can.</a:t>
            </a:r>
          </a:p>
          <a:p>
            <a:endParaRPr lang="en-US" dirty="0" smtClean="0"/>
          </a:p>
          <a:p>
            <a:r>
              <a:rPr lang="en-US" dirty="0" smtClean="0"/>
              <a:t>This characteristic can get children into trouble when around traffic, because they may think they can run across the street faster than the car that is approaching, or jump out of the way more quickly than they really can.</a:t>
            </a: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41EB22-F211-4FA2-91FA-0E8A50309A38}" type="slidenum">
              <a:rPr lang="en-US"/>
              <a:pPr eaLnBrk="1" hangingPunct="1"/>
              <a:t>8</a:t>
            </a:fld>
            <a:endParaRPr lang="en-US"/>
          </a:p>
        </p:txBody>
      </p:sp>
    </p:spTree>
    <p:extLst>
      <p:ext uri="{BB962C8B-B14F-4D97-AF65-F5344CB8AC3E}">
        <p14:creationId xmlns:p14="http://schemas.microsoft.com/office/powerpoint/2010/main" val="59450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9</a:t>
            </a:fld>
            <a:endParaRPr lang="en-US"/>
          </a:p>
        </p:txBody>
      </p:sp>
    </p:spTree>
    <p:extLst>
      <p:ext uri="{BB962C8B-B14F-4D97-AF65-F5344CB8AC3E}">
        <p14:creationId xmlns:p14="http://schemas.microsoft.com/office/powerpoint/2010/main" val="235529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EBC9B-E900-477E-82E6-BC5F077BFD0B}" type="slidenum">
              <a:rPr lang="en-US" smtClean="0"/>
              <a:pPr/>
              <a:t>10</a:t>
            </a:fld>
            <a:endParaRPr lang="en-US"/>
          </a:p>
        </p:txBody>
      </p:sp>
    </p:spTree>
    <p:extLst>
      <p:ext uri="{BB962C8B-B14F-4D97-AF65-F5344CB8AC3E}">
        <p14:creationId xmlns:p14="http://schemas.microsoft.com/office/powerpoint/2010/main" val="364867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EFE2CC-7D78-4E71-B34F-F044C606A54B}" type="datetimeFigureOut">
              <a:rPr lang="en-US" smtClean="0"/>
              <a:pPr/>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352412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FE2CC-7D78-4E71-B34F-F044C606A54B}" type="datetimeFigureOut">
              <a:rPr lang="en-US" smtClean="0"/>
              <a:pPr/>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4169117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FE2CC-7D78-4E71-B34F-F044C606A54B}" type="datetimeFigureOut">
              <a:rPr lang="en-US" smtClean="0"/>
              <a:pPr/>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74690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9EFE2CC-7D78-4E71-B34F-F044C606A54B}" type="datetimeFigureOut">
              <a:rPr lang="en-US" smtClean="0"/>
              <a:pPr/>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3023330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EFE2CC-7D78-4E71-B34F-F044C606A54B}" type="datetimeFigureOut">
              <a:rPr lang="en-US" smtClean="0"/>
              <a:pPr/>
              <a:t>9/18/2017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167320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FE2CC-7D78-4E71-B34F-F044C606A54B}" type="datetimeFigureOut">
              <a:rPr lang="en-US" smtClean="0"/>
              <a:pPr/>
              <a:t>9/18/2017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535445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FE2CC-7D78-4E71-B34F-F044C606A54B}" type="datetimeFigureOut">
              <a:rPr lang="en-US" smtClean="0"/>
              <a:pPr/>
              <a:t>9/18/2017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362411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FE2CC-7D78-4E71-B34F-F044C606A54B}" type="datetimeFigureOut">
              <a:rPr lang="en-US" smtClean="0"/>
              <a:pPr/>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1C7D3-9E1D-4193-B443-53F3591D8C8F}" type="slidenum">
              <a:rPr lang="en-US" smtClean="0"/>
              <a:pPr/>
              <a:t>‹#›</a:t>
            </a:fld>
            <a:endParaRPr lang="en-US"/>
          </a:p>
        </p:txBody>
      </p:sp>
    </p:spTree>
    <p:extLst>
      <p:ext uri="{BB962C8B-B14F-4D97-AF65-F5344CB8AC3E}">
        <p14:creationId xmlns:p14="http://schemas.microsoft.com/office/powerpoint/2010/main" val="3768747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FE2CC-7D78-4E71-B34F-F044C606A54B}" type="datetimeFigureOut">
              <a:rPr lang="en-US" smtClean="0"/>
              <a:pPr/>
              <a:t>9/18/2017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1C7D3-9E1D-4193-B443-53F3591D8C8F}" type="slidenum">
              <a:rPr lang="en-US" smtClean="0"/>
              <a:pPr/>
              <a:t>‹#›</a:t>
            </a:fld>
            <a:endParaRPr lang="en-US"/>
          </a:p>
        </p:txBody>
      </p:sp>
    </p:spTree>
    <p:extLst>
      <p:ext uri="{BB962C8B-B14F-4D97-AF65-F5344CB8AC3E}">
        <p14:creationId xmlns:p14="http://schemas.microsoft.com/office/powerpoint/2010/main" val="118954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file://localhost/http://members.aol.com/rmoeuradot/200x200/reg/R1-2.gi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5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9304"/>
            <a:ext cx="7886700" cy="851199"/>
          </a:xfrm>
        </p:spPr>
        <p:txBody>
          <a:bodyPr>
            <a:normAutofit/>
          </a:bodyPr>
          <a:lstStyle/>
          <a:p>
            <a:r>
              <a:rPr lang="en-US" sz="3600" b="1" dirty="0" smtClean="0"/>
              <a:t>Montana School </a:t>
            </a:r>
            <a:r>
              <a:rPr lang="en-US" sz="3600" b="1" dirty="0"/>
              <a:t>Crossing Guard Training</a:t>
            </a:r>
          </a:p>
        </p:txBody>
      </p:sp>
      <p:pic>
        <p:nvPicPr>
          <p:cNvPr id="4" name="Content Placeholder 3"/>
          <p:cNvPicPr>
            <a:picLocks noGrp="1" noChangeAspect="1"/>
          </p:cNvPicPr>
          <p:nvPr>
            <p:ph idx="1"/>
          </p:nvPr>
        </p:nvPicPr>
        <p:blipFill>
          <a:blip r:embed="rId3" cstate="print"/>
          <a:stretch>
            <a:fillRect/>
          </a:stretch>
        </p:blipFill>
        <p:spPr>
          <a:xfrm>
            <a:off x="5082037" y="3696048"/>
            <a:ext cx="3462461" cy="2313910"/>
          </a:xfrm>
        </p:spPr>
      </p:pic>
      <p:pic>
        <p:nvPicPr>
          <p:cNvPr id="5" name="Picture 4"/>
          <p:cNvPicPr>
            <a:picLocks noChangeAspect="1"/>
          </p:cNvPicPr>
          <p:nvPr/>
        </p:nvPicPr>
        <p:blipFill>
          <a:blip r:embed="rId4" cstate="print"/>
          <a:stretch>
            <a:fillRect/>
          </a:stretch>
        </p:blipFill>
        <p:spPr>
          <a:xfrm>
            <a:off x="5082037" y="1204032"/>
            <a:ext cx="3433313" cy="2428061"/>
          </a:xfrm>
          <a:prstGeom prst="rect">
            <a:avLst/>
          </a:prstGeom>
        </p:spPr>
      </p:pic>
      <p:pic>
        <p:nvPicPr>
          <p:cNvPr id="6" name="Picture 5"/>
          <p:cNvPicPr>
            <a:picLocks noChangeAspect="1"/>
          </p:cNvPicPr>
          <p:nvPr/>
        </p:nvPicPr>
        <p:blipFill>
          <a:blip r:embed="rId5" cstate="print"/>
          <a:stretch>
            <a:fillRect/>
          </a:stretch>
        </p:blipFill>
        <p:spPr>
          <a:xfrm>
            <a:off x="483722" y="3554076"/>
            <a:ext cx="1508979" cy="2455882"/>
          </a:xfrm>
          <a:prstGeom prst="rect">
            <a:avLst/>
          </a:prstGeom>
        </p:spPr>
      </p:pic>
      <p:pic>
        <p:nvPicPr>
          <p:cNvPr id="7" name="Picture 6"/>
          <p:cNvPicPr>
            <a:picLocks noChangeAspect="1"/>
          </p:cNvPicPr>
          <p:nvPr/>
        </p:nvPicPr>
        <p:blipFill>
          <a:blip r:embed="rId6" cstate="print"/>
          <a:stretch>
            <a:fillRect/>
          </a:stretch>
        </p:blipFill>
        <p:spPr>
          <a:xfrm>
            <a:off x="2155127" y="1164732"/>
            <a:ext cx="2821031" cy="4845226"/>
          </a:xfrm>
          <a:prstGeom prst="rect">
            <a:avLst/>
          </a:prstGeom>
        </p:spPr>
      </p:pic>
      <p:pic>
        <p:nvPicPr>
          <p:cNvPr id="3" name="Picture 2"/>
          <p:cNvPicPr>
            <a:picLocks noChangeAspect="1"/>
          </p:cNvPicPr>
          <p:nvPr/>
        </p:nvPicPr>
        <p:blipFill>
          <a:blip r:embed="rId7" cstate="print"/>
          <a:stretch>
            <a:fillRect/>
          </a:stretch>
        </p:blipFill>
        <p:spPr>
          <a:xfrm>
            <a:off x="483722" y="1543382"/>
            <a:ext cx="1509073" cy="16836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2753" y="6256180"/>
            <a:ext cx="367445" cy="328879"/>
          </a:xfrm>
          <a:prstGeom prst="rect">
            <a:avLst/>
          </a:prstGeom>
        </p:spPr>
      </p:pic>
      <p:sp>
        <p:nvSpPr>
          <p:cNvPr id="11" name="TextBox 10"/>
          <p:cNvSpPr txBox="1"/>
          <p:nvPr/>
        </p:nvSpPr>
        <p:spPr>
          <a:xfrm>
            <a:off x="6790198" y="6251343"/>
            <a:ext cx="1725152" cy="338554"/>
          </a:xfrm>
          <a:prstGeom prst="rect">
            <a:avLst/>
          </a:prstGeom>
          <a:noFill/>
        </p:spPr>
        <p:txBody>
          <a:bodyPr wrap="none" rtlCol="0">
            <a:spAutoFit/>
          </a:bodyPr>
          <a:lstStyle/>
          <a:p>
            <a:r>
              <a:rPr lang="en-US" sz="800" dirty="0" smtClean="0"/>
              <a:t>Distributed by</a:t>
            </a:r>
          </a:p>
          <a:p>
            <a:r>
              <a:rPr lang="en-US" sz="800" dirty="0" smtClean="0"/>
              <a:t>Montana Office of Public Instruction </a:t>
            </a:r>
            <a:endParaRPr lang="en-US" sz="800" dirty="0"/>
          </a:p>
        </p:txBody>
      </p:sp>
    </p:spTree>
    <p:extLst>
      <p:ext uri="{BB962C8B-B14F-4D97-AF65-F5344CB8AC3E}">
        <p14:creationId xmlns:p14="http://schemas.microsoft.com/office/powerpoint/2010/main" val="4164780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768349"/>
          </a:xfrm>
        </p:spPr>
        <p:txBody>
          <a:bodyPr/>
          <a:lstStyle/>
          <a:p>
            <a:pPr algn="ctr"/>
            <a:r>
              <a:rPr lang="en-US" dirty="0" smtClean="0"/>
              <a:t>Traffic Control</a:t>
            </a:r>
            <a:endParaRPr lang="en-US" dirty="0"/>
          </a:p>
        </p:txBody>
      </p:sp>
      <p:sp>
        <p:nvSpPr>
          <p:cNvPr id="3" name="Content Placeholder 2"/>
          <p:cNvSpPr>
            <a:spLocks noGrp="1"/>
          </p:cNvSpPr>
          <p:nvPr>
            <p:ph sz="half" idx="1"/>
          </p:nvPr>
        </p:nvSpPr>
        <p:spPr>
          <a:xfrm>
            <a:off x="3829049" y="1683665"/>
            <a:ext cx="4619626" cy="2421369"/>
          </a:xfrm>
        </p:spPr>
        <p:txBody>
          <a:bodyPr/>
          <a:lstStyle/>
          <a:p>
            <a:pPr marL="0" indent="0">
              <a:buNone/>
            </a:pPr>
            <a:r>
              <a:rPr lang="en-US" dirty="0" smtClean="0"/>
              <a:t>• </a:t>
            </a:r>
            <a:r>
              <a:rPr lang="en-US" dirty="0"/>
              <a:t>Traffic Laws and Regulations </a:t>
            </a:r>
          </a:p>
          <a:p>
            <a:pPr marL="0" indent="0">
              <a:buNone/>
            </a:pPr>
            <a:r>
              <a:rPr lang="en-US" dirty="0"/>
              <a:t>• Signs </a:t>
            </a:r>
          </a:p>
          <a:p>
            <a:pPr marL="0" indent="0">
              <a:buNone/>
            </a:pPr>
            <a:r>
              <a:rPr lang="en-US" dirty="0"/>
              <a:t>• Pavement Markings </a:t>
            </a:r>
          </a:p>
          <a:p>
            <a:pPr marL="0" indent="0">
              <a:buNone/>
            </a:pPr>
            <a:r>
              <a:rPr lang="en-US" dirty="0"/>
              <a:t>• Traffic Signals </a:t>
            </a:r>
          </a:p>
          <a:p>
            <a:pPr marL="0" indent="0">
              <a:buNone/>
            </a:pPr>
            <a:endParaRPr lang="en-US" dirty="0"/>
          </a:p>
        </p:txBody>
      </p:sp>
      <p:pic>
        <p:nvPicPr>
          <p:cNvPr id="5" name="Picture 4"/>
          <p:cNvPicPr>
            <a:picLocks noChangeAspect="1"/>
          </p:cNvPicPr>
          <p:nvPr/>
        </p:nvPicPr>
        <p:blipFill>
          <a:blip r:embed="rId3"/>
          <a:stretch>
            <a:fillRect/>
          </a:stretch>
        </p:blipFill>
        <p:spPr>
          <a:xfrm>
            <a:off x="6799277" y="3410269"/>
            <a:ext cx="1469263" cy="2139881"/>
          </a:xfrm>
          <a:prstGeom prst="rect">
            <a:avLst/>
          </a:prstGeom>
        </p:spPr>
      </p:pic>
      <p:pic>
        <p:nvPicPr>
          <p:cNvPr id="6" name="Picture 5"/>
          <p:cNvPicPr>
            <a:picLocks noChangeAspect="1"/>
          </p:cNvPicPr>
          <p:nvPr/>
        </p:nvPicPr>
        <p:blipFill>
          <a:blip r:embed="rId4"/>
          <a:stretch>
            <a:fillRect/>
          </a:stretch>
        </p:blipFill>
        <p:spPr>
          <a:xfrm>
            <a:off x="859797" y="4361328"/>
            <a:ext cx="3578662" cy="1956986"/>
          </a:xfrm>
          <a:prstGeom prst="rect">
            <a:avLst/>
          </a:prstGeom>
        </p:spPr>
      </p:pic>
      <p:pic>
        <p:nvPicPr>
          <p:cNvPr id="9" name="Picture 8"/>
          <p:cNvPicPr>
            <a:picLocks noChangeAspect="1"/>
          </p:cNvPicPr>
          <p:nvPr/>
        </p:nvPicPr>
        <p:blipFill>
          <a:blip r:embed="rId5"/>
          <a:stretch>
            <a:fillRect/>
          </a:stretch>
        </p:blipFill>
        <p:spPr>
          <a:xfrm>
            <a:off x="4810384" y="4301253"/>
            <a:ext cx="1333241" cy="1787111"/>
          </a:xfrm>
          <a:prstGeom prst="rect">
            <a:avLst/>
          </a:prstGeom>
        </p:spPr>
      </p:pic>
      <p:pic>
        <p:nvPicPr>
          <p:cNvPr id="7" name="Picture 6"/>
          <p:cNvPicPr>
            <a:picLocks noChangeAspect="1"/>
          </p:cNvPicPr>
          <p:nvPr/>
        </p:nvPicPr>
        <p:blipFill>
          <a:blip r:embed="rId6"/>
          <a:stretch>
            <a:fillRect/>
          </a:stretch>
        </p:blipFill>
        <p:spPr>
          <a:xfrm>
            <a:off x="290334" y="1683665"/>
            <a:ext cx="3229629" cy="2421369"/>
          </a:xfrm>
          <a:prstGeom prst="rect">
            <a:avLst/>
          </a:prstGeom>
        </p:spPr>
      </p:pic>
    </p:spTree>
    <p:extLst>
      <p:ext uri="{BB962C8B-B14F-4D97-AF65-F5344CB8AC3E}">
        <p14:creationId xmlns:p14="http://schemas.microsoft.com/office/powerpoint/2010/main" val="4114542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70643" y="1281951"/>
            <a:ext cx="1325632" cy="456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Users\rebel\Desktop\Picture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9625" y="1509340"/>
            <a:ext cx="1565819" cy="407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628650" y="285750"/>
            <a:ext cx="7886700" cy="690541"/>
          </a:xfrm>
        </p:spPr>
        <p:txBody>
          <a:bodyPr>
            <a:normAutofit/>
          </a:bodyPr>
          <a:lstStyle/>
          <a:p>
            <a:pPr algn="ctr"/>
            <a:r>
              <a:rPr lang="en-US" dirty="0" smtClean="0"/>
              <a:t>School Zone Signs</a:t>
            </a:r>
            <a:endParaRPr lang="en-US" dirty="0"/>
          </a:p>
        </p:txBody>
      </p:sp>
      <p:pic>
        <p:nvPicPr>
          <p:cNvPr id="9" name="Picture 8"/>
          <p:cNvPicPr>
            <a:picLocks noChangeAspect="1"/>
          </p:cNvPicPr>
          <p:nvPr/>
        </p:nvPicPr>
        <p:blipFill>
          <a:blip r:embed="rId5" cstate="print"/>
          <a:stretch>
            <a:fillRect/>
          </a:stretch>
        </p:blipFill>
        <p:spPr>
          <a:xfrm>
            <a:off x="3817463" y="1689497"/>
            <a:ext cx="1509073" cy="1683636"/>
          </a:xfrm>
          <a:prstGeom prst="rect">
            <a:avLst/>
          </a:prstGeom>
        </p:spPr>
      </p:pic>
      <p:pic>
        <p:nvPicPr>
          <p:cNvPr id="3" name="Picture 2"/>
          <p:cNvPicPr>
            <a:picLocks noChangeAspect="1"/>
          </p:cNvPicPr>
          <p:nvPr/>
        </p:nvPicPr>
        <p:blipFill>
          <a:blip r:embed="rId6"/>
          <a:stretch>
            <a:fillRect/>
          </a:stretch>
        </p:blipFill>
        <p:spPr>
          <a:xfrm>
            <a:off x="3553880" y="3906183"/>
            <a:ext cx="2036240" cy="2213040"/>
          </a:xfrm>
          <a:prstGeom prst="rect">
            <a:avLst/>
          </a:prstGeom>
        </p:spPr>
      </p:pic>
    </p:spTree>
    <p:extLst>
      <p:ext uri="{BB962C8B-B14F-4D97-AF65-F5344CB8AC3E}">
        <p14:creationId xmlns:p14="http://schemas.microsoft.com/office/powerpoint/2010/main" val="372014250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257" y="1985754"/>
            <a:ext cx="1808560" cy="244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48500" y="965863"/>
            <a:ext cx="1503829" cy="521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8" name="TextBox 1"/>
          <p:cNvSpPr txBox="1">
            <a:spLocks noChangeArrowheads="1"/>
          </p:cNvSpPr>
          <p:nvPr/>
        </p:nvSpPr>
        <p:spPr bwMode="auto">
          <a:xfrm>
            <a:off x="1714500" y="304802"/>
            <a:ext cx="5886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n-US" sz="4000" dirty="0">
                <a:latin typeface="+mj-lt"/>
              </a:rPr>
              <a:t>Yield to Pedestrians</a:t>
            </a:r>
          </a:p>
        </p:txBody>
      </p:sp>
      <p:pic>
        <p:nvPicPr>
          <p:cNvPr id="3" name="Picture 2"/>
          <p:cNvPicPr>
            <a:picLocks noChangeAspect="1"/>
          </p:cNvPicPr>
          <p:nvPr/>
        </p:nvPicPr>
        <p:blipFill>
          <a:blip r:embed="rId5"/>
          <a:stretch>
            <a:fillRect/>
          </a:stretch>
        </p:blipFill>
        <p:spPr>
          <a:xfrm>
            <a:off x="3629320" y="1800084"/>
            <a:ext cx="1869780" cy="2402898"/>
          </a:xfrm>
          <a:prstGeom prst="rect">
            <a:avLst/>
          </a:prstGeom>
        </p:spPr>
      </p:pic>
    </p:spTree>
    <p:extLst>
      <p:ext uri="{BB962C8B-B14F-4D97-AF65-F5344CB8AC3E}">
        <p14:creationId xmlns:p14="http://schemas.microsoft.com/office/powerpoint/2010/main" val="3494080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Box 3"/>
          <p:cNvSpPr txBox="1">
            <a:spLocks noChangeArrowheads="1"/>
          </p:cNvSpPr>
          <p:nvPr/>
        </p:nvSpPr>
        <p:spPr bwMode="auto">
          <a:xfrm>
            <a:off x="1140667" y="321670"/>
            <a:ext cx="6686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n-US" sz="3600" dirty="0">
                <a:latin typeface="+mj-lt"/>
              </a:rPr>
              <a:t>Pedestrian Countdown Signals</a:t>
            </a:r>
          </a:p>
        </p:txBody>
      </p:sp>
      <p:grpSp>
        <p:nvGrpSpPr>
          <p:cNvPr id="2" name="Group 1"/>
          <p:cNvGrpSpPr/>
          <p:nvPr/>
        </p:nvGrpSpPr>
        <p:grpSpPr>
          <a:xfrm>
            <a:off x="454294" y="1197522"/>
            <a:ext cx="8059296" cy="3793467"/>
            <a:chOff x="336502" y="1054647"/>
            <a:chExt cx="8059296" cy="3793467"/>
          </a:xfrm>
        </p:grpSpPr>
        <p:pic>
          <p:nvPicPr>
            <p:cNvPr id="36868" name="Picture 4" descr="S:\Divisions\Health Enhancement &amp; Safety\Driver Education\2.0 TE Curriculum Update\Photo Resources\traffic\Signal 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7501" y="1331368"/>
              <a:ext cx="1818297" cy="327715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502" y="1331368"/>
              <a:ext cx="1483527" cy="327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77839" y="1054647"/>
              <a:ext cx="2026874" cy="210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2" name="Picture 1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93557" y="1331368"/>
              <a:ext cx="1659590" cy="157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3"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027996" y="3286289"/>
              <a:ext cx="4342646" cy="156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619125" y="5285759"/>
            <a:ext cx="8020050" cy="830997"/>
          </a:xfrm>
          <a:prstGeom prst="rect">
            <a:avLst/>
          </a:prstGeom>
        </p:spPr>
        <p:txBody>
          <a:bodyPr wrap="square">
            <a:spAutoFit/>
          </a:bodyPr>
          <a:lstStyle/>
          <a:p>
            <a:pPr>
              <a:spcBef>
                <a:spcPts val="0"/>
              </a:spcBef>
              <a:spcAft>
                <a:spcPts val="1200"/>
              </a:spcAft>
            </a:pPr>
            <a:r>
              <a:rPr lang="en-US" sz="2400" dirty="0" smtClean="0">
                <a:latin typeface="+mj-lt"/>
              </a:rPr>
              <a:t>Help children notice and learn to follow the instructions on these types of signals.</a:t>
            </a:r>
            <a:endParaRPr lang="en-US" sz="2400" dirty="0">
              <a:latin typeface="+mj-lt"/>
            </a:endParaRPr>
          </a:p>
        </p:txBody>
      </p:sp>
    </p:spTree>
    <p:extLst>
      <p:ext uri="{BB962C8B-B14F-4D97-AF65-F5344CB8AC3E}">
        <p14:creationId xmlns:p14="http://schemas.microsoft.com/office/powerpoint/2010/main" val="170416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6"/>
            <a:ext cx="7886700" cy="787365"/>
          </a:xfrm>
        </p:spPr>
        <p:txBody>
          <a:bodyPr/>
          <a:lstStyle/>
          <a:p>
            <a:pPr algn="ctr"/>
            <a:r>
              <a:rPr lang="en-US" dirty="0" smtClean="0"/>
              <a:t>Traffic Operations</a:t>
            </a:r>
            <a:endParaRPr lang="en-US" dirty="0"/>
          </a:p>
        </p:txBody>
      </p:sp>
      <p:sp>
        <p:nvSpPr>
          <p:cNvPr id="3" name="Content Placeholder 2"/>
          <p:cNvSpPr>
            <a:spLocks noGrp="1"/>
          </p:cNvSpPr>
          <p:nvPr>
            <p:ph sz="half" idx="1"/>
          </p:nvPr>
        </p:nvSpPr>
        <p:spPr>
          <a:xfrm>
            <a:off x="567876" y="1152492"/>
            <a:ext cx="3886200" cy="2107544"/>
          </a:xfrm>
        </p:spPr>
        <p:txBody>
          <a:bodyPr/>
          <a:lstStyle/>
          <a:p>
            <a:r>
              <a:rPr lang="en-US" dirty="0" smtClean="0"/>
              <a:t>Speed </a:t>
            </a:r>
            <a:r>
              <a:rPr lang="en-US" dirty="0"/>
              <a:t>Limits </a:t>
            </a:r>
          </a:p>
          <a:p>
            <a:r>
              <a:rPr lang="en-US" dirty="0" smtClean="0"/>
              <a:t>Required </a:t>
            </a:r>
            <a:r>
              <a:rPr lang="en-US" dirty="0"/>
              <a:t>Stops </a:t>
            </a:r>
          </a:p>
          <a:p>
            <a:r>
              <a:rPr lang="en-US" dirty="0" smtClean="0"/>
              <a:t>Turning </a:t>
            </a:r>
            <a:r>
              <a:rPr lang="en-US" dirty="0"/>
              <a:t>Movements </a:t>
            </a:r>
          </a:p>
          <a:p>
            <a:r>
              <a:rPr lang="en-US" dirty="0" smtClean="0"/>
              <a:t>Parent </a:t>
            </a:r>
            <a:r>
              <a:rPr lang="en-US" dirty="0"/>
              <a:t>Pickup/Drop-off </a:t>
            </a:r>
          </a:p>
          <a:p>
            <a:endParaRPr lang="en-US" dirty="0"/>
          </a:p>
        </p:txBody>
      </p:sp>
      <p:pic>
        <p:nvPicPr>
          <p:cNvPr id="4" name="Picture 3"/>
          <p:cNvPicPr>
            <a:picLocks noChangeAspect="1"/>
          </p:cNvPicPr>
          <p:nvPr/>
        </p:nvPicPr>
        <p:blipFill>
          <a:blip r:embed="rId3" cstate="print"/>
          <a:stretch>
            <a:fillRect/>
          </a:stretch>
        </p:blipFill>
        <p:spPr>
          <a:xfrm>
            <a:off x="507102" y="3356135"/>
            <a:ext cx="4007748" cy="3105430"/>
          </a:xfrm>
          <a:prstGeom prst="rect">
            <a:avLst/>
          </a:prstGeom>
        </p:spPr>
      </p:pic>
      <p:pic>
        <p:nvPicPr>
          <p:cNvPr id="2" name="Picture 1"/>
          <p:cNvPicPr>
            <a:picLocks noChangeAspect="1"/>
          </p:cNvPicPr>
          <p:nvPr/>
        </p:nvPicPr>
        <p:blipFill>
          <a:blip r:embed="rId4"/>
          <a:stretch>
            <a:fillRect/>
          </a:stretch>
        </p:blipFill>
        <p:spPr>
          <a:xfrm>
            <a:off x="5238495" y="1281953"/>
            <a:ext cx="3448305" cy="5179612"/>
          </a:xfrm>
          <a:prstGeom prst="rect">
            <a:avLst/>
          </a:prstGeom>
        </p:spPr>
      </p:pic>
    </p:spTree>
    <p:extLst>
      <p:ext uri="{BB962C8B-B14F-4D97-AF65-F5344CB8AC3E}">
        <p14:creationId xmlns:p14="http://schemas.microsoft.com/office/powerpoint/2010/main" val="1333552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88035" y="588827"/>
            <a:ext cx="520065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b="1" dirty="0">
                <a:latin typeface="+mj-lt"/>
                <a:cs typeface="Arial" pitchFamily="34" charset="0"/>
              </a:rPr>
              <a:t>RIGHT OF WAY</a:t>
            </a:r>
          </a:p>
        </p:txBody>
      </p:sp>
      <p:sp>
        <p:nvSpPr>
          <p:cNvPr id="45060" name="Text Box 4"/>
          <p:cNvSpPr txBox="1">
            <a:spLocks noChangeArrowheads="1"/>
          </p:cNvSpPr>
          <p:nvPr/>
        </p:nvSpPr>
        <p:spPr bwMode="auto">
          <a:xfrm>
            <a:off x="2471737" y="1466794"/>
            <a:ext cx="60332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3200" b="1" u="sng" dirty="0" smtClean="0">
                <a:latin typeface="+mj-lt"/>
                <a:cs typeface="Arial" pitchFamily="34" charset="0"/>
              </a:rPr>
              <a:t>Must </a:t>
            </a:r>
            <a:r>
              <a:rPr lang="en-US" sz="3200" b="1" u="sng" dirty="0">
                <a:latin typeface="+mj-lt"/>
                <a:cs typeface="Arial" pitchFamily="34" charset="0"/>
              </a:rPr>
              <a:t>be </a:t>
            </a:r>
            <a:r>
              <a:rPr lang="en-US" sz="3200" b="1" u="sng" dirty="0" smtClean="0">
                <a:latin typeface="+mj-lt"/>
                <a:cs typeface="Arial" pitchFamily="34" charset="0"/>
              </a:rPr>
              <a:t>given</a:t>
            </a:r>
            <a:r>
              <a:rPr lang="en-US" sz="3200" b="1" u="sng" dirty="0">
                <a:latin typeface="+mj-lt"/>
                <a:cs typeface="Arial" pitchFamily="34" charset="0"/>
              </a:rPr>
              <a:t>, </a:t>
            </a:r>
            <a:r>
              <a:rPr lang="en-US" sz="3200" b="1" u="sng" dirty="0" smtClean="0">
                <a:latin typeface="+mj-lt"/>
                <a:cs typeface="Arial" pitchFamily="34" charset="0"/>
              </a:rPr>
              <a:t>not </a:t>
            </a:r>
            <a:r>
              <a:rPr lang="en-US" sz="3200" b="1" u="sng" dirty="0">
                <a:latin typeface="+mj-lt"/>
                <a:cs typeface="Arial" pitchFamily="34" charset="0"/>
              </a:rPr>
              <a:t>t</a:t>
            </a:r>
            <a:r>
              <a:rPr lang="en-US" sz="3200" b="1" u="sng" dirty="0" smtClean="0">
                <a:latin typeface="+mj-lt"/>
                <a:cs typeface="Arial" pitchFamily="34" charset="0"/>
              </a:rPr>
              <a:t>aken</a:t>
            </a:r>
            <a:endParaRPr lang="en-US" sz="3200" b="1" u="sng" dirty="0">
              <a:latin typeface="+mj-lt"/>
              <a:cs typeface="Arial" pitchFamily="34" charset="0"/>
            </a:endParaRPr>
          </a:p>
        </p:txBody>
      </p:sp>
      <p:pic>
        <p:nvPicPr>
          <p:cNvPr id="45062" name="Picture 6" descr="http://members.aol.com/rmoeuradot/200x200/reg/R1-2.gif"/>
          <p:cNvPicPr>
            <a:picLocks noChangeAspect="1" noChangeArrowheads="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767308" y="855527"/>
            <a:ext cx="1896890" cy="203289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half" idx="1"/>
          </p:nvPr>
        </p:nvSpPr>
        <p:spPr>
          <a:xfrm>
            <a:off x="4154860" y="2396136"/>
            <a:ext cx="3933825" cy="3129605"/>
          </a:xfrm>
        </p:spPr>
        <p:txBody>
          <a:bodyPr>
            <a:normAutofit/>
          </a:bodyPr>
          <a:lstStyle/>
          <a:p>
            <a:pPr>
              <a:spcBef>
                <a:spcPct val="50000"/>
              </a:spcBef>
            </a:pPr>
            <a:r>
              <a:rPr lang="en-US" dirty="0" smtClean="0">
                <a:cs typeface="Arial" panose="020B0604020202020204" pitchFamily="34" charset="0"/>
              </a:rPr>
              <a:t>All vehicle traffic must stop and yield to pedestrians.</a:t>
            </a:r>
          </a:p>
          <a:p>
            <a:pPr>
              <a:spcBef>
                <a:spcPct val="50000"/>
              </a:spcBef>
            </a:pPr>
            <a:r>
              <a:rPr lang="en-US" dirty="0" smtClean="0">
                <a:cs typeface="Arial" panose="020B0604020202020204" pitchFamily="34" charset="0"/>
              </a:rPr>
              <a:t>School crossing </a:t>
            </a:r>
            <a:r>
              <a:rPr lang="en-US" dirty="0">
                <a:cs typeface="Arial" panose="020B0604020202020204" pitchFamily="34" charset="0"/>
              </a:rPr>
              <a:t>g</a:t>
            </a:r>
            <a:r>
              <a:rPr lang="en-US" dirty="0" smtClean="0">
                <a:cs typeface="Arial" panose="020B0604020202020204" pitchFamily="34" charset="0"/>
              </a:rPr>
              <a:t>uards control only pedestrian traffic.</a:t>
            </a:r>
            <a:endParaRPr lang="en-US" dirty="0"/>
          </a:p>
        </p:txBody>
      </p:sp>
      <p:sp>
        <p:nvSpPr>
          <p:cNvPr id="3" name="Slide Number Placeholder 2"/>
          <p:cNvSpPr>
            <a:spLocks noGrp="1"/>
          </p:cNvSpPr>
          <p:nvPr>
            <p:ph type="sldNum" sz="quarter" idx="12"/>
          </p:nvPr>
        </p:nvSpPr>
        <p:spPr/>
        <p:txBody>
          <a:bodyPr/>
          <a:lstStyle/>
          <a:p>
            <a:fld id="{AF4AF698-6708-A043-ABCE-7D48872CC542}" type="slidenum">
              <a:rPr lang="en-US" smtClean="0"/>
              <a:pPr/>
              <a:t>15</a:t>
            </a:fld>
            <a:endParaRPr lang="en-US"/>
          </a:p>
        </p:txBody>
      </p:sp>
      <p:pic>
        <p:nvPicPr>
          <p:cNvPr id="2" name="Picture 1"/>
          <p:cNvPicPr>
            <a:picLocks noChangeAspect="1"/>
          </p:cNvPicPr>
          <p:nvPr/>
        </p:nvPicPr>
        <p:blipFill>
          <a:blip r:embed="rId5" cstate="print"/>
          <a:stretch>
            <a:fillRect/>
          </a:stretch>
        </p:blipFill>
        <p:spPr>
          <a:xfrm>
            <a:off x="472034" y="3232991"/>
            <a:ext cx="3119022" cy="3123360"/>
          </a:xfrm>
          <a:prstGeom prst="rect">
            <a:avLst/>
          </a:prstGeom>
        </p:spPr>
      </p:pic>
    </p:spTree>
    <p:extLst>
      <p:ext uri="{BB962C8B-B14F-4D97-AF65-F5344CB8AC3E}">
        <p14:creationId xmlns:p14="http://schemas.microsoft.com/office/powerpoint/2010/main" val="697183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829175" cy="791321"/>
          </a:xfrm>
        </p:spPr>
        <p:txBody>
          <a:bodyPr/>
          <a:lstStyle/>
          <a:p>
            <a:r>
              <a:rPr lang="en-US" dirty="0" smtClean="0"/>
              <a:t>Kids and Bicycles</a:t>
            </a:r>
            <a:endParaRPr lang="en-US" dirty="0"/>
          </a:p>
        </p:txBody>
      </p:sp>
      <p:sp>
        <p:nvSpPr>
          <p:cNvPr id="3" name="Content Placeholder 2"/>
          <p:cNvSpPr>
            <a:spLocks noGrp="1"/>
          </p:cNvSpPr>
          <p:nvPr>
            <p:ph sz="half" idx="1"/>
          </p:nvPr>
        </p:nvSpPr>
        <p:spPr>
          <a:xfrm>
            <a:off x="383240" y="1409701"/>
            <a:ext cx="4922185" cy="4343400"/>
          </a:xfrm>
        </p:spPr>
        <p:txBody>
          <a:bodyPr>
            <a:normAutofit/>
          </a:bodyPr>
          <a:lstStyle/>
          <a:p>
            <a:pPr>
              <a:spcBef>
                <a:spcPts val="0"/>
              </a:spcBef>
              <a:spcAft>
                <a:spcPts val="1200"/>
              </a:spcAft>
            </a:pPr>
            <a:r>
              <a:rPr lang="en-US" sz="2400" dirty="0" smtClean="0"/>
              <a:t>Bicycles on the road must follow traffic rules and stop for signals, stop signs, crosswalks, and pedestrians.</a:t>
            </a:r>
          </a:p>
          <a:p>
            <a:pPr>
              <a:spcBef>
                <a:spcPts val="0"/>
              </a:spcBef>
              <a:spcAft>
                <a:spcPts val="1200"/>
              </a:spcAft>
            </a:pPr>
            <a:r>
              <a:rPr lang="en-US" sz="2400" dirty="0" smtClean="0"/>
              <a:t>Children bicycling on the sidewalk should stop at the corners and get off their bikes.</a:t>
            </a:r>
          </a:p>
          <a:p>
            <a:pPr>
              <a:spcBef>
                <a:spcPts val="0"/>
              </a:spcBef>
              <a:spcAft>
                <a:spcPts val="1200"/>
              </a:spcAft>
            </a:pPr>
            <a:r>
              <a:rPr lang="en-US" sz="2400" dirty="0" smtClean="0"/>
              <a:t>Then look left, right and left again, wait, and </a:t>
            </a:r>
            <a:r>
              <a:rPr lang="en-US" sz="2400" b="1" dirty="0" smtClean="0"/>
              <a:t>walk their bike </a:t>
            </a:r>
            <a:r>
              <a:rPr lang="en-US" sz="2400" dirty="0" smtClean="0"/>
              <a:t>across the intersection. </a:t>
            </a:r>
          </a:p>
          <a:p>
            <a:pPr>
              <a:spcBef>
                <a:spcPts val="0"/>
              </a:spcBef>
              <a:spcAft>
                <a:spcPts val="1200"/>
              </a:spcAft>
            </a:pPr>
            <a:r>
              <a:rPr lang="en-US" sz="2400" dirty="0" smtClean="0"/>
              <a:t>Children should be encouraged to wear helmets.</a:t>
            </a:r>
          </a:p>
        </p:txBody>
      </p:sp>
      <p:pic>
        <p:nvPicPr>
          <p:cNvPr id="4" name="Picture 3"/>
          <p:cNvPicPr>
            <a:picLocks noChangeAspect="1"/>
          </p:cNvPicPr>
          <p:nvPr/>
        </p:nvPicPr>
        <p:blipFill>
          <a:blip r:embed="rId3" cstate="print"/>
          <a:stretch>
            <a:fillRect/>
          </a:stretch>
        </p:blipFill>
        <p:spPr>
          <a:xfrm>
            <a:off x="5619750" y="244848"/>
            <a:ext cx="3057525" cy="6421773"/>
          </a:xfrm>
          <a:prstGeom prst="rect">
            <a:avLst/>
          </a:prstGeom>
        </p:spPr>
      </p:pic>
    </p:spTree>
    <p:extLst>
      <p:ext uri="{BB962C8B-B14F-4D97-AF65-F5344CB8AC3E}">
        <p14:creationId xmlns:p14="http://schemas.microsoft.com/office/powerpoint/2010/main" val="1986033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6-18 at 12.05.5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11" y="1023607"/>
            <a:ext cx="6439923" cy="4663355"/>
          </a:xfrm>
          <a:prstGeom prst="rect">
            <a:avLst/>
          </a:prstGeom>
        </p:spPr>
      </p:pic>
      <p:sp>
        <p:nvSpPr>
          <p:cNvPr id="5" name="TextBox 4"/>
          <p:cNvSpPr txBox="1"/>
          <p:nvPr/>
        </p:nvSpPr>
        <p:spPr>
          <a:xfrm>
            <a:off x="1123846" y="5686962"/>
            <a:ext cx="6833851" cy="707886"/>
          </a:xfrm>
          <a:prstGeom prst="rect">
            <a:avLst/>
          </a:prstGeom>
          <a:noFill/>
        </p:spPr>
        <p:txBody>
          <a:bodyPr wrap="square" rtlCol="0">
            <a:spAutoFit/>
          </a:bodyPr>
          <a:lstStyle/>
          <a:p>
            <a:pPr algn="ctr"/>
            <a:r>
              <a:rPr lang="en-US" sz="2000" dirty="0" smtClean="0">
                <a:latin typeface="+mj-lt"/>
              </a:rPr>
              <a:t>Intersections </a:t>
            </a:r>
            <a:r>
              <a:rPr lang="en-US" sz="2000" dirty="0">
                <a:latin typeface="+mj-lt"/>
              </a:rPr>
              <a:t>with traffic signals</a:t>
            </a:r>
            <a:r>
              <a:rPr lang="en-US" sz="2000" dirty="0" smtClean="0">
                <a:latin typeface="+mj-lt"/>
              </a:rPr>
              <a:t>, school zone signs, </a:t>
            </a:r>
            <a:r>
              <a:rPr lang="en-US" sz="2000" dirty="0">
                <a:latin typeface="+mj-lt"/>
              </a:rPr>
              <a:t>painted crosswalks and </a:t>
            </a:r>
            <a:r>
              <a:rPr lang="en-US" sz="2000" dirty="0" smtClean="0">
                <a:latin typeface="+mj-lt"/>
              </a:rPr>
              <a:t>low </a:t>
            </a:r>
            <a:r>
              <a:rPr lang="en-US" sz="2000" dirty="0">
                <a:latin typeface="+mj-lt"/>
              </a:rPr>
              <a:t>speed limits may not </a:t>
            </a:r>
            <a:r>
              <a:rPr lang="en-US" sz="2000" dirty="0" smtClean="0">
                <a:latin typeface="+mj-lt"/>
              </a:rPr>
              <a:t>have crossing guards.</a:t>
            </a:r>
            <a:endParaRPr lang="en-US" sz="2000" dirty="0">
              <a:latin typeface="+mj-lt"/>
            </a:endParaRPr>
          </a:p>
        </p:txBody>
      </p:sp>
      <p:sp>
        <p:nvSpPr>
          <p:cNvPr id="6" name="TextBox 5"/>
          <p:cNvSpPr txBox="1"/>
          <p:nvPr/>
        </p:nvSpPr>
        <p:spPr>
          <a:xfrm>
            <a:off x="487248" y="190479"/>
            <a:ext cx="8107050" cy="584775"/>
          </a:xfrm>
          <a:prstGeom prst="rect">
            <a:avLst/>
          </a:prstGeom>
          <a:noFill/>
        </p:spPr>
        <p:txBody>
          <a:bodyPr wrap="square" rtlCol="0">
            <a:spAutoFit/>
          </a:bodyPr>
          <a:lstStyle/>
          <a:p>
            <a:pPr algn="ctr"/>
            <a:r>
              <a:rPr lang="en-US" sz="3200" dirty="0" smtClean="0">
                <a:latin typeface="+mj-lt"/>
              </a:rPr>
              <a:t>Bicycles and cars must yield </a:t>
            </a:r>
            <a:r>
              <a:rPr lang="en-US" sz="3200" dirty="0">
                <a:latin typeface="+mj-lt"/>
              </a:rPr>
              <a:t>to p</a:t>
            </a:r>
            <a:r>
              <a:rPr lang="en-US" sz="3200" dirty="0" smtClean="0">
                <a:latin typeface="+mj-lt"/>
              </a:rPr>
              <a:t>edestrians</a:t>
            </a:r>
            <a:endParaRPr lang="en-US" sz="3200" dirty="0">
              <a:latin typeface="+mj-lt"/>
            </a:endParaRPr>
          </a:p>
        </p:txBody>
      </p:sp>
    </p:spTree>
    <p:extLst>
      <p:ext uri="{BB962C8B-B14F-4D97-AF65-F5344CB8AC3E}">
        <p14:creationId xmlns:p14="http://schemas.microsoft.com/office/powerpoint/2010/main" val="1109752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556126" cy="1105086"/>
          </a:xfrm>
        </p:spPr>
        <p:txBody>
          <a:bodyPr>
            <a:noAutofit/>
          </a:bodyPr>
          <a:lstStyle/>
          <a:p>
            <a:pPr algn="ctr"/>
            <a:r>
              <a:rPr lang="en-US" sz="3600" dirty="0"/>
              <a:t>What characteristics make a good School Crossing Guard?</a:t>
            </a:r>
          </a:p>
        </p:txBody>
      </p:sp>
      <p:sp>
        <p:nvSpPr>
          <p:cNvPr id="3" name="Content Placeholder 2"/>
          <p:cNvSpPr>
            <a:spLocks noGrp="1"/>
          </p:cNvSpPr>
          <p:nvPr>
            <p:ph sz="half" idx="1"/>
          </p:nvPr>
        </p:nvSpPr>
        <p:spPr>
          <a:xfrm>
            <a:off x="2143125" y="1637365"/>
            <a:ext cx="4092949" cy="4325285"/>
          </a:xfrm>
        </p:spPr>
        <p:txBody>
          <a:bodyPr>
            <a:noAutofit/>
          </a:bodyPr>
          <a:lstStyle/>
          <a:p>
            <a:pPr marL="0" indent="0">
              <a:buNone/>
            </a:pPr>
            <a:r>
              <a:rPr lang="en-US" sz="1800" dirty="0" smtClean="0"/>
              <a:t>The </a:t>
            </a:r>
            <a:r>
              <a:rPr lang="en-US" sz="1800" i="1" dirty="0"/>
              <a:t>MUTCD</a:t>
            </a:r>
            <a:r>
              <a:rPr lang="en-US" sz="1800" dirty="0"/>
              <a:t> states that </a:t>
            </a:r>
            <a:r>
              <a:rPr lang="en-US" sz="1800" dirty="0" smtClean="0"/>
              <a:t>adult </a:t>
            </a:r>
            <a:r>
              <a:rPr lang="en-US" sz="1800" dirty="0"/>
              <a:t>c</a:t>
            </a:r>
            <a:r>
              <a:rPr lang="en-US" sz="1800" dirty="0" smtClean="0"/>
              <a:t>rossing </a:t>
            </a:r>
            <a:r>
              <a:rPr lang="en-US" sz="1800" dirty="0"/>
              <a:t>g</a:t>
            </a:r>
            <a:r>
              <a:rPr lang="en-US" sz="1800" dirty="0" smtClean="0"/>
              <a:t>uards </a:t>
            </a:r>
            <a:r>
              <a:rPr lang="en-US" sz="1800" dirty="0"/>
              <a:t>should possess the following</a:t>
            </a:r>
            <a:r>
              <a:rPr lang="en-US" sz="1800" dirty="0" smtClean="0"/>
              <a:t>:</a:t>
            </a:r>
            <a:br>
              <a:rPr lang="en-US" sz="1800" dirty="0" smtClean="0"/>
            </a:br>
            <a:endParaRPr lang="en-US" sz="1800" dirty="0"/>
          </a:p>
          <a:p>
            <a:pPr lvl="1">
              <a:spcBef>
                <a:spcPts val="0"/>
              </a:spcBef>
              <a:spcAft>
                <a:spcPts val="1200"/>
              </a:spcAft>
            </a:pPr>
            <a:r>
              <a:rPr lang="en-US" sz="1600" dirty="0"/>
              <a:t>(at least) </a:t>
            </a:r>
            <a:r>
              <a:rPr lang="en-US" sz="1600" dirty="0" smtClean="0"/>
              <a:t>average </a:t>
            </a:r>
            <a:r>
              <a:rPr lang="en-US" sz="1600" dirty="0"/>
              <a:t>intelligence </a:t>
            </a:r>
          </a:p>
          <a:p>
            <a:pPr lvl="1">
              <a:spcBef>
                <a:spcPts val="0"/>
              </a:spcBef>
              <a:spcAft>
                <a:spcPts val="1200"/>
              </a:spcAft>
            </a:pPr>
            <a:r>
              <a:rPr lang="en-US" sz="1600" dirty="0"/>
              <a:t>g</a:t>
            </a:r>
            <a:r>
              <a:rPr lang="en-US" sz="1600" dirty="0" smtClean="0"/>
              <a:t>ood </a:t>
            </a:r>
            <a:r>
              <a:rPr lang="en-US" sz="1600" dirty="0"/>
              <a:t>physical condition, including sight, hearing, and mobility</a:t>
            </a:r>
          </a:p>
          <a:p>
            <a:pPr lvl="1">
              <a:spcBef>
                <a:spcPts val="0"/>
              </a:spcBef>
              <a:spcAft>
                <a:spcPts val="1200"/>
              </a:spcAft>
            </a:pPr>
            <a:r>
              <a:rPr lang="en-US" sz="1600" dirty="0"/>
              <a:t>m</a:t>
            </a:r>
            <a:r>
              <a:rPr lang="en-US" sz="1600" dirty="0" smtClean="0"/>
              <a:t>ental </a:t>
            </a:r>
            <a:r>
              <a:rPr lang="en-US" sz="1600" dirty="0"/>
              <a:t>alertness</a:t>
            </a:r>
          </a:p>
          <a:p>
            <a:pPr lvl="1">
              <a:spcBef>
                <a:spcPts val="0"/>
              </a:spcBef>
              <a:spcAft>
                <a:spcPts val="1200"/>
              </a:spcAft>
            </a:pPr>
            <a:r>
              <a:rPr lang="en-US" sz="1600" dirty="0"/>
              <a:t>n</a:t>
            </a:r>
            <a:r>
              <a:rPr lang="en-US" sz="1600" dirty="0" smtClean="0"/>
              <a:t>eat </a:t>
            </a:r>
            <a:r>
              <a:rPr lang="en-US" sz="1600" dirty="0"/>
              <a:t>appearance</a:t>
            </a:r>
          </a:p>
          <a:p>
            <a:pPr lvl="1">
              <a:spcBef>
                <a:spcPts val="0"/>
              </a:spcBef>
              <a:spcAft>
                <a:spcPts val="1200"/>
              </a:spcAft>
            </a:pPr>
            <a:r>
              <a:rPr lang="en-US" sz="1600" dirty="0"/>
              <a:t>g</a:t>
            </a:r>
            <a:r>
              <a:rPr lang="en-US" sz="1600" dirty="0" smtClean="0"/>
              <a:t>ood </a:t>
            </a:r>
            <a:r>
              <a:rPr lang="en-US" sz="1600" dirty="0"/>
              <a:t>character</a:t>
            </a:r>
          </a:p>
          <a:p>
            <a:pPr lvl="1">
              <a:spcBef>
                <a:spcPts val="0"/>
              </a:spcBef>
              <a:spcAft>
                <a:spcPts val="1200"/>
              </a:spcAft>
            </a:pPr>
            <a:r>
              <a:rPr lang="en-US" sz="1600" dirty="0"/>
              <a:t>m</a:t>
            </a:r>
            <a:r>
              <a:rPr lang="en-US" sz="1600" dirty="0" smtClean="0"/>
              <a:t>ust </a:t>
            </a:r>
            <a:r>
              <a:rPr lang="en-US" sz="1600" dirty="0"/>
              <a:t>pass criminal background check</a:t>
            </a:r>
          </a:p>
          <a:p>
            <a:pPr lvl="1">
              <a:spcBef>
                <a:spcPts val="0"/>
              </a:spcBef>
              <a:spcAft>
                <a:spcPts val="1200"/>
              </a:spcAft>
            </a:pPr>
            <a:r>
              <a:rPr lang="en-US" sz="1600" dirty="0"/>
              <a:t>d</a:t>
            </a:r>
            <a:r>
              <a:rPr lang="en-US" sz="1600" dirty="0" smtClean="0"/>
              <a:t>ependability</a:t>
            </a:r>
            <a:endParaRPr lang="en-US" sz="1600" dirty="0"/>
          </a:p>
          <a:p>
            <a:pPr lvl="1">
              <a:spcBef>
                <a:spcPts val="0"/>
              </a:spcBef>
              <a:spcAft>
                <a:spcPts val="1200"/>
              </a:spcAft>
            </a:pPr>
            <a:r>
              <a:rPr lang="en-US" sz="1600" dirty="0"/>
              <a:t>s</a:t>
            </a:r>
            <a:r>
              <a:rPr lang="en-US" sz="1600" dirty="0" smtClean="0"/>
              <a:t>ense </a:t>
            </a:r>
            <a:r>
              <a:rPr lang="en-US" sz="1600" dirty="0"/>
              <a:t>of responsibility for safety of </a:t>
            </a:r>
            <a:r>
              <a:rPr lang="en-US" sz="1600" dirty="0" smtClean="0"/>
              <a:t>students</a:t>
            </a:r>
            <a:endParaRPr lang="en-US" sz="1600" dirty="0"/>
          </a:p>
          <a:p>
            <a:pPr>
              <a:buNone/>
            </a:pPr>
            <a:endParaRPr lang="en-US" sz="1800" b="1" dirty="0"/>
          </a:p>
        </p:txBody>
      </p:sp>
      <p:pic>
        <p:nvPicPr>
          <p:cNvPr id="4" name="Picture 3"/>
          <p:cNvPicPr>
            <a:picLocks noChangeAspect="1"/>
          </p:cNvPicPr>
          <p:nvPr/>
        </p:nvPicPr>
        <p:blipFill>
          <a:blip r:embed="rId3" cstate="print"/>
          <a:stretch>
            <a:fillRect/>
          </a:stretch>
        </p:blipFill>
        <p:spPr>
          <a:xfrm>
            <a:off x="6428815" y="1637365"/>
            <a:ext cx="2286000" cy="3353424"/>
          </a:xfrm>
          <a:prstGeom prst="rect">
            <a:avLst/>
          </a:prstGeom>
        </p:spPr>
      </p:pic>
      <p:pic>
        <p:nvPicPr>
          <p:cNvPr id="7" name="Picture 6"/>
          <p:cNvPicPr>
            <a:picLocks noChangeAspect="1"/>
          </p:cNvPicPr>
          <p:nvPr/>
        </p:nvPicPr>
        <p:blipFill rotWithShape="1">
          <a:blip r:embed="rId4" cstate="print"/>
          <a:srcRect l="14660" r="29241" b="16276"/>
          <a:stretch/>
        </p:blipFill>
        <p:spPr>
          <a:xfrm>
            <a:off x="243136" y="1637365"/>
            <a:ext cx="1707248" cy="3828209"/>
          </a:xfrm>
          <a:prstGeom prst="rect">
            <a:avLst/>
          </a:prstGeom>
        </p:spPr>
      </p:pic>
    </p:spTree>
    <p:extLst>
      <p:ext uri="{BB962C8B-B14F-4D97-AF65-F5344CB8AC3E}">
        <p14:creationId xmlns:p14="http://schemas.microsoft.com/office/powerpoint/2010/main" val="400745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3"/>
          <p:cNvSpPr>
            <a:spLocks noGrp="1"/>
          </p:cNvSpPr>
          <p:nvPr>
            <p:ph type="title"/>
          </p:nvPr>
        </p:nvSpPr>
        <p:spPr>
          <a:xfrm>
            <a:off x="666090" y="259801"/>
            <a:ext cx="7886700" cy="818214"/>
          </a:xfrm>
        </p:spPr>
        <p:txBody>
          <a:bodyPr>
            <a:normAutofit/>
          </a:bodyPr>
          <a:lstStyle/>
          <a:p>
            <a:pPr algn="ctr"/>
            <a:r>
              <a:rPr lang="en-US" sz="3600" dirty="0" smtClean="0"/>
              <a:t>What a driver </a:t>
            </a:r>
            <a:r>
              <a:rPr lang="en-US" sz="3600" dirty="0"/>
              <a:t>s</a:t>
            </a:r>
            <a:r>
              <a:rPr lang="en-US" sz="3600" dirty="0" smtClean="0"/>
              <a:t>ees</a:t>
            </a:r>
          </a:p>
        </p:txBody>
      </p:sp>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82207" y="2978192"/>
            <a:ext cx="1803862" cy="2194560"/>
          </a:xfrm>
        </p:spPr>
      </p:pic>
      <p:sp>
        <p:nvSpPr>
          <p:cNvPr id="1638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99FFC2-D975-4EAB-8A21-F6BC556D7164}" type="slidenum">
              <a:rPr lang="en-US"/>
              <a:pPr eaLnBrk="1" hangingPunct="1"/>
              <a:t>19</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026" y="2969577"/>
            <a:ext cx="1378324"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7745" y="901835"/>
            <a:ext cx="1377810" cy="171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1478" y="5290671"/>
            <a:ext cx="1241611"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9683" y="1141146"/>
            <a:ext cx="18288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8483" y="3085665"/>
            <a:ext cx="1222771"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3326" y="3283108"/>
            <a:ext cx="1265299"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360" y="901835"/>
            <a:ext cx="20097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813" y="5393859"/>
            <a:ext cx="1473994"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422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nodeType="afterGroup">
                            <p:stCondLst>
                              <p:cond delay="75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par>
                          <p:cTn id="16" fill="hold" nodeType="afterGroup">
                            <p:stCondLst>
                              <p:cond delay="225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childTnLst>
                          </p:cTn>
                        </p:par>
                        <p:par>
                          <p:cTn id="20" fill="hold" nodeType="afterGroup">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childTnLst>
                                </p:cTn>
                              </p:par>
                            </p:childTnLst>
                          </p:cTn>
                        </p:par>
                        <p:par>
                          <p:cTn id="24" fill="hold" nodeType="afterGroup">
                            <p:stCondLst>
                              <p:cond delay="37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childTnLst>
                          </p:cTn>
                        </p:par>
                        <p:par>
                          <p:cTn id="28" fill="hold" nodeType="afterGroup">
                            <p:stCondLst>
                              <p:cond delay="45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50"/>
                                        <p:tgtEl>
                                          <p:spTgt spid="8"/>
                                        </p:tgtEl>
                                      </p:cBhvr>
                                    </p:animEffect>
                                  </p:childTnLst>
                                </p:cTn>
                              </p:par>
                            </p:childTnLst>
                          </p:cTn>
                        </p:par>
                        <p:par>
                          <p:cTn id="32" fill="hold" nodeType="afterGroup">
                            <p:stCondLst>
                              <p:cond delay="525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34625"/>
          </a:xfrm>
        </p:spPr>
        <p:txBody>
          <a:bodyPr/>
          <a:lstStyle/>
          <a:p>
            <a:pPr algn="ctr"/>
            <a:r>
              <a:rPr lang="en-US" dirty="0" smtClean="0"/>
              <a:t>What’s in this presentation?</a:t>
            </a:r>
            <a:endParaRPr lang="en-US" dirty="0"/>
          </a:p>
        </p:txBody>
      </p:sp>
      <p:sp>
        <p:nvSpPr>
          <p:cNvPr id="3" name="Content Placeholder 2"/>
          <p:cNvSpPr>
            <a:spLocks noGrp="1"/>
          </p:cNvSpPr>
          <p:nvPr>
            <p:ph idx="1"/>
          </p:nvPr>
        </p:nvSpPr>
        <p:spPr>
          <a:xfrm>
            <a:off x="741405" y="1260388"/>
            <a:ext cx="7957751" cy="5350477"/>
          </a:xfrm>
        </p:spPr>
        <p:txBody>
          <a:bodyPr>
            <a:normAutofit fontScale="77500" lnSpcReduction="20000"/>
          </a:bodyPr>
          <a:lstStyle/>
          <a:p>
            <a:pPr>
              <a:lnSpc>
                <a:spcPct val="120000"/>
              </a:lnSpc>
            </a:pPr>
            <a:r>
              <a:rPr lang="en-US" dirty="0" smtClean="0"/>
              <a:t>Rules governing the training of school crossing guards in Montana</a:t>
            </a:r>
          </a:p>
          <a:p>
            <a:pPr>
              <a:lnSpc>
                <a:spcPct val="120000"/>
              </a:lnSpc>
            </a:pPr>
            <a:r>
              <a:rPr lang="en-US" dirty="0" smtClean="0"/>
              <a:t>Why we need crossing guards</a:t>
            </a:r>
          </a:p>
          <a:p>
            <a:pPr>
              <a:lnSpc>
                <a:spcPct val="120000"/>
              </a:lnSpc>
            </a:pPr>
            <a:r>
              <a:rPr lang="en-US" dirty="0" smtClean="0"/>
              <a:t>Understanding children as pedestrians</a:t>
            </a:r>
          </a:p>
          <a:p>
            <a:pPr>
              <a:lnSpc>
                <a:spcPct val="120000"/>
              </a:lnSpc>
            </a:pPr>
            <a:r>
              <a:rPr lang="en-US" dirty="0" smtClean="0"/>
              <a:t>Traffic operations, signs and signals</a:t>
            </a:r>
          </a:p>
          <a:p>
            <a:pPr>
              <a:lnSpc>
                <a:spcPct val="120000"/>
              </a:lnSpc>
            </a:pPr>
            <a:r>
              <a:rPr lang="en-US" dirty="0" smtClean="0"/>
              <a:t>Special considerations of bicyclists</a:t>
            </a:r>
          </a:p>
          <a:p>
            <a:pPr>
              <a:lnSpc>
                <a:spcPct val="120000"/>
              </a:lnSpc>
            </a:pPr>
            <a:r>
              <a:rPr lang="en-US" dirty="0" smtClean="0"/>
              <a:t>Being a school crossing guard</a:t>
            </a:r>
          </a:p>
          <a:p>
            <a:pPr>
              <a:lnSpc>
                <a:spcPct val="120000"/>
              </a:lnSpc>
            </a:pPr>
            <a:r>
              <a:rPr lang="en-US" dirty="0" smtClean="0"/>
              <a:t>Step by step techniques</a:t>
            </a:r>
          </a:p>
          <a:p>
            <a:pPr>
              <a:lnSpc>
                <a:spcPct val="120000"/>
              </a:lnSpc>
            </a:pPr>
            <a:r>
              <a:rPr lang="en-US" dirty="0" smtClean="0"/>
              <a:t>Two videos &amp; review questions</a:t>
            </a:r>
          </a:p>
          <a:p>
            <a:pPr marL="0" indent="0">
              <a:buNone/>
            </a:pPr>
            <a:endParaRPr lang="en-US" dirty="0" smtClean="0"/>
          </a:p>
          <a:p>
            <a:pPr marL="0" indent="0">
              <a:lnSpc>
                <a:spcPct val="120000"/>
              </a:lnSpc>
              <a:buNone/>
            </a:pPr>
            <a:r>
              <a:rPr lang="en-US" sz="2200" b="1" i="1" dirty="0" smtClean="0"/>
              <a:t>Note: This presentation is not intended to fully train someone to become a school crossing guard. Refer to the training guidelines and materials at the Montana Office of Public </a:t>
            </a:r>
            <a:r>
              <a:rPr lang="en-US" sz="2200" b="1" i="1" smtClean="0"/>
              <a:t>Instruction </a:t>
            </a:r>
            <a:r>
              <a:rPr lang="en-US" sz="2200" b="1" i="1" dirty="0"/>
              <a:t> </a:t>
            </a:r>
            <a:r>
              <a:rPr lang="en-US" sz="2200" b="1" i="1" smtClean="0"/>
              <a:t>Driver </a:t>
            </a:r>
            <a:r>
              <a:rPr lang="en-US" sz="2200" b="1" i="1" dirty="0" smtClean="0"/>
              <a:t>Education Resources web site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3855" y="2030627"/>
            <a:ext cx="3313043" cy="2484782"/>
          </a:xfrm>
          <a:prstGeom prst="rect">
            <a:avLst/>
          </a:prstGeom>
        </p:spPr>
      </p:pic>
    </p:spTree>
    <p:extLst>
      <p:ext uri="{BB962C8B-B14F-4D97-AF65-F5344CB8AC3E}">
        <p14:creationId xmlns:p14="http://schemas.microsoft.com/office/powerpoint/2010/main" val="2109454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3"/>
          <p:cNvSpPr>
            <a:spLocks noGrp="1"/>
          </p:cNvSpPr>
          <p:nvPr>
            <p:ph type="title"/>
          </p:nvPr>
        </p:nvSpPr>
        <p:spPr>
          <a:xfrm>
            <a:off x="190354" y="91205"/>
            <a:ext cx="7886700" cy="851475"/>
          </a:xfrm>
        </p:spPr>
        <p:txBody>
          <a:bodyPr/>
          <a:lstStyle/>
          <a:p>
            <a:pPr algn="ctr"/>
            <a:r>
              <a:rPr lang="en-US" dirty="0" smtClean="0"/>
              <a:t>Make sure </a:t>
            </a:r>
            <a:r>
              <a:rPr lang="en-US" dirty="0"/>
              <a:t>d</a:t>
            </a:r>
            <a:r>
              <a:rPr lang="en-US" dirty="0" smtClean="0"/>
              <a:t>rivers see You</a:t>
            </a:r>
          </a:p>
        </p:txBody>
      </p:sp>
      <p:pic>
        <p:nvPicPr>
          <p:cNvPr id="164867"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01413" y="1312381"/>
            <a:ext cx="3263504" cy="4351338"/>
          </a:xfrm>
        </p:spPr>
      </p:pic>
      <p:sp>
        <p:nvSpPr>
          <p:cNvPr id="1648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512FF9-73B2-4C32-AE91-E0868042CE56}" type="slidenum">
              <a:rPr lang="en-US"/>
              <a:pPr eaLnBrk="1" hangingPunct="1"/>
              <a:t>20</a:t>
            </a:fld>
            <a:endParaRPr lang="en-US"/>
          </a:p>
        </p:txBody>
      </p:sp>
      <p:pic>
        <p:nvPicPr>
          <p:cNvPr id="2" name="Picture 1"/>
          <p:cNvPicPr>
            <a:picLocks noChangeAspect="1"/>
          </p:cNvPicPr>
          <p:nvPr/>
        </p:nvPicPr>
        <p:blipFill>
          <a:blip r:embed="rId4"/>
          <a:stretch>
            <a:fillRect/>
          </a:stretch>
        </p:blipFill>
        <p:spPr>
          <a:xfrm>
            <a:off x="5625345" y="714269"/>
            <a:ext cx="2286198" cy="2097206"/>
          </a:xfrm>
          <a:prstGeom prst="rect">
            <a:avLst/>
          </a:prstGeom>
        </p:spPr>
      </p:pic>
      <p:pic>
        <p:nvPicPr>
          <p:cNvPr id="3" name="Picture 2"/>
          <p:cNvPicPr>
            <a:picLocks noChangeAspect="1"/>
          </p:cNvPicPr>
          <p:nvPr/>
        </p:nvPicPr>
        <p:blipFill>
          <a:blip r:embed="rId5"/>
          <a:stretch>
            <a:fillRect/>
          </a:stretch>
        </p:blipFill>
        <p:spPr>
          <a:xfrm>
            <a:off x="5232119" y="3231204"/>
            <a:ext cx="3072650" cy="2432515"/>
          </a:xfrm>
          <a:prstGeom prst="rect">
            <a:avLst/>
          </a:prstGeom>
        </p:spPr>
      </p:pic>
      <p:sp>
        <p:nvSpPr>
          <p:cNvPr id="4" name="TextBox 3"/>
          <p:cNvSpPr txBox="1"/>
          <p:nvPr/>
        </p:nvSpPr>
        <p:spPr>
          <a:xfrm>
            <a:off x="5052767" y="5575153"/>
            <a:ext cx="3762377" cy="800219"/>
          </a:xfrm>
          <a:prstGeom prst="rect">
            <a:avLst/>
          </a:prstGeom>
          <a:noFill/>
        </p:spPr>
        <p:txBody>
          <a:bodyPr wrap="none" rtlCol="0">
            <a:spAutoFit/>
          </a:bodyPr>
          <a:lstStyle/>
          <a:p>
            <a:r>
              <a:rPr lang="en-US" dirty="0"/>
              <a:t>Fluorescent and Retro-reflective </a:t>
            </a:r>
            <a:r>
              <a:rPr lang="en-US" dirty="0" smtClean="0"/>
              <a:t>Vest: </a:t>
            </a:r>
          </a:p>
          <a:p>
            <a:r>
              <a:rPr lang="en-US" sz="1400" dirty="0" smtClean="0"/>
              <a:t>- Class 2 is necessary </a:t>
            </a:r>
            <a:r>
              <a:rPr lang="en-US" sz="1400" dirty="0"/>
              <a:t>for greater visibility </a:t>
            </a:r>
            <a:r>
              <a:rPr lang="en-US" sz="1400" dirty="0" smtClean="0"/>
              <a:t> </a:t>
            </a:r>
          </a:p>
          <a:p>
            <a:r>
              <a:rPr lang="en-US" sz="1400" dirty="0" smtClean="0"/>
              <a:t>- Wear </a:t>
            </a:r>
            <a:r>
              <a:rPr lang="en-US" sz="1400" dirty="0"/>
              <a:t>the vest over your </a:t>
            </a:r>
            <a:r>
              <a:rPr lang="en-US" sz="1400" dirty="0" smtClean="0"/>
              <a:t>winter coat</a:t>
            </a:r>
            <a:endParaRPr lang="en-US" sz="1400" dirty="0"/>
          </a:p>
        </p:txBody>
      </p:sp>
      <p:sp>
        <p:nvSpPr>
          <p:cNvPr id="6" name="TextBox 5"/>
          <p:cNvSpPr txBox="1"/>
          <p:nvPr/>
        </p:nvSpPr>
        <p:spPr>
          <a:xfrm>
            <a:off x="4866081" y="2697401"/>
            <a:ext cx="4112664" cy="523220"/>
          </a:xfrm>
          <a:prstGeom prst="rect">
            <a:avLst/>
          </a:prstGeom>
          <a:noFill/>
        </p:spPr>
        <p:txBody>
          <a:bodyPr wrap="none" rtlCol="0">
            <a:spAutoFit/>
          </a:bodyPr>
          <a:lstStyle/>
          <a:p>
            <a:r>
              <a:rPr lang="en-US" sz="1400" dirty="0"/>
              <a:t>STOP </a:t>
            </a:r>
            <a:r>
              <a:rPr lang="en-US" sz="1400" dirty="0" smtClean="0"/>
              <a:t>paddle </a:t>
            </a:r>
            <a:r>
              <a:rPr lang="en-US" sz="1400" dirty="0"/>
              <a:t>must be 18”, with letters at least 6” high</a:t>
            </a:r>
            <a:r>
              <a:rPr lang="en-US" sz="1400" dirty="0" smtClean="0"/>
              <a:t>.</a:t>
            </a:r>
            <a:endParaRPr lang="en-US" dirty="0"/>
          </a:p>
          <a:p>
            <a:r>
              <a:rPr lang="en-US" sz="1400" dirty="0"/>
              <a:t>The sign must be </a:t>
            </a:r>
            <a:r>
              <a:rPr lang="en-US" sz="1400" dirty="0" smtClean="0"/>
              <a:t>retro reflective </a:t>
            </a:r>
            <a:r>
              <a:rPr lang="en-US" sz="1400" dirty="0"/>
              <a:t>if used in </a:t>
            </a:r>
            <a:r>
              <a:rPr lang="en-US" sz="1400" dirty="0" smtClean="0"/>
              <a:t>darkness</a:t>
            </a:r>
            <a:endParaRPr lang="en-US" sz="1400" dirty="0"/>
          </a:p>
        </p:txBody>
      </p:sp>
    </p:spTree>
    <p:extLst>
      <p:ext uri="{BB962C8B-B14F-4D97-AF65-F5344CB8AC3E}">
        <p14:creationId xmlns:p14="http://schemas.microsoft.com/office/powerpoint/2010/main" val="4179272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7"/>
            <a:ext cx="7858125" cy="961650"/>
          </a:xfrm>
        </p:spPr>
        <p:txBody>
          <a:bodyPr>
            <a:normAutofit/>
          </a:bodyPr>
          <a:lstStyle/>
          <a:p>
            <a:pPr algn="ctr"/>
            <a:r>
              <a:rPr lang="en-US" sz="3600" dirty="0" smtClean="0"/>
              <a:t>Road Hazards</a:t>
            </a:r>
            <a:endParaRPr lang="en-US" sz="3600" dirty="0"/>
          </a:p>
        </p:txBody>
      </p:sp>
      <p:sp>
        <p:nvSpPr>
          <p:cNvPr id="3" name="Content Placeholder 2"/>
          <p:cNvSpPr>
            <a:spLocks noGrp="1"/>
          </p:cNvSpPr>
          <p:nvPr>
            <p:ph sz="half" idx="1"/>
          </p:nvPr>
        </p:nvSpPr>
        <p:spPr>
          <a:xfrm>
            <a:off x="809624" y="1497308"/>
            <a:ext cx="4174995" cy="2020005"/>
          </a:xfrm>
        </p:spPr>
        <p:txBody>
          <a:bodyPr>
            <a:normAutofit/>
          </a:bodyPr>
          <a:lstStyle/>
          <a:p>
            <a:r>
              <a:rPr lang="en-US" sz="2400" dirty="0" smtClean="0"/>
              <a:t>Poor visibility</a:t>
            </a:r>
          </a:p>
          <a:p>
            <a:r>
              <a:rPr lang="en-US" sz="2400" dirty="0" smtClean="0"/>
              <a:t>Turning movements</a:t>
            </a:r>
          </a:p>
          <a:p>
            <a:r>
              <a:rPr lang="en-US" sz="2400" dirty="0" smtClean="0"/>
              <a:t>Drivers and other road users </a:t>
            </a:r>
            <a:endParaRPr lang="en-US" sz="2400" dirty="0"/>
          </a:p>
        </p:txBody>
      </p:sp>
      <p:pic>
        <p:nvPicPr>
          <p:cNvPr id="4" name="Picture 3"/>
          <p:cNvPicPr>
            <a:picLocks noChangeAspect="1"/>
          </p:cNvPicPr>
          <p:nvPr/>
        </p:nvPicPr>
        <p:blipFill>
          <a:blip r:embed="rId3" cstate="print"/>
          <a:stretch>
            <a:fillRect/>
          </a:stretch>
        </p:blipFill>
        <p:spPr>
          <a:xfrm>
            <a:off x="5332536" y="1326777"/>
            <a:ext cx="3244471" cy="2747919"/>
          </a:xfrm>
          <a:prstGeom prst="rect">
            <a:avLst/>
          </a:prstGeom>
        </p:spPr>
      </p:pic>
      <p:pic>
        <p:nvPicPr>
          <p:cNvPr id="5" name="Picture 4"/>
          <p:cNvPicPr>
            <a:picLocks noChangeAspect="1"/>
          </p:cNvPicPr>
          <p:nvPr/>
        </p:nvPicPr>
        <p:blipFill>
          <a:blip r:embed="rId4"/>
          <a:stretch>
            <a:fillRect/>
          </a:stretch>
        </p:blipFill>
        <p:spPr>
          <a:xfrm>
            <a:off x="461707" y="3440584"/>
            <a:ext cx="4689854" cy="2155338"/>
          </a:xfrm>
          <a:prstGeom prst="rect">
            <a:avLst/>
          </a:prstGeom>
        </p:spPr>
      </p:pic>
    </p:spTree>
    <p:extLst>
      <p:ext uri="{BB962C8B-B14F-4D97-AF65-F5344CB8AC3E}">
        <p14:creationId xmlns:p14="http://schemas.microsoft.com/office/powerpoint/2010/main" val="2633721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38" y="309657"/>
            <a:ext cx="4860523" cy="1100043"/>
          </a:xfrm>
        </p:spPr>
        <p:txBody>
          <a:bodyPr>
            <a:noAutofit/>
          </a:bodyPr>
          <a:lstStyle/>
          <a:p>
            <a:r>
              <a:rPr lang="en-US" dirty="0" smtClean="0"/>
              <a:t>Weather:</a:t>
            </a:r>
            <a:r>
              <a:rPr lang="en-US" sz="3200" dirty="0" smtClean="0"/>
              <a:t/>
            </a:r>
            <a:br>
              <a:rPr lang="en-US" sz="3200" dirty="0" smtClean="0"/>
            </a:br>
            <a:r>
              <a:rPr lang="en-US" sz="3200" dirty="0" smtClean="0"/>
              <a:t>Sun-Rain-Wind-Snow-Ice</a:t>
            </a:r>
            <a:endParaRPr lang="en-US" sz="3200" dirty="0"/>
          </a:p>
        </p:txBody>
      </p:sp>
      <p:sp>
        <p:nvSpPr>
          <p:cNvPr id="3" name="Content Placeholder 2"/>
          <p:cNvSpPr>
            <a:spLocks noGrp="1"/>
          </p:cNvSpPr>
          <p:nvPr>
            <p:ph sz="half" idx="1"/>
          </p:nvPr>
        </p:nvSpPr>
        <p:spPr>
          <a:xfrm>
            <a:off x="484153" y="1561200"/>
            <a:ext cx="4911538" cy="4691717"/>
          </a:xfrm>
        </p:spPr>
        <p:txBody>
          <a:bodyPr>
            <a:normAutofit/>
          </a:bodyPr>
          <a:lstStyle/>
          <a:p>
            <a:r>
              <a:rPr lang="en-US" sz="2000" dirty="0" smtClean="0"/>
              <a:t>Bad </a:t>
            </a:r>
            <a:r>
              <a:rPr lang="en-US" sz="2000" dirty="0"/>
              <a:t>weather tends to make </a:t>
            </a:r>
            <a:r>
              <a:rPr lang="en-US" sz="2000" dirty="0" smtClean="0"/>
              <a:t>drivers and pedestrians hurry </a:t>
            </a:r>
            <a:r>
              <a:rPr lang="en-US" sz="2000" dirty="0"/>
              <a:t>and pay less attention. </a:t>
            </a:r>
            <a:endParaRPr lang="en-US" sz="2000" dirty="0" smtClean="0"/>
          </a:p>
          <a:p>
            <a:r>
              <a:rPr lang="en-US" sz="2000" dirty="0" smtClean="0"/>
              <a:t>Visibility </a:t>
            </a:r>
            <a:r>
              <a:rPr lang="en-US" sz="2000" dirty="0"/>
              <a:t>may be </a:t>
            </a:r>
            <a:r>
              <a:rPr lang="en-US" sz="2000" dirty="0" smtClean="0"/>
              <a:t>reduced.   Be </a:t>
            </a:r>
            <a:r>
              <a:rPr lang="en-US" sz="2000" dirty="0"/>
              <a:t>sure to get </a:t>
            </a:r>
            <a:r>
              <a:rPr lang="en-US" sz="2000" dirty="0" smtClean="0"/>
              <a:t>motorists’ </a:t>
            </a:r>
            <a:r>
              <a:rPr lang="en-US" sz="2000" dirty="0"/>
              <a:t>attention before crossing into the street. </a:t>
            </a:r>
            <a:endParaRPr lang="en-US" sz="2000" dirty="0" smtClean="0"/>
          </a:p>
          <a:p>
            <a:r>
              <a:rPr lang="en-US" sz="2000" dirty="0" smtClean="0"/>
              <a:t>Stopping </a:t>
            </a:r>
            <a:r>
              <a:rPr lang="en-US" sz="2000" dirty="0"/>
              <a:t>distances </a:t>
            </a:r>
            <a:r>
              <a:rPr lang="en-US" sz="2000" dirty="0" smtClean="0"/>
              <a:t>increase </a:t>
            </a:r>
            <a:r>
              <a:rPr lang="en-US" sz="2000" dirty="0"/>
              <a:t>as roads become slippery.  </a:t>
            </a:r>
          </a:p>
          <a:p>
            <a:pPr marL="917575" lvl="2" indent="-3175">
              <a:buNone/>
            </a:pPr>
            <a:endParaRPr lang="en-US" dirty="0"/>
          </a:p>
          <a:p>
            <a:pPr marL="117475" indent="-3175">
              <a:buNone/>
            </a:pPr>
            <a:r>
              <a:rPr lang="en-US" sz="2000" b="1" dirty="0"/>
              <a:t>Always</a:t>
            </a:r>
            <a:r>
              <a:rPr lang="en-US" sz="2000" dirty="0"/>
              <a:t> wear the retro reflective vest </a:t>
            </a:r>
            <a:r>
              <a:rPr lang="en-US" sz="2000" u="sng" dirty="0"/>
              <a:t>over</a:t>
            </a:r>
            <a:r>
              <a:rPr lang="en-US" sz="2000" dirty="0"/>
              <a:t> any rain or cold weather jackets to stay visible.</a:t>
            </a:r>
          </a:p>
          <a:p>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827" y="233878"/>
            <a:ext cx="2884601" cy="20356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827" y="2372018"/>
            <a:ext cx="2884601" cy="2163451"/>
          </a:xfrm>
          <a:prstGeom prst="rect">
            <a:avLst/>
          </a:prstGeom>
        </p:spPr>
      </p:pic>
      <p:pic>
        <p:nvPicPr>
          <p:cNvPr id="8" name="Picture 7"/>
          <p:cNvPicPr>
            <a:picLocks noChangeAspect="1"/>
          </p:cNvPicPr>
          <p:nvPr/>
        </p:nvPicPr>
        <p:blipFill>
          <a:blip r:embed="rId5"/>
          <a:stretch>
            <a:fillRect/>
          </a:stretch>
        </p:blipFill>
        <p:spPr>
          <a:xfrm>
            <a:off x="5835827" y="4637991"/>
            <a:ext cx="2884601" cy="1914405"/>
          </a:xfrm>
          <a:prstGeom prst="rect">
            <a:avLst/>
          </a:prstGeom>
        </p:spPr>
      </p:pic>
    </p:spTree>
    <p:extLst>
      <p:ext uri="{BB962C8B-B14F-4D97-AF65-F5344CB8AC3E}">
        <p14:creationId xmlns:p14="http://schemas.microsoft.com/office/powerpoint/2010/main" val="2817046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7527"/>
            <a:ext cx="7886700" cy="751218"/>
          </a:xfrm>
        </p:spPr>
        <p:txBody>
          <a:bodyPr>
            <a:noAutofit/>
          </a:bodyPr>
          <a:lstStyle/>
          <a:p>
            <a:pPr algn="ctr"/>
            <a:r>
              <a:rPr lang="en-US" sz="3200" dirty="0"/>
              <a:t>Traffic hazards at unsignalized intersections</a:t>
            </a:r>
          </a:p>
        </p:txBody>
      </p:sp>
      <p:pic>
        <p:nvPicPr>
          <p:cNvPr id="1027" name="Picture 3"/>
          <p:cNvPicPr>
            <a:picLocks noChangeAspect="1" noChangeArrowheads="1"/>
          </p:cNvPicPr>
          <p:nvPr/>
        </p:nvPicPr>
        <p:blipFill>
          <a:blip r:embed="rId3" cstate="print"/>
          <a:srcRect/>
          <a:stretch>
            <a:fillRect/>
          </a:stretch>
        </p:blipFill>
        <p:spPr bwMode="auto">
          <a:xfrm>
            <a:off x="1827604" y="1068745"/>
            <a:ext cx="5374492" cy="4320068"/>
          </a:xfrm>
          <a:prstGeom prst="rect">
            <a:avLst/>
          </a:prstGeom>
          <a:noFill/>
          <a:ln w="9525">
            <a:noFill/>
            <a:miter lim="800000"/>
            <a:headEnd/>
            <a:tailEnd/>
          </a:ln>
        </p:spPr>
      </p:pic>
      <p:sp>
        <p:nvSpPr>
          <p:cNvPr id="6" name="TextBox 5"/>
          <p:cNvSpPr txBox="1"/>
          <p:nvPr/>
        </p:nvSpPr>
        <p:spPr>
          <a:xfrm>
            <a:off x="2350874" y="5471486"/>
            <a:ext cx="4769224" cy="1200329"/>
          </a:xfrm>
          <a:prstGeom prst="rect">
            <a:avLst/>
          </a:prstGeom>
          <a:noFill/>
        </p:spPr>
        <p:txBody>
          <a:bodyPr wrap="square" rtlCol="0">
            <a:spAutoFit/>
          </a:bodyPr>
          <a:lstStyle/>
          <a:p>
            <a:pPr marL="342900" indent="-342900"/>
            <a:r>
              <a:rPr lang="en-US" dirty="0">
                <a:latin typeface="+mj-lt"/>
              </a:rPr>
              <a:t>1. Through vehicle approaching </a:t>
            </a:r>
            <a:r>
              <a:rPr lang="en-US" dirty="0" smtClean="0">
                <a:latin typeface="+mj-lt"/>
              </a:rPr>
              <a:t>near side</a:t>
            </a:r>
            <a:endParaRPr lang="en-US" dirty="0">
              <a:latin typeface="+mj-lt"/>
            </a:endParaRPr>
          </a:p>
          <a:p>
            <a:pPr marL="342900" indent="-342900"/>
            <a:r>
              <a:rPr lang="en-US" dirty="0">
                <a:latin typeface="+mj-lt"/>
              </a:rPr>
              <a:t>2. Vehicle approaching to turn left onto far </a:t>
            </a:r>
            <a:r>
              <a:rPr lang="en-US" dirty="0" smtClean="0">
                <a:latin typeface="+mj-lt"/>
              </a:rPr>
              <a:t>side</a:t>
            </a:r>
            <a:endParaRPr lang="en-US" dirty="0">
              <a:latin typeface="+mj-lt"/>
            </a:endParaRPr>
          </a:p>
          <a:p>
            <a:pPr marL="342900" indent="-342900"/>
            <a:r>
              <a:rPr lang="en-US" dirty="0">
                <a:latin typeface="+mj-lt"/>
              </a:rPr>
              <a:t>3. Through vehicle approaching far aide</a:t>
            </a:r>
          </a:p>
          <a:p>
            <a:pPr marL="225425" indent="-225425"/>
            <a:r>
              <a:rPr lang="en-US" dirty="0">
                <a:latin typeface="+mj-lt"/>
              </a:rPr>
              <a:t>4. Vehicle approaching to turn right onto far </a:t>
            </a:r>
            <a:r>
              <a:rPr lang="en-US" dirty="0" smtClean="0">
                <a:latin typeface="+mj-lt"/>
              </a:rPr>
              <a:t>side</a:t>
            </a:r>
            <a:endParaRPr lang="en-US" dirty="0">
              <a:latin typeface="+mj-lt"/>
            </a:endParaRPr>
          </a:p>
        </p:txBody>
      </p:sp>
    </p:spTree>
    <p:extLst>
      <p:ext uri="{BB962C8B-B14F-4D97-AF65-F5344CB8AC3E}">
        <p14:creationId xmlns:p14="http://schemas.microsoft.com/office/powerpoint/2010/main" val="1529432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51" y="261800"/>
            <a:ext cx="7886700" cy="1015439"/>
          </a:xfrm>
        </p:spPr>
        <p:txBody>
          <a:bodyPr>
            <a:normAutofit/>
          </a:bodyPr>
          <a:lstStyle/>
          <a:p>
            <a:pPr algn="ctr"/>
            <a:r>
              <a:rPr lang="en-US" dirty="0"/>
              <a:t>Multiple threat crashes</a:t>
            </a:r>
          </a:p>
        </p:txBody>
      </p:sp>
      <p:sp>
        <p:nvSpPr>
          <p:cNvPr id="3" name="Content Placeholder 2"/>
          <p:cNvSpPr>
            <a:spLocks noGrp="1"/>
          </p:cNvSpPr>
          <p:nvPr>
            <p:ph sz="half" idx="1"/>
          </p:nvPr>
        </p:nvSpPr>
        <p:spPr>
          <a:xfrm>
            <a:off x="521074" y="1361795"/>
            <a:ext cx="3279401" cy="2740114"/>
          </a:xfrm>
        </p:spPr>
        <p:txBody>
          <a:bodyPr>
            <a:normAutofit/>
          </a:bodyPr>
          <a:lstStyle/>
          <a:p>
            <a:pPr indent="0">
              <a:lnSpc>
                <a:spcPct val="110000"/>
              </a:lnSpc>
              <a:buNone/>
            </a:pPr>
            <a:r>
              <a:rPr lang="en-US" dirty="0" smtClean="0"/>
              <a:t>The </a:t>
            </a:r>
            <a:r>
              <a:rPr lang="en-US" dirty="0"/>
              <a:t>first driver stops to allow a pedestrian to </a:t>
            </a:r>
            <a:r>
              <a:rPr lang="en-US" dirty="0" smtClean="0"/>
              <a:t>cross, </a:t>
            </a:r>
            <a:r>
              <a:rPr lang="en-US" dirty="0"/>
              <a:t>but a second driver fails to </a:t>
            </a:r>
            <a:r>
              <a:rPr lang="en-US" dirty="0" smtClean="0"/>
              <a:t>stop.</a:t>
            </a:r>
            <a:endParaRPr lang="en-US" dirty="0"/>
          </a:p>
          <a:p>
            <a:pPr>
              <a:buNone/>
            </a:pPr>
            <a:endParaRPr lang="en-US" sz="2900"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9075" y="1361795"/>
            <a:ext cx="4498917" cy="446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42570" y="4213147"/>
            <a:ext cx="2928049" cy="369332"/>
          </a:xfrm>
          <a:prstGeom prst="rect">
            <a:avLst/>
          </a:prstGeom>
        </p:spPr>
        <p:txBody>
          <a:bodyPr wrap="square">
            <a:spAutoFit/>
          </a:bodyPr>
          <a:lstStyle/>
          <a:p>
            <a:r>
              <a:rPr lang="en-US" dirty="0">
                <a:latin typeface="+mj-lt"/>
              </a:rPr>
              <a:t>Multiple </a:t>
            </a:r>
            <a:r>
              <a:rPr lang="en-US" dirty="0" smtClean="0">
                <a:latin typeface="+mj-lt"/>
              </a:rPr>
              <a:t>threat conflict </a:t>
            </a:r>
            <a:r>
              <a:rPr lang="en-US" dirty="0">
                <a:latin typeface="+mj-lt"/>
              </a:rPr>
              <a:t>point</a:t>
            </a:r>
          </a:p>
        </p:txBody>
      </p:sp>
      <p:pic>
        <p:nvPicPr>
          <p:cNvPr id="4" name="Picture 3"/>
          <p:cNvPicPr>
            <a:picLocks noChangeAspect="1"/>
          </p:cNvPicPr>
          <p:nvPr/>
        </p:nvPicPr>
        <p:blipFill>
          <a:blip r:embed="rId4" cstate="print"/>
          <a:stretch>
            <a:fillRect/>
          </a:stretch>
        </p:blipFill>
        <p:spPr>
          <a:xfrm>
            <a:off x="447683" y="4176940"/>
            <a:ext cx="408286" cy="396014"/>
          </a:xfrm>
          <a:prstGeom prst="rect">
            <a:avLst/>
          </a:prstGeom>
        </p:spPr>
      </p:pic>
    </p:spTree>
    <p:extLst>
      <p:ext uri="{BB962C8B-B14F-4D97-AF65-F5344CB8AC3E}">
        <p14:creationId xmlns:p14="http://schemas.microsoft.com/office/powerpoint/2010/main" val="2232991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34999"/>
          </a:xfrm>
        </p:spPr>
        <p:txBody>
          <a:bodyPr>
            <a:noAutofit/>
          </a:bodyPr>
          <a:lstStyle/>
          <a:p>
            <a:pPr algn="ctr"/>
            <a:r>
              <a:rPr lang="en-US" dirty="0" smtClean="0"/>
              <a:t>Crossing Guard Responsibilities</a:t>
            </a:r>
            <a:endParaRPr lang="en-US" dirty="0"/>
          </a:p>
        </p:txBody>
      </p:sp>
      <p:sp>
        <p:nvSpPr>
          <p:cNvPr id="3" name="Content Placeholder 2"/>
          <p:cNvSpPr>
            <a:spLocks noGrp="1"/>
          </p:cNvSpPr>
          <p:nvPr>
            <p:ph sz="half" idx="1"/>
          </p:nvPr>
        </p:nvSpPr>
        <p:spPr>
          <a:xfrm>
            <a:off x="550453" y="1175491"/>
            <a:ext cx="5010150" cy="2802654"/>
          </a:xfrm>
        </p:spPr>
        <p:txBody>
          <a:bodyPr>
            <a:normAutofit fontScale="92500" lnSpcReduction="10000"/>
          </a:bodyPr>
          <a:lstStyle/>
          <a:p>
            <a:pPr lvl="0"/>
            <a:r>
              <a:rPr lang="en-US" sz="2400" dirty="0" smtClean="0"/>
              <a:t>School </a:t>
            </a:r>
            <a:r>
              <a:rPr lang="en-US" sz="2400" dirty="0"/>
              <a:t>crossing guards </a:t>
            </a:r>
            <a:r>
              <a:rPr lang="en-US" sz="2400" dirty="0" smtClean="0"/>
              <a:t>control </a:t>
            </a:r>
            <a:r>
              <a:rPr lang="en-US" sz="2400" b="1" dirty="0"/>
              <a:t>only pedestrian</a:t>
            </a:r>
            <a:r>
              <a:rPr lang="en-US" sz="2400" dirty="0"/>
              <a:t> </a:t>
            </a:r>
            <a:r>
              <a:rPr lang="en-US" sz="2400" b="1" dirty="0"/>
              <a:t>traffic.</a:t>
            </a:r>
            <a:r>
              <a:rPr lang="en-US" sz="2400" dirty="0"/>
              <a:t> </a:t>
            </a:r>
          </a:p>
          <a:p>
            <a:r>
              <a:rPr lang="en-US" sz="2400" dirty="0"/>
              <a:t>Adult crossing guards </a:t>
            </a:r>
            <a:r>
              <a:rPr lang="en-US" sz="2400" dirty="0" smtClean="0"/>
              <a:t>direct </a:t>
            </a:r>
            <a:r>
              <a:rPr lang="en-US" sz="2400" dirty="0"/>
              <a:t>and assist </a:t>
            </a:r>
            <a:r>
              <a:rPr lang="en-US" sz="2400" dirty="0" smtClean="0"/>
              <a:t>students by </a:t>
            </a:r>
            <a:r>
              <a:rPr lang="en-US" sz="2400" dirty="0"/>
              <a:t>identifying and </a:t>
            </a:r>
            <a:r>
              <a:rPr lang="en-US" sz="2400" dirty="0" smtClean="0"/>
              <a:t>utilizing </a:t>
            </a:r>
            <a:r>
              <a:rPr lang="en-US" sz="2400" b="1" dirty="0"/>
              <a:t>gaps</a:t>
            </a:r>
            <a:r>
              <a:rPr lang="en-US" sz="2400" dirty="0"/>
              <a:t> in traffic to help </a:t>
            </a:r>
            <a:r>
              <a:rPr lang="en-US" sz="2400" dirty="0" smtClean="0"/>
              <a:t>them choose the safest time to </a:t>
            </a:r>
            <a:r>
              <a:rPr lang="en-US" sz="2400" dirty="0"/>
              <a:t>cross a street. </a:t>
            </a:r>
            <a:endParaRPr lang="en-US" sz="2400" dirty="0" smtClean="0"/>
          </a:p>
          <a:p>
            <a:r>
              <a:rPr lang="en-US" sz="2400" dirty="0" smtClean="0"/>
              <a:t>Then, using the stop paddle, they make sure traffic remains stopped until all pedestrians are finished crossing.</a:t>
            </a:r>
            <a:endParaRPr lang="en-US" sz="2400" dirty="0"/>
          </a:p>
          <a:p>
            <a:pPr>
              <a:buNone/>
            </a:pPr>
            <a:endParaRPr lang="en-US" sz="2200" b="1" dirty="0"/>
          </a:p>
          <a:p>
            <a:pPr>
              <a:buNone/>
            </a:pPr>
            <a:endParaRPr lang="en-US" dirty="0"/>
          </a:p>
        </p:txBody>
      </p:sp>
      <p:pic>
        <p:nvPicPr>
          <p:cNvPr id="1028" name="Picture 4" descr="C:\Users\jbartlett\Desktop\8246-11 CDOT ONLINE crossing guard training program\CDOT_000603;0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134" t="15502" r="2893" b="16815"/>
          <a:stretch/>
        </p:blipFill>
        <p:spPr bwMode="auto">
          <a:xfrm>
            <a:off x="628650" y="3991654"/>
            <a:ext cx="4399301" cy="23318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bartlett\Desktop\8246-11 CDOT ONLINE crossing guard training program\CDOT_000451;24.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05061" y="1239087"/>
            <a:ext cx="2750654" cy="24593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bartlett\Desktop\8246-11 CDOT ONLINE crossing guard training program\CDOT_000604;2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3414" t="7440" r="24847" b="24603"/>
          <a:stretch/>
        </p:blipFill>
        <p:spPr bwMode="auto">
          <a:xfrm>
            <a:off x="5433391" y="3873816"/>
            <a:ext cx="3293994" cy="240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240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0279" y="6309256"/>
            <a:ext cx="3384645" cy="369332"/>
          </a:xfrm>
          <a:prstGeom prst="rect">
            <a:avLst/>
          </a:prstGeom>
          <a:noFill/>
        </p:spPr>
        <p:txBody>
          <a:bodyPr wrap="square" rtlCol="0">
            <a:spAutoFit/>
          </a:bodyPr>
          <a:lstStyle/>
          <a:p>
            <a:r>
              <a:rPr lang="en-US" dirty="0" smtClean="0"/>
              <a:t>Click image to play video</a:t>
            </a:r>
            <a:endParaRPr lang="en-US" dirty="0"/>
          </a:p>
        </p:txBody>
      </p:sp>
      <p:sp>
        <p:nvSpPr>
          <p:cNvPr id="5" name="Title 4"/>
          <p:cNvSpPr>
            <a:spLocks noGrp="1"/>
          </p:cNvSpPr>
          <p:nvPr>
            <p:ph type="title"/>
          </p:nvPr>
        </p:nvSpPr>
        <p:spPr>
          <a:xfrm>
            <a:off x="496128" y="389081"/>
            <a:ext cx="7886700" cy="535531"/>
          </a:xfrm>
          <a:prstGeom prst="rect">
            <a:avLst/>
          </a:prstGeom>
        </p:spPr>
        <p:txBody>
          <a:bodyPr wrap="square">
            <a:spAutoFit/>
          </a:bodyPr>
          <a:lstStyle/>
          <a:p>
            <a:pPr algn="ctr"/>
            <a:r>
              <a:rPr lang="en-US" sz="3200" dirty="0"/>
              <a:t>Video: Crossing Technique</a:t>
            </a:r>
            <a:endParaRPr lang="en-US" sz="2400" b="1" dirty="0" smtClean="0">
              <a:solidFill>
                <a:schemeClr val="tx2"/>
              </a:solidFill>
            </a:endParaRPr>
          </a:p>
        </p:txBody>
      </p:sp>
      <p:pic>
        <p:nvPicPr>
          <p:cNvPr id="3" name="CDOT_06_Car Perspective_V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5160" y="1019836"/>
            <a:ext cx="6502603" cy="4877381"/>
          </a:xfrm>
        </p:spPr>
      </p:pic>
    </p:spTree>
    <p:extLst>
      <p:ext uri="{BB962C8B-B14F-4D97-AF65-F5344CB8AC3E}">
        <p14:creationId xmlns:p14="http://schemas.microsoft.com/office/powerpoint/2010/main" val="3916312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20724"/>
          </a:xfrm>
        </p:spPr>
        <p:txBody>
          <a:bodyPr>
            <a:noAutofit/>
          </a:bodyPr>
          <a:lstStyle/>
          <a:p>
            <a:pPr algn="ctr"/>
            <a:r>
              <a:rPr lang="en-US" sz="3200" dirty="0"/>
              <a:t>Crossing </a:t>
            </a:r>
            <a:r>
              <a:rPr lang="en-US" sz="3200" dirty="0" smtClean="0"/>
              <a:t>Techniques in Five Steps</a:t>
            </a:r>
            <a:endParaRPr lang="en-US" sz="3200" dirty="0"/>
          </a:p>
        </p:txBody>
      </p:sp>
      <p:sp>
        <p:nvSpPr>
          <p:cNvPr id="3" name="Content Placeholder 2"/>
          <p:cNvSpPr>
            <a:spLocks noGrp="1"/>
          </p:cNvSpPr>
          <p:nvPr>
            <p:ph sz="half" idx="1"/>
          </p:nvPr>
        </p:nvSpPr>
        <p:spPr>
          <a:xfrm>
            <a:off x="552450" y="1348980"/>
            <a:ext cx="3286125" cy="4375545"/>
          </a:xfrm>
        </p:spPr>
        <p:txBody>
          <a:bodyPr>
            <a:normAutofit/>
          </a:bodyPr>
          <a:lstStyle/>
          <a:p>
            <a:pPr marL="0" indent="0">
              <a:buNone/>
            </a:pPr>
            <a:r>
              <a:rPr lang="en-US" b="1" dirty="0" smtClean="0"/>
              <a:t>Step 1. Gather the children at the corner </a:t>
            </a:r>
          </a:p>
          <a:p>
            <a:r>
              <a:rPr lang="en-US" sz="2400" dirty="0" smtClean="0"/>
              <a:t>Stop children a safe distance from the curb or edge of the street</a:t>
            </a:r>
          </a:p>
          <a:p>
            <a:r>
              <a:rPr lang="en-US" sz="2400" dirty="0" smtClean="0"/>
              <a:t>Instruct children only to cross on your verbal signal</a:t>
            </a:r>
          </a:p>
          <a:p>
            <a:r>
              <a:rPr lang="en-US" sz="2400" dirty="0" smtClean="0"/>
              <a:t>Ask bicyclists to get off their bike and prepare to walk</a:t>
            </a:r>
          </a:p>
          <a:p>
            <a:pPr marL="0" indent="0">
              <a:buNone/>
            </a:pPr>
            <a:endParaRPr lang="en-US" b="1" dirty="0" smtClean="0"/>
          </a:p>
        </p:txBody>
      </p:sp>
      <p:pic>
        <p:nvPicPr>
          <p:cNvPr id="4098" name="Picture 2" descr="T:\11\8246-11 CDOT ONLINE crossing guard training program\Pics\CDOT pics\IMG_29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1975" y="1348980"/>
            <a:ext cx="4333876" cy="322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692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34998"/>
          </a:xfrm>
        </p:spPr>
        <p:txBody>
          <a:bodyPr>
            <a:noAutofit/>
          </a:bodyPr>
          <a:lstStyle/>
          <a:p>
            <a:pPr algn="ctr"/>
            <a:r>
              <a:rPr lang="en-US" sz="3200" dirty="0"/>
              <a:t>Crossing T</a:t>
            </a:r>
            <a:r>
              <a:rPr lang="en-US" sz="3200" dirty="0" smtClean="0"/>
              <a:t>echniques – Step 2 of 5</a:t>
            </a:r>
            <a:endParaRPr lang="en-US" sz="3200" dirty="0"/>
          </a:p>
        </p:txBody>
      </p:sp>
      <p:sp>
        <p:nvSpPr>
          <p:cNvPr id="3" name="Content Placeholder 2"/>
          <p:cNvSpPr>
            <a:spLocks noGrp="1"/>
          </p:cNvSpPr>
          <p:nvPr>
            <p:ph sz="half" idx="1"/>
          </p:nvPr>
        </p:nvSpPr>
        <p:spPr>
          <a:xfrm>
            <a:off x="628650" y="1312787"/>
            <a:ext cx="4410075" cy="4002163"/>
          </a:xfrm>
        </p:spPr>
        <p:txBody>
          <a:bodyPr>
            <a:normAutofit/>
          </a:bodyPr>
          <a:lstStyle/>
          <a:p>
            <a:pPr marL="0" indent="0">
              <a:buNone/>
            </a:pPr>
            <a:r>
              <a:rPr lang="en-US" b="1" dirty="0" smtClean="0"/>
              <a:t>Step 2. Scan for traffic</a:t>
            </a:r>
          </a:p>
          <a:p>
            <a:r>
              <a:rPr lang="en-US" sz="2400" dirty="0" smtClean="0"/>
              <a:t>Face </a:t>
            </a:r>
            <a:r>
              <a:rPr lang="en-US" sz="2400" dirty="0"/>
              <a:t>the roadway and search to the </a:t>
            </a:r>
            <a:r>
              <a:rPr lang="en-US" sz="2400" dirty="0" smtClean="0"/>
              <a:t>left, right and left again</a:t>
            </a:r>
          </a:p>
          <a:p>
            <a:r>
              <a:rPr lang="en-US" sz="2400" dirty="0" smtClean="0"/>
              <a:t>At an intersection, search forward and behind</a:t>
            </a:r>
          </a:p>
          <a:p>
            <a:r>
              <a:rPr lang="en-US" sz="2400" dirty="0" smtClean="0"/>
              <a:t>Be aware of vehicles turning from side streets, not just crossing the intersection</a:t>
            </a:r>
          </a:p>
        </p:txBody>
      </p:sp>
      <p:pic>
        <p:nvPicPr>
          <p:cNvPr id="5123" name="Picture 3" descr="T:\11\8246-11 CDOT ONLINE crossing guard training program\Pics\CDOT pics\IMG_29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467" y="1312787"/>
            <a:ext cx="282388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11\8246-11 CDOT ONLINE crossing guard training program\Pics\CDOT pics\IMG_29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502" y="3760152"/>
            <a:ext cx="283284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113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34998"/>
          </a:xfrm>
        </p:spPr>
        <p:txBody>
          <a:bodyPr>
            <a:noAutofit/>
          </a:bodyPr>
          <a:lstStyle/>
          <a:p>
            <a:pPr algn="ctr"/>
            <a:r>
              <a:rPr lang="en-US" sz="3200" dirty="0"/>
              <a:t>Crossing T</a:t>
            </a:r>
            <a:r>
              <a:rPr lang="en-US" sz="3200" dirty="0" smtClean="0"/>
              <a:t>echniques – Step 3 of 5</a:t>
            </a:r>
            <a:endParaRPr lang="en-US" sz="3200" dirty="0"/>
          </a:p>
        </p:txBody>
      </p:sp>
      <p:sp>
        <p:nvSpPr>
          <p:cNvPr id="3" name="Content Placeholder 2"/>
          <p:cNvSpPr>
            <a:spLocks noGrp="1"/>
          </p:cNvSpPr>
          <p:nvPr>
            <p:ph sz="half" idx="1"/>
          </p:nvPr>
        </p:nvSpPr>
        <p:spPr>
          <a:xfrm>
            <a:off x="628650" y="1312787"/>
            <a:ext cx="4410075" cy="4733365"/>
          </a:xfrm>
        </p:spPr>
        <p:txBody>
          <a:bodyPr>
            <a:normAutofit/>
          </a:bodyPr>
          <a:lstStyle/>
          <a:p>
            <a:pPr marL="0" indent="0">
              <a:buNone/>
            </a:pPr>
            <a:r>
              <a:rPr lang="en-US" b="1" dirty="0" smtClean="0"/>
              <a:t>Step 3. Identify the gap</a:t>
            </a:r>
          </a:p>
          <a:p>
            <a:r>
              <a:rPr lang="en-US" sz="2400" dirty="0" smtClean="0"/>
              <a:t>Identify the traffic gap</a:t>
            </a:r>
          </a:p>
          <a:p>
            <a:r>
              <a:rPr lang="en-US" sz="2400" dirty="0" smtClean="0"/>
              <a:t>If the gap seems adequate, before proceeding into the crosswalk, make a final search to the left</a:t>
            </a:r>
          </a:p>
          <a:p>
            <a:r>
              <a:rPr lang="en-US" sz="2400" dirty="0"/>
              <a:t>At uncontrolled intersections, make sure vehicles have time to stop before you begin </a:t>
            </a:r>
            <a:r>
              <a:rPr lang="en-US" sz="2400" dirty="0" smtClean="0"/>
              <a:t>crossing</a:t>
            </a:r>
            <a:endParaRPr lang="en-US" sz="2400" dirty="0"/>
          </a:p>
        </p:txBody>
      </p:sp>
      <p:pic>
        <p:nvPicPr>
          <p:cNvPr id="5123" name="Picture 3" descr="T:\11\8246-11 CDOT ONLINE crossing guard training program\Pics\CDOT pics\IMG_29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467" y="1312787"/>
            <a:ext cx="282388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11\8246-11 CDOT ONLINE crossing guard training program\Pics\CDOT pics\IMG_29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502" y="3760152"/>
            <a:ext cx="283284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54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171316"/>
            <a:ext cx="7886700" cy="657359"/>
          </a:xfrm>
        </p:spPr>
        <p:txBody>
          <a:bodyPr>
            <a:normAutofit fontScale="90000"/>
          </a:bodyPr>
          <a:lstStyle/>
          <a:p>
            <a:pPr algn="r"/>
            <a:r>
              <a:rPr lang="en-US" sz="2800" dirty="0" smtClean="0"/>
              <a:t>Training for Adult School Crossing Guards </a:t>
            </a:r>
            <a:r>
              <a:rPr lang="en-US" sz="1800" dirty="0" smtClean="0"/>
              <a:t>(ARM 23.3.1101-1103)</a:t>
            </a:r>
            <a:endParaRPr lang="en-US" sz="1800" dirty="0"/>
          </a:p>
        </p:txBody>
      </p:sp>
      <p:sp>
        <p:nvSpPr>
          <p:cNvPr id="4" name="TextBox 3"/>
          <p:cNvSpPr txBox="1"/>
          <p:nvPr/>
        </p:nvSpPr>
        <p:spPr>
          <a:xfrm>
            <a:off x="457200" y="794802"/>
            <a:ext cx="8210550" cy="5816977"/>
          </a:xfrm>
          <a:prstGeom prst="rect">
            <a:avLst/>
          </a:prstGeom>
          <a:noFill/>
        </p:spPr>
        <p:txBody>
          <a:bodyPr wrap="square" rtlCol="0">
            <a:spAutoFit/>
          </a:bodyPr>
          <a:lstStyle/>
          <a:p>
            <a:r>
              <a:rPr lang="en-US" sz="1400" b="1" dirty="0"/>
              <a:t>TRAINING FOR ADULT SCHOOL CROSSING GUARDS </a:t>
            </a:r>
          </a:p>
          <a:p>
            <a:r>
              <a:rPr lang="en-US" sz="1400" dirty="0" smtClean="0"/>
              <a:t>An </a:t>
            </a:r>
            <a:r>
              <a:rPr lang="en-US" sz="1400" dirty="0"/>
              <a:t>adult school crossing guard may be a school district employee or an adult volunteer member of the community. Training for adult school crossing guards may be provided by the school district or local law enforcement and should include: </a:t>
            </a:r>
          </a:p>
          <a:p>
            <a:pPr marL="628650" lvl="1" indent="-171450">
              <a:buFont typeface="Arial" panose="020B0604020202020204" pitchFamily="34" charset="0"/>
              <a:buChar char="•"/>
            </a:pPr>
            <a:r>
              <a:rPr lang="en-US" sz="1400" dirty="0" smtClean="0">
                <a:latin typeface="+mj-lt"/>
              </a:rPr>
              <a:t>safety </a:t>
            </a:r>
            <a:r>
              <a:rPr lang="en-US" sz="1400" dirty="0">
                <a:latin typeface="+mj-lt"/>
              </a:rPr>
              <a:t>issues for crossing guards and limitations of children as pedestrians; </a:t>
            </a:r>
          </a:p>
          <a:p>
            <a:pPr marL="628650" lvl="1" indent="-171450">
              <a:buFont typeface="Arial" panose="020B0604020202020204" pitchFamily="34" charset="0"/>
              <a:buChar char="•"/>
            </a:pPr>
            <a:r>
              <a:rPr lang="en-US" sz="1400" dirty="0">
                <a:latin typeface="+mj-lt"/>
              </a:rPr>
              <a:t>review of basic traffic laws, school zone signs, and pavement markings; </a:t>
            </a:r>
          </a:p>
          <a:p>
            <a:pPr marL="628650" lvl="1" indent="-171450">
              <a:buFont typeface="Arial" panose="020B0604020202020204" pitchFamily="34" charset="0"/>
              <a:buChar char="•"/>
            </a:pPr>
            <a:r>
              <a:rPr lang="en-US" sz="1400" dirty="0">
                <a:latin typeface="+mj-lt"/>
              </a:rPr>
              <a:t>methods of identifying traffic gaps and signaling drivers; </a:t>
            </a:r>
          </a:p>
          <a:p>
            <a:pPr marL="628650" lvl="1" indent="-171450">
              <a:buFont typeface="Arial" panose="020B0604020202020204" pitchFamily="34" charset="0"/>
              <a:buChar char="•"/>
            </a:pPr>
            <a:r>
              <a:rPr lang="en-US" sz="1400" dirty="0">
                <a:latin typeface="+mj-lt"/>
              </a:rPr>
              <a:t>street-crossing procedures and ways to impart them to children; and </a:t>
            </a:r>
          </a:p>
          <a:p>
            <a:pPr marL="628650" lvl="1" indent="-171450">
              <a:buFont typeface="Arial" panose="020B0604020202020204" pitchFamily="34" charset="0"/>
              <a:buChar char="•"/>
            </a:pPr>
            <a:r>
              <a:rPr lang="en-US" sz="1400" dirty="0">
                <a:latin typeface="+mj-lt"/>
              </a:rPr>
              <a:t>other information on traffic safety, injury prevention, and personal responsibility that the school district considers important for pedestrian safety and safe crossing operation. </a:t>
            </a:r>
            <a:endParaRPr lang="en-US" sz="1400" dirty="0" smtClean="0">
              <a:latin typeface="+mj-lt"/>
            </a:endParaRPr>
          </a:p>
          <a:p>
            <a:pPr marL="171450" lvl="0" indent="-171450">
              <a:buFont typeface="Arial" panose="020B0604020202020204" pitchFamily="34" charset="0"/>
              <a:buChar char="•"/>
            </a:pPr>
            <a:endParaRPr lang="en-US" sz="1400" b="1" dirty="0">
              <a:latin typeface="+mj-lt"/>
            </a:endParaRPr>
          </a:p>
          <a:p>
            <a:pPr lvl="0"/>
            <a:r>
              <a:rPr lang="en-US" sz="1400" b="1" dirty="0" smtClean="0"/>
              <a:t>SAFETY </a:t>
            </a:r>
            <a:r>
              <a:rPr lang="en-US" sz="1400" b="1" dirty="0"/>
              <a:t>EQUIPMENT FOR ADULT CROSSING GUARDS</a:t>
            </a:r>
            <a:r>
              <a:rPr lang="en-US" sz="1400" dirty="0"/>
              <a:t> </a:t>
            </a:r>
          </a:p>
          <a:p>
            <a:r>
              <a:rPr lang="en-US" sz="1400" dirty="0"/>
              <a:t>Adults performing school crossing supervision shall wear high-visibility, retro reflective Class 2 safety apparel and use a STOP </a:t>
            </a:r>
            <a:r>
              <a:rPr lang="en-US" sz="1400" dirty="0" smtClean="0"/>
              <a:t>paddle</a:t>
            </a:r>
          </a:p>
          <a:p>
            <a:endParaRPr lang="en-US" sz="1400" b="1" dirty="0"/>
          </a:p>
          <a:p>
            <a:r>
              <a:rPr lang="en-US" sz="1400" b="1" dirty="0" smtClean="0"/>
              <a:t>OPERATING </a:t>
            </a:r>
            <a:r>
              <a:rPr lang="en-US" sz="1400" b="1" dirty="0"/>
              <a:t>PROCEDURES FOR ADULT CROSSING GUARDS</a:t>
            </a:r>
            <a:r>
              <a:rPr lang="en-US" sz="1400" dirty="0"/>
              <a:t> </a:t>
            </a:r>
          </a:p>
          <a:p>
            <a:pPr lvl="0"/>
            <a:r>
              <a:rPr lang="en-US" sz="1400" dirty="0"/>
              <a:t>Adult crossing guards shall not direct traffic or act in a manner similar to that used by a law enforcement officer at the scene of a crash or within an area of high-volume traffic. School crossing guards shall control </a:t>
            </a:r>
            <a:r>
              <a:rPr lang="en-US" sz="1400" b="1" dirty="0"/>
              <a:t>only pedestrian</a:t>
            </a:r>
            <a:r>
              <a:rPr lang="en-US" sz="1400" dirty="0"/>
              <a:t> </a:t>
            </a:r>
            <a:r>
              <a:rPr lang="en-US" sz="1400" b="1" dirty="0"/>
              <a:t>traffic.</a:t>
            </a:r>
            <a:r>
              <a:rPr lang="en-US" sz="1400" dirty="0"/>
              <a:t> </a:t>
            </a:r>
            <a:endParaRPr lang="en-US" sz="1400" dirty="0" smtClean="0"/>
          </a:p>
          <a:p>
            <a:pPr lvl="0"/>
            <a:endParaRPr lang="en-US" sz="1400" dirty="0"/>
          </a:p>
          <a:p>
            <a:pPr lvl="0"/>
            <a:r>
              <a:rPr lang="en-US" sz="1400" dirty="0"/>
              <a:t>Adult crossing guards shall direct and assist school-age children by identifying and utilizing gaps in traffic to help pedestrians safely cross a street. The school crossing guard shall identify and take advantage of a sufficient gap in the traffic flow. When safe, the school crossing guard shall stand in the roadway with a STOP paddle to alert motorists that pedestrians are in the process of using or waiting to use the crosswalk and that all vehicle traffic must stop and yield to pedestrians.  </a:t>
            </a:r>
          </a:p>
          <a:p>
            <a:pPr algn="r"/>
            <a:endParaRPr lang="en-US" sz="1200" dirty="0" smtClean="0"/>
          </a:p>
          <a:p>
            <a:pPr algn="r"/>
            <a:r>
              <a:rPr lang="en-US" sz="1000" dirty="0" smtClean="0"/>
              <a:t>AUTH</a:t>
            </a:r>
            <a:r>
              <a:rPr lang="en-US" sz="1000" dirty="0"/>
              <a:t>: 20-1-214, </a:t>
            </a:r>
            <a:r>
              <a:rPr lang="en-US" sz="1000" dirty="0" smtClean="0"/>
              <a:t>MCA</a:t>
            </a:r>
            <a:endParaRPr lang="en-US" sz="1400" dirty="0"/>
          </a:p>
        </p:txBody>
      </p:sp>
    </p:spTree>
    <p:extLst>
      <p:ext uri="{BB962C8B-B14F-4D97-AF65-F5344CB8AC3E}">
        <p14:creationId xmlns:p14="http://schemas.microsoft.com/office/powerpoint/2010/main" val="3750992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86" y="347197"/>
            <a:ext cx="7886700" cy="616190"/>
          </a:xfrm>
        </p:spPr>
        <p:txBody>
          <a:bodyPr>
            <a:noAutofit/>
          </a:bodyPr>
          <a:lstStyle/>
          <a:p>
            <a:pPr algn="ctr"/>
            <a:r>
              <a:rPr lang="en-US" sz="3200" dirty="0"/>
              <a:t>Crossing </a:t>
            </a:r>
            <a:r>
              <a:rPr lang="en-US" sz="3200" dirty="0" smtClean="0"/>
              <a:t>Techniques </a:t>
            </a:r>
            <a:r>
              <a:rPr lang="en-US" sz="3200" dirty="0"/>
              <a:t>- Step 4</a:t>
            </a:r>
            <a:r>
              <a:rPr lang="en-US" sz="3200" dirty="0" smtClean="0"/>
              <a:t> of 5</a:t>
            </a:r>
            <a:endParaRPr lang="en-US" sz="3200" dirty="0"/>
          </a:p>
        </p:txBody>
      </p:sp>
      <p:sp>
        <p:nvSpPr>
          <p:cNvPr id="3" name="Content Placeholder 2"/>
          <p:cNvSpPr>
            <a:spLocks noGrp="1"/>
          </p:cNvSpPr>
          <p:nvPr>
            <p:ph sz="half" idx="1"/>
          </p:nvPr>
        </p:nvSpPr>
        <p:spPr>
          <a:xfrm>
            <a:off x="467286" y="1067668"/>
            <a:ext cx="4657164" cy="5371645"/>
          </a:xfrm>
        </p:spPr>
        <p:txBody>
          <a:bodyPr>
            <a:noAutofit/>
          </a:bodyPr>
          <a:lstStyle/>
          <a:p>
            <a:pPr>
              <a:lnSpc>
                <a:spcPct val="100000"/>
              </a:lnSpc>
              <a:buNone/>
            </a:pPr>
            <a:r>
              <a:rPr lang="en-US" b="1" dirty="0" smtClean="0"/>
              <a:t>Step 4. Begin to cross</a:t>
            </a:r>
          </a:p>
          <a:p>
            <a:pPr>
              <a:lnSpc>
                <a:spcPct val="100000"/>
              </a:lnSpc>
            </a:pPr>
            <a:r>
              <a:rPr lang="en-US" sz="2400" dirty="0" smtClean="0"/>
              <a:t>When </a:t>
            </a:r>
            <a:r>
              <a:rPr lang="en-US" sz="2400" dirty="0"/>
              <a:t>crossing the street, continue to scan for moving </a:t>
            </a:r>
            <a:r>
              <a:rPr lang="en-US" sz="2400" dirty="0" smtClean="0"/>
              <a:t>vehicles</a:t>
            </a:r>
            <a:endParaRPr lang="en-US" sz="2400" b="1" dirty="0"/>
          </a:p>
          <a:p>
            <a:pPr>
              <a:lnSpc>
                <a:spcPct val="100000"/>
              </a:lnSpc>
              <a:spcBef>
                <a:spcPts val="0"/>
              </a:spcBef>
            </a:pPr>
            <a:r>
              <a:rPr lang="en-US" sz="2400" dirty="0" smtClean="0"/>
              <a:t>As </a:t>
            </a:r>
            <a:r>
              <a:rPr lang="en-US" sz="2400" dirty="0"/>
              <a:t>you enter the street hold the </a:t>
            </a:r>
            <a:r>
              <a:rPr lang="en-US" sz="2400" dirty="0" smtClean="0"/>
              <a:t>STOP </a:t>
            </a:r>
            <a:r>
              <a:rPr lang="en-US" sz="2400" dirty="0"/>
              <a:t>paddle high, facing the </a:t>
            </a:r>
            <a:r>
              <a:rPr lang="en-US" sz="2400" dirty="0" smtClean="0"/>
              <a:t>motorists</a:t>
            </a:r>
            <a:endParaRPr lang="en-US" sz="2400" dirty="0"/>
          </a:p>
        </p:txBody>
      </p:sp>
      <p:pic>
        <p:nvPicPr>
          <p:cNvPr id="6147" name="Picture 3" descr="T:\11\8246-11 CDOT ONLINE crossing guard training program\Pics\CDOT pics\IMG_29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1576" y="1067667"/>
            <a:ext cx="3056965" cy="263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185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86" y="347197"/>
            <a:ext cx="7886700" cy="616190"/>
          </a:xfrm>
        </p:spPr>
        <p:txBody>
          <a:bodyPr>
            <a:noAutofit/>
          </a:bodyPr>
          <a:lstStyle/>
          <a:p>
            <a:pPr algn="ctr"/>
            <a:r>
              <a:rPr lang="en-US" sz="3200" dirty="0"/>
              <a:t>Crossing </a:t>
            </a:r>
            <a:r>
              <a:rPr lang="en-US" sz="3200" dirty="0" smtClean="0"/>
              <a:t>Techniques </a:t>
            </a:r>
            <a:r>
              <a:rPr lang="en-US" sz="3200" dirty="0"/>
              <a:t>- Step </a:t>
            </a:r>
            <a:r>
              <a:rPr lang="en-US" sz="3200" dirty="0" smtClean="0"/>
              <a:t>5 of 5</a:t>
            </a:r>
            <a:endParaRPr lang="en-US" sz="3200" dirty="0"/>
          </a:p>
        </p:txBody>
      </p:sp>
      <p:sp>
        <p:nvSpPr>
          <p:cNvPr id="3" name="Content Placeholder 2"/>
          <p:cNvSpPr>
            <a:spLocks noGrp="1"/>
          </p:cNvSpPr>
          <p:nvPr>
            <p:ph sz="half" idx="1"/>
          </p:nvPr>
        </p:nvSpPr>
        <p:spPr>
          <a:xfrm>
            <a:off x="467286" y="1067668"/>
            <a:ext cx="4657164" cy="5590308"/>
          </a:xfrm>
        </p:spPr>
        <p:txBody>
          <a:bodyPr>
            <a:noAutofit/>
          </a:bodyPr>
          <a:lstStyle/>
          <a:p>
            <a:pPr>
              <a:lnSpc>
                <a:spcPct val="100000"/>
              </a:lnSpc>
              <a:buNone/>
            </a:pPr>
            <a:r>
              <a:rPr lang="en-US" b="1" dirty="0" smtClean="0"/>
              <a:t>Step 5.  Cross the street</a:t>
            </a:r>
          </a:p>
          <a:p>
            <a:pPr>
              <a:lnSpc>
                <a:spcPct val="100000"/>
              </a:lnSpc>
            </a:pPr>
            <a:r>
              <a:rPr lang="en-US" sz="2400" dirty="0" smtClean="0"/>
              <a:t>Enter </a:t>
            </a:r>
            <a:r>
              <a:rPr lang="en-US" sz="2400" dirty="0"/>
              <a:t>the </a:t>
            </a:r>
            <a:r>
              <a:rPr lang="en-US" sz="2400" dirty="0" smtClean="0"/>
              <a:t>crosswalk alone holding the STOP paddle high</a:t>
            </a:r>
            <a:endParaRPr lang="en-US" sz="2400" dirty="0"/>
          </a:p>
          <a:p>
            <a:pPr>
              <a:lnSpc>
                <a:spcPct val="100000"/>
              </a:lnSpc>
            </a:pPr>
            <a:r>
              <a:rPr lang="en-US" sz="2400" dirty="0" smtClean="0"/>
              <a:t>Verbally tell children when to cross. Tell them to look left, right, left and all around for moving cars while crossing</a:t>
            </a:r>
          </a:p>
          <a:p>
            <a:pPr>
              <a:lnSpc>
                <a:spcPct val="100000"/>
              </a:lnSpc>
            </a:pPr>
            <a:r>
              <a:rPr lang="en-US" sz="2400" dirty="0" smtClean="0"/>
              <a:t>After the children cross the street</a:t>
            </a:r>
            <a:r>
              <a:rPr lang="en-US" sz="2400" dirty="0"/>
              <a:t>, </a:t>
            </a:r>
            <a:r>
              <a:rPr lang="en-US" sz="2400" dirty="0" smtClean="0"/>
              <a:t>return </a:t>
            </a:r>
            <a:r>
              <a:rPr lang="en-US" sz="2400" dirty="0"/>
              <a:t>to starting position holding </a:t>
            </a:r>
            <a:r>
              <a:rPr lang="en-US" sz="2400" dirty="0" smtClean="0"/>
              <a:t>the STOP paddle high</a:t>
            </a:r>
          </a:p>
        </p:txBody>
      </p:sp>
      <p:pic>
        <p:nvPicPr>
          <p:cNvPr id="6147" name="Picture 3" descr="T:\11\8246-11 CDOT ONLINE crossing guard training program\Pics\CDOT pics\IMG_29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1576" y="1067667"/>
            <a:ext cx="3056965" cy="26380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stretch>
            <a:fillRect/>
          </a:stretch>
        </p:blipFill>
        <p:spPr>
          <a:xfrm>
            <a:off x="5450541" y="3810000"/>
            <a:ext cx="3046837" cy="2629313"/>
          </a:xfrm>
          <a:prstGeom prst="rect">
            <a:avLst/>
          </a:prstGeom>
        </p:spPr>
      </p:pic>
    </p:spTree>
    <p:extLst>
      <p:ext uri="{BB962C8B-B14F-4D97-AF65-F5344CB8AC3E}">
        <p14:creationId xmlns:p14="http://schemas.microsoft.com/office/powerpoint/2010/main" val="1343708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63573"/>
          </a:xfrm>
        </p:spPr>
        <p:txBody>
          <a:bodyPr>
            <a:noAutofit/>
          </a:bodyPr>
          <a:lstStyle/>
          <a:p>
            <a:pPr algn="ctr"/>
            <a:r>
              <a:rPr lang="en-US" dirty="0"/>
              <a:t>Review Questions</a:t>
            </a:r>
          </a:p>
        </p:txBody>
      </p:sp>
      <p:sp>
        <p:nvSpPr>
          <p:cNvPr id="5" name="Content Placeholder 4"/>
          <p:cNvSpPr>
            <a:spLocks noGrp="1"/>
          </p:cNvSpPr>
          <p:nvPr>
            <p:ph sz="half" idx="1"/>
          </p:nvPr>
        </p:nvSpPr>
        <p:spPr>
          <a:xfrm>
            <a:off x="838200" y="1500127"/>
            <a:ext cx="7524750" cy="3239434"/>
          </a:xfrm>
        </p:spPr>
        <p:txBody>
          <a:bodyPr>
            <a:normAutofit/>
          </a:bodyPr>
          <a:lstStyle/>
          <a:p>
            <a:pPr>
              <a:lnSpc>
                <a:spcPct val="150000"/>
              </a:lnSpc>
            </a:pPr>
            <a:r>
              <a:rPr lang="en-US" dirty="0" smtClean="0"/>
              <a:t>What is a multiple threat crash?</a:t>
            </a:r>
          </a:p>
          <a:p>
            <a:pPr>
              <a:lnSpc>
                <a:spcPct val="150000"/>
              </a:lnSpc>
            </a:pPr>
            <a:r>
              <a:rPr lang="en-US" dirty="0" smtClean="0"/>
              <a:t>What is the third step in the crossing technique?</a:t>
            </a:r>
          </a:p>
          <a:p>
            <a:pPr>
              <a:lnSpc>
                <a:spcPct val="150000"/>
              </a:lnSpc>
            </a:pPr>
            <a:r>
              <a:rPr lang="en-US" dirty="0" smtClean="0"/>
              <a:t>Do you cross children with a hand signal?</a:t>
            </a:r>
            <a:endParaRPr lang="en-US" dirty="0"/>
          </a:p>
        </p:txBody>
      </p:sp>
    </p:spTree>
    <p:extLst>
      <p:ext uri="{BB962C8B-B14F-4D97-AF65-F5344CB8AC3E}">
        <p14:creationId xmlns:p14="http://schemas.microsoft.com/office/powerpoint/2010/main" val="1472782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11198"/>
          </a:xfrm>
        </p:spPr>
        <p:txBody>
          <a:bodyPr>
            <a:noAutofit/>
          </a:bodyPr>
          <a:lstStyle/>
          <a:p>
            <a:pPr algn="ctr"/>
            <a:r>
              <a:rPr lang="en-US" sz="3200" dirty="0"/>
              <a:t>Answers</a:t>
            </a:r>
          </a:p>
        </p:txBody>
      </p:sp>
      <p:sp>
        <p:nvSpPr>
          <p:cNvPr id="4" name="Content Placeholder 4"/>
          <p:cNvSpPr>
            <a:spLocks noGrp="1"/>
          </p:cNvSpPr>
          <p:nvPr>
            <p:ph sz="half" idx="1"/>
          </p:nvPr>
        </p:nvSpPr>
        <p:spPr>
          <a:xfrm>
            <a:off x="646579" y="1216024"/>
            <a:ext cx="7868771" cy="4781363"/>
          </a:xfrm>
        </p:spPr>
        <p:txBody>
          <a:bodyPr>
            <a:normAutofit/>
          </a:bodyPr>
          <a:lstStyle/>
          <a:p>
            <a:pPr>
              <a:buNone/>
            </a:pPr>
            <a:r>
              <a:rPr lang="en-US" b="1" dirty="0" smtClean="0"/>
              <a:t>1.  What is a multiple threat crash? </a:t>
            </a:r>
          </a:p>
          <a:p>
            <a:pPr marL="0" indent="0">
              <a:buNone/>
            </a:pPr>
            <a:r>
              <a:rPr lang="en-US" dirty="0" smtClean="0"/>
              <a:t>It’s a crash that occurs when the first driver stops to allow a pedestrian to cross, but a second driver fails to stop, usually at a four-lane intersection.</a:t>
            </a:r>
          </a:p>
          <a:p>
            <a:pPr marL="0" indent="0">
              <a:buNone/>
            </a:pPr>
            <a:endParaRPr lang="en-US" sz="1300" dirty="0" smtClean="0"/>
          </a:p>
          <a:p>
            <a:pPr>
              <a:buNone/>
            </a:pPr>
            <a:r>
              <a:rPr lang="en-US" b="1" dirty="0" smtClean="0"/>
              <a:t>2.  What is the third step in the crossing technique?</a:t>
            </a:r>
          </a:p>
          <a:p>
            <a:pPr marL="0" indent="0">
              <a:buNone/>
            </a:pPr>
            <a:r>
              <a:rPr lang="en-US" dirty="0" smtClean="0"/>
              <a:t>Scan and identify a gap in traffic.</a:t>
            </a:r>
          </a:p>
          <a:p>
            <a:pPr marL="0" indent="0">
              <a:buNone/>
            </a:pPr>
            <a:endParaRPr lang="en-US" sz="1400" dirty="0" smtClean="0"/>
          </a:p>
          <a:p>
            <a:pPr>
              <a:buNone/>
            </a:pPr>
            <a:r>
              <a:rPr lang="en-US" b="1" dirty="0" smtClean="0"/>
              <a:t>3.  Do you cross children with a hand signal?</a:t>
            </a:r>
          </a:p>
          <a:p>
            <a:pPr marL="0" indent="0">
              <a:buNone/>
            </a:pPr>
            <a:r>
              <a:rPr lang="en-US" dirty="0" smtClean="0"/>
              <a:t>No, you verbally tell children when to cross.</a:t>
            </a:r>
          </a:p>
        </p:txBody>
      </p:sp>
    </p:spTree>
    <p:extLst>
      <p:ext uri="{BB962C8B-B14F-4D97-AF65-F5344CB8AC3E}">
        <p14:creationId xmlns:p14="http://schemas.microsoft.com/office/powerpoint/2010/main" val="16714018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8603" y="359249"/>
            <a:ext cx="6776197" cy="978729"/>
          </a:xfrm>
          <a:prstGeom prst="rect">
            <a:avLst/>
          </a:prstGeom>
        </p:spPr>
        <p:txBody>
          <a:bodyPr wrap="square">
            <a:spAutoFit/>
          </a:bodyPr>
          <a:lstStyle/>
          <a:p>
            <a:pPr algn="ctr"/>
            <a:r>
              <a:rPr lang="en-US" sz="3200" dirty="0" smtClean="0"/>
              <a:t>Video: Crossing </a:t>
            </a:r>
            <a:r>
              <a:rPr lang="en-US" sz="3200" dirty="0"/>
              <a:t>procedures for a </a:t>
            </a:r>
            <a:r>
              <a:rPr lang="en-US" sz="3200" b="1" dirty="0"/>
              <a:t>signalized</a:t>
            </a:r>
            <a:r>
              <a:rPr lang="en-US" sz="3200" dirty="0"/>
              <a:t> crosswalk</a:t>
            </a:r>
            <a:endParaRPr lang="en-US" sz="2400" b="1" dirty="0"/>
          </a:p>
        </p:txBody>
      </p:sp>
      <p:pic>
        <p:nvPicPr>
          <p:cNvPr id="3" name="CDOT_19_2 Lane Left Turn #2_VO.wm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cstate="print"/>
          <a:stretch>
            <a:fillRect/>
          </a:stretch>
        </p:blipFill>
        <p:spPr>
          <a:xfrm>
            <a:off x="1283011" y="1337978"/>
            <a:ext cx="5839436" cy="4345743"/>
          </a:xfrm>
        </p:spPr>
      </p:pic>
      <p:sp>
        <p:nvSpPr>
          <p:cNvPr id="6" name="TextBox 5"/>
          <p:cNvSpPr txBox="1"/>
          <p:nvPr/>
        </p:nvSpPr>
        <p:spPr>
          <a:xfrm>
            <a:off x="2889528" y="5925604"/>
            <a:ext cx="3160996" cy="369332"/>
          </a:xfrm>
          <a:prstGeom prst="rect">
            <a:avLst/>
          </a:prstGeom>
          <a:noFill/>
        </p:spPr>
        <p:txBody>
          <a:bodyPr wrap="square" rtlCol="0">
            <a:spAutoFit/>
          </a:bodyPr>
          <a:lstStyle/>
          <a:p>
            <a:pPr algn="ctr"/>
            <a:r>
              <a:rPr lang="en-US" dirty="0">
                <a:latin typeface="+mj-lt"/>
              </a:rPr>
              <a:t>Click </a:t>
            </a:r>
            <a:r>
              <a:rPr lang="en-US" dirty="0" smtClean="0">
                <a:latin typeface="+mj-lt"/>
              </a:rPr>
              <a:t>image to </a:t>
            </a:r>
            <a:r>
              <a:rPr lang="en-US" dirty="0">
                <a:latin typeface="+mj-lt"/>
              </a:rPr>
              <a:t>play video</a:t>
            </a:r>
          </a:p>
        </p:txBody>
      </p:sp>
      <p:pic>
        <p:nvPicPr>
          <p:cNvPr id="4" name="Picture 3"/>
          <p:cNvPicPr>
            <a:picLocks noChangeAspect="1"/>
          </p:cNvPicPr>
          <p:nvPr/>
        </p:nvPicPr>
        <p:blipFill>
          <a:blip r:embed="rId6" cstate="print"/>
          <a:stretch>
            <a:fillRect/>
          </a:stretch>
        </p:blipFill>
        <p:spPr>
          <a:xfrm>
            <a:off x="7439268" y="1337978"/>
            <a:ext cx="1103035" cy="1346277"/>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3725" b="40419"/>
          <a:stretch/>
        </p:blipFill>
        <p:spPr>
          <a:xfrm>
            <a:off x="7122447" y="2756520"/>
            <a:ext cx="1736678" cy="3169084"/>
          </a:xfrm>
          <a:prstGeom prst="rect">
            <a:avLst/>
          </a:prstGeom>
        </p:spPr>
      </p:pic>
    </p:spTree>
    <p:extLst>
      <p:ext uri="{BB962C8B-B14F-4D97-AF65-F5344CB8AC3E}">
        <p14:creationId xmlns:p14="http://schemas.microsoft.com/office/powerpoint/2010/main" val="3257955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688157" y="484862"/>
            <a:ext cx="7993930" cy="648613"/>
          </a:xfrm>
        </p:spPr>
        <p:txBody>
          <a:bodyPr>
            <a:normAutofit/>
          </a:bodyPr>
          <a:lstStyle/>
          <a:p>
            <a:pPr algn="ctr"/>
            <a:r>
              <a:rPr lang="en-US" dirty="0" smtClean="0"/>
              <a:t>Video Review Questions </a:t>
            </a:r>
          </a:p>
        </p:txBody>
      </p:sp>
      <p:sp>
        <p:nvSpPr>
          <p:cNvPr id="7578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829B5F-9596-44B2-AF85-4AAC41D01C6F}" type="slidenum">
              <a:rPr lang="en-US"/>
              <a:pPr eaLnBrk="1" hangingPunct="1"/>
              <a:t>35</a:t>
            </a:fld>
            <a:endParaRPr lang="en-US"/>
          </a:p>
        </p:txBody>
      </p:sp>
      <p:sp>
        <p:nvSpPr>
          <p:cNvPr id="3" name="Rectangle 2"/>
          <p:cNvSpPr/>
          <p:nvPr/>
        </p:nvSpPr>
        <p:spPr>
          <a:xfrm>
            <a:off x="656773" y="1482755"/>
            <a:ext cx="8025314" cy="4524315"/>
          </a:xfrm>
          <a:prstGeom prst="rect">
            <a:avLst/>
          </a:prstGeom>
        </p:spPr>
        <p:txBody>
          <a:bodyPr wrap="square">
            <a:spAutoFit/>
          </a:bodyPr>
          <a:lstStyle/>
          <a:p>
            <a:pPr marL="457200" indent="-457200">
              <a:buFont typeface="+mj-lt"/>
              <a:buAutoNum type="arabicPeriod"/>
            </a:pPr>
            <a:r>
              <a:rPr lang="en-US" sz="2400" dirty="0">
                <a:latin typeface="+mj-lt"/>
              </a:rPr>
              <a:t>Do you start to cross children on a flashing </a:t>
            </a:r>
            <a:r>
              <a:rPr lang="en-US" sz="2400" dirty="0" smtClean="0">
                <a:latin typeface="+mj-lt"/>
              </a:rPr>
              <a:t>Don’t </a:t>
            </a:r>
            <a:r>
              <a:rPr lang="en-US" sz="2400" dirty="0">
                <a:latin typeface="+mj-lt"/>
              </a:rPr>
              <a:t>W</a:t>
            </a:r>
            <a:r>
              <a:rPr lang="en-US" sz="2400" dirty="0" smtClean="0">
                <a:latin typeface="+mj-lt"/>
              </a:rPr>
              <a:t>alk </a:t>
            </a:r>
            <a:r>
              <a:rPr lang="en-US" sz="2400" dirty="0">
                <a:latin typeface="+mj-lt"/>
              </a:rPr>
              <a:t>signal?</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Are children allowed to cross the street </a:t>
            </a:r>
            <a:r>
              <a:rPr lang="en-US" sz="2400" dirty="0" smtClean="0">
                <a:latin typeface="+mj-lt"/>
              </a:rPr>
              <a:t>riding </a:t>
            </a:r>
            <a:r>
              <a:rPr lang="en-US" sz="2400" dirty="0">
                <a:latin typeface="+mj-lt"/>
              </a:rPr>
              <a:t>their bicycle or scooter?</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Where do </a:t>
            </a:r>
            <a:r>
              <a:rPr lang="en-US" sz="2400" dirty="0" smtClean="0">
                <a:latin typeface="+mj-lt"/>
              </a:rPr>
              <a:t>you, the crossing guard, </a:t>
            </a:r>
            <a:r>
              <a:rPr lang="en-US" sz="2400" dirty="0">
                <a:latin typeface="+mj-lt"/>
              </a:rPr>
              <a:t>stand in the crosswalk</a:t>
            </a:r>
            <a:r>
              <a:rPr lang="en-US" sz="2400" dirty="0" smtClean="0">
                <a:latin typeface="+mj-lt"/>
              </a:rPr>
              <a:t>?</a:t>
            </a:r>
            <a:endParaRPr lang="en-US" sz="2400" dirty="0">
              <a:latin typeface="+mj-lt"/>
            </a:endParaRP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How do you direct students to cross the street?</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What </a:t>
            </a:r>
            <a:r>
              <a:rPr lang="en-US" sz="2400" dirty="0" smtClean="0">
                <a:latin typeface="+mj-lt"/>
              </a:rPr>
              <a:t>directions do you give to the children before they begin crossing </a:t>
            </a:r>
            <a:r>
              <a:rPr lang="en-US" sz="2400" dirty="0">
                <a:latin typeface="+mj-lt"/>
              </a:rPr>
              <a:t>the street</a:t>
            </a:r>
            <a:r>
              <a:rPr lang="en-US" sz="2400" dirty="0" smtClean="0">
                <a:latin typeface="+mj-lt"/>
              </a:rPr>
              <a:t>?</a:t>
            </a:r>
            <a:endParaRPr lang="en-US" sz="2400" dirty="0">
              <a:latin typeface="+mj-lt"/>
            </a:endParaRPr>
          </a:p>
        </p:txBody>
      </p:sp>
    </p:spTree>
    <p:extLst>
      <p:ext uri="{BB962C8B-B14F-4D97-AF65-F5344CB8AC3E}">
        <p14:creationId xmlns:p14="http://schemas.microsoft.com/office/powerpoint/2010/main" val="2195852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9267"/>
            <a:ext cx="7886700" cy="489883"/>
          </a:xfrm>
        </p:spPr>
        <p:txBody>
          <a:bodyPr>
            <a:noAutofit/>
          </a:bodyPr>
          <a:lstStyle/>
          <a:p>
            <a:pPr algn="ctr"/>
            <a:r>
              <a:rPr lang="en-US" sz="3200" dirty="0" smtClean="0"/>
              <a:t>Answers</a:t>
            </a:r>
            <a:endParaRPr lang="en-US" sz="3200" dirty="0"/>
          </a:p>
        </p:txBody>
      </p:sp>
      <p:sp>
        <p:nvSpPr>
          <p:cNvPr id="5" name="Content Placeholder 4"/>
          <p:cNvSpPr>
            <a:spLocks noGrp="1"/>
          </p:cNvSpPr>
          <p:nvPr>
            <p:ph sz="half" idx="1"/>
          </p:nvPr>
        </p:nvSpPr>
        <p:spPr>
          <a:xfrm>
            <a:off x="476251" y="975658"/>
            <a:ext cx="8343900" cy="5568017"/>
          </a:xfrm>
        </p:spPr>
        <p:txBody>
          <a:bodyPr>
            <a:noAutofit/>
          </a:bodyPr>
          <a:lstStyle/>
          <a:p>
            <a:pPr marL="0" indent="0">
              <a:lnSpc>
                <a:spcPct val="100000"/>
              </a:lnSpc>
              <a:spcBef>
                <a:spcPts val="0"/>
              </a:spcBef>
              <a:spcAft>
                <a:spcPts val="1200"/>
              </a:spcAft>
              <a:buNone/>
            </a:pPr>
            <a:r>
              <a:rPr lang="en-US" sz="2400" b="1" dirty="0" smtClean="0"/>
              <a:t>1. Do </a:t>
            </a:r>
            <a:r>
              <a:rPr lang="en-US" sz="2400" b="1" dirty="0"/>
              <a:t>you start to cross children on a flashing </a:t>
            </a:r>
            <a:r>
              <a:rPr lang="en-US" sz="2400" b="1" dirty="0" smtClean="0"/>
              <a:t>Don’t </a:t>
            </a:r>
            <a:r>
              <a:rPr lang="en-US" sz="2400" b="1" dirty="0"/>
              <a:t>W</a:t>
            </a:r>
            <a:r>
              <a:rPr lang="en-US" sz="2400" b="1" dirty="0" smtClean="0"/>
              <a:t>alk signal?</a:t>
            </a:r>
            <a:br>
              <a:rPr lang="en-US" sz="2400" b="1" dirty="0" smtClean="0"/>
            </a:br>
            <a:r>
              <a:rPr lang="en-US" sz="2400" dirty="0" smtClean="0"/>
              <a:t>No</a:t>
            </a:r>
            <a:r>
              <a:rPr lang="en-US" sz="2400" dirty="0"/>
              <a:t>, start crossing children on a </a:t>
            </a:r>
            <a:r>
              <a:rPr lang="en-US" sz="2400" dirty="0" smtClean="0"/>
              <a:t>“fresh” </a:t>
            </a:r>
            <a:r>
              <a:rPr lang="en-US" sz="2400" dirty="0"/>
              <a:t>W</a:t>
            </a:r>
            <a:r>
              <a:rPr lang="en-US" sz="2400" dirty="0" smtClean="0"/>
              <a:t>alk signal.</a:t>
            </a:r>
          </a:p>
          <a:p>
            <a:pPr marL="0" indent="0">
              <a:lnSpc>
                <a:spcPct val="100000"/>
              </a:lnSpc>
              <a:spcBef>
                <a:spcPts val="0"/>
              </a:spcBef>
              <a:spcAft>
                <a:spcPts val="1200"/>
              </a:spcAft>
              <a:buNone/>
            </a:pPr>
            <a:r>
              <a:rPr lang="en-US" sz="2400" b="1" dirty="0" smtClean="0"/>
              <a:t>2. Are </a:t>
            </a:r>
            <a:r>
              <a:rPr lang="en-US" sz="2400" b="1" dirty="0"/>
              <a:t>children allowed to cross the street </a:t>
            </a:r>
            <a:r>
              <a:rPr lang="en-US" sz="2400" b="1" dirty="0" smtClean="0"/>
              <a:t>riding </a:t>
            </a:r>
            <a:r>
              <a:rPr lang="en-US" sz="2400" b="1" dirty="0"/>
              <a:t>their bicycle </a:t>
            </a:r>
            <a:r>
              <a:rPr lang="en-US" sz="2400" b="1" dirty="0" smtClean="0"/>
              <a:t>or scooter?</a:t>
            </a:r>
            <a:br>
              <a:rPr lang="en-US" sz="2400" b="1" dirty="0" smtClean="0"/>
            </a:br>
            <a:r>
              <a:rPr lang="en-US" sz="2400" dirty="0" smtClean="0"/>
              <a:t>No</a:t>
            </a:r>
            <a:r>
              <a:rPr lang="en-US" sz="2400" dirty="0"/>
              <a:t>, they should be asked to dismount and </a:t>
            </a:r>
            <a:r>
              <a:rPr lang="en-US" sz="2400" dirty="0" smtClean="0"/>
              <a:t>walk.</a:t>
            </a:r>
          </a:p>
          <a:p>
            <a:pPr marL="0" indent="0">
              <a:lnSpc>
                <a:spcPct val="100000"/>
              </a:lnSpc>
              <a:spcBef>
                <a:spcPts val="0"/>
              </a:spcBef>
              <a:spcAft>
                <a:spcPts val="1200"/>
              </a:spcAft>
              <a:buNone/>
            </a:pPr>
            <a:r>
              <a:rPr lang="en-US" sz="2400" b="1" dirty="0" smtClean="0"/>
              <a:t>3. Where </a:t>
            </a:r>
            <a:r>
              <a:rPr lang="en-US" sz="2400" b="1" dirty="0"/>
              <a:t>do you stand in the </a:t>
            </a:r>
            <a:r>
              <a:rPr lang="en-US" sz="2400" b="1" dirty="0" smtClean="0"/>
              <a:t>crosswalk?</a:t>
            </a:r>
            <a:br>
              <a:rPr lang="en-US" sz="2400" b="1" dirty="0" smtClean="0"/>
            </a:br>
            <a:r>
              <a:rPr lang="en-US" sz="2400" dirty="0" smtClean="0"/>
              <a:t>Just </a:t>
            </a:r>
            <a:r>
              <a:rPr lang="en-US" sz="2400" dirty="0"/>
              <a:t>outside the crosswalk </a:t>
            </a:r>
            <a:r>
              <a:rPr lang="en-US" sz="2400" dirty="0" smtClean="0"/>
              <a:t>facing the greatest threat.</a:t>
            </a:r>
          </a:p>
          <a:p>
            <a:pPr marL="0" indent="0">
              <a:lnSpc>
                <a:spcPct val="100000"/>
              </a:lnSpc>
              <a:spcBef>
                <a:spcPts val="0"/>
              </a:spcBef>
              <a:spcAft>
                <a:spcPts val="1200"/>
              </a:spcAft>
              <a:buNone/>
            </a:pPr>
            <a:r>
              <a:rPr lang="en-US" sz="2400" b="1" dirty="0" smtClean="0"/>
              <a:t>4. How </a:t>
            </a:r>
            <a:r>
              <a:rPr lang="en-US" sz="2400" b="1" dirty="0"/>
              <a:t>do you direct students to cross the </a:t>
            </a:r>
            <a:r>
              <a:rPr lang="en-US" sz="2400" b="1" dirty="0" smtClean="0"/>
              <a:t>street?</a:t>
            </a:r>
            <a:br>
              <a:rPr lang="en-US" sz="2400" b="1" dirty="0" smtClean="0"/>
            </a:br>
            <a:r>
              <a:rPr lang="en-US" sz="2400" dirty="0" smtClean="0"/>
              <a:t>Verbally – tell students when it is safe to begin crossing</a:t>
            </a:r>
            <a:endParaRPr lang="en-US" sz="2400" dirty="0"/>
          </a:p>
          <a:p>
            <a:pPr marL="0" indent="0">
              <a:lnSpc>
                <a:spcPct val="100000"/>
              </a:lnSpc>
              <a:spcBef>
                <a:spcPts val="0"/>
              </a:spcBef>
              <a:spcAft>
                <a:spcPts val="1200"/>
              </a:spcAft>
              <a:buNone/>
            </a:pPr>
            <a:r>
              <a:rPr lang="en-US" sz="2400" b="1" dirty="0" smtClean="0"/>
              <a:t>5. What directions do you give the children before they begin crossing </a:t>
            </a:r>
            <a:r>
              <a:rPr lang="en-US" sz="2400" b="1" dirty="0"/>
              <a:t>the </a:t>
            </a:r>
            <a:r>
              <a:rPr lang="en-US" sz="2400" b="1" dirty="0" smtClean="0"/>
              <a:t>street?</a:t>
            </a:r>
            <a:br>
              <a:rPr lang="en-US" sz="2400" b="1" dirty="0" smtClean="0"/>
            </a:br>
            <a:r>
              <a:rPr lang="en-US" sz="2400" dirty="0" smtClean="0"/>
              <a:t>To </a:t>
            </a:r>
            <a:r>
              <a:rPr lang="en-US" sz="2400" dirty="0"/>
              <a:t>look left, right, left and behind </a:t>
            </a:r>
            <a:r>
              <a:rPr lang="en-US" sz="2400" dirty="0" smtClean="0"/>
              <a:t>them and to keep scanning for </a:t>
            </a:r>
            <a:r>
              <a:rPr lang="en-US" sz="2400" dirty="0"/>
              <a:t>traffic </a:t>
            </a:r>
            <a:r>
              <a:rPr lang="en-US" sz="2400" dirty="0" smtClean="0"/>
              <a:t>while </a:t>
            </a:r>
            <a:r>
              <a:rPr lang="en-US" sz="2400" dirty="0"/>
              <a:t>they </a:t>
            </a:r>
            <a:r>
              <a:rPr lang="en-US" sz="2400" dirty="0" smtClean="0"/>
              <a:t>cross.</a:t>
            </a:r>
            <a:endParaRPr lang="en-US" sz="2400" dirty="0"/>
          </a:p>
        </p:txBody>
      </p:sp>
    </p:spTree>
    <p:extLst>
      <p:ext uri="{BB962C8B-B14F-4D97-AF65-F5344CB8AC3E}">
        <p14:creationId xmlns:p14="http://schemas.microsoft.com/office/powerpoint/2010/main" val="88783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9514" y="317501"/>
            <a:ext cx="7886700" cy="720724"/>
          </a:xfrm>
        </p:spPr>
        <p:txBody>
          <a:bodyPr>
            <a:normAutofit/>
          </a:bodyPr>
          <a:lstStyle/>
          <a:p>
            <a:pPr algn="ctr"/>
            <a:r>
              <a:rPr lang="en-US" dirty="0" smtClean="0"/>
              <a:t>Emergency Situations</a:t>
            </a:r>
            <a:endParaRPr lang="en-US" dirty="0"/>
          </a:p>
        </p:txBody>
      </p:sp>
      <p:sp>
        <p:nvSpPr>
          <p:cNvPr id="3" name="Content Placeholder 2"/>
          <p:cNvSpPr>
            <a:spLocks noGrp="1"/>
          </p:cNvSpPr>
          <p:nvPr>
            <p:ph sz="half" idx="1"/>
          </p:nvPr>
        </p:nvSpPr>
        <p:spPr>
          <a:xfrm>
            <a:off x="3612776" y="1278778"/>
            <a:ext cx="4873438" cy="4924798"/>
          </a:xfrm>
        </p:spPr>
        <p:txBody>
          <a:bodyPr>
            <a:noAutofit/>
          </a:bodyPr>
          <a:lstStyle/>
          <a:p>
            <a:pPr>
              <a:buNone/>
            </a:pPr>
            <a:r>
              <a:rPr lang="en-US" sz="2400" dirty="0"/>
              <a:t>	D</a:t>
            </a:r>
            <a:r>
              <a:rPr lang="en-US" sz="2400" dirty="0" smtClean="0"/>
              <a:t>uring </a:t>
            </a:r>
            <a:r>
              <a:rPr lang="en-US" sz="2400" dirty="0"/>
              <a:t>your crossing guard </a:t>
            </a:r>
            <a:r>
              <a:rPr lang="en-US" sz="2400" dirty="0" smtClean="0"/>
              <a:t>shift, in </a:t>
            </a:r>
            <a:r>
              <a:rPr lang="en-US" sz="2400" dirty="0"/>
              <a:t>the case of an emergency, your job is to stay at your position and keep control of the children. </a:t>
            </a:r>
          </a:p>
          <a:p>
            <a:pPr marL="685800"/>
            <a:r>
              <a:rPr lang="en-US" sz="2400" dirty="0"/>
              <a:t>Immediately stop crossing the children and gather them in a safe place away from the street.</a:t>
            </a:r>
          </a:p>
          <a:p>
            <a:pPr marL="685800"/>
            <a:r>
              <a:rPr lang="en-US" sz="2400" dirty="0"/>
              <a:t>Ask several people to call 911. It may be appropriate for you to do so using your cell phone, but check with the local agency for proper procedure.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18" y="1278778"/>
            <a:ext cx="3146186" cy="2733388"/>
          </a:xfrm>
          <a:prstGeom prst="rect">
            <a:avLst/>
          </a:prstGeom>
        </p:spPr>
      </p:pic>
    </p:spTree>
    <p:extLst>
      <p:ext uri="{BB962C8B-B14F-4D97-AF65-F5344CB8AC3E}">
        <p14:creationId xmlns:p14="http://schemas.microsoft.com/office/powerpoint/2010/main" val="20203418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628650" y="365126"/>
            <a:ext cx="7886700" cy="844549"/>
          </a:xfrm>
        </p:spPr>
        <p:txBody>
          <a:bodyPr>
            <a:normAutofit/>
          </a:bodyPr>
          <a:lstStyle/>
          <a:p>
            <a:pPr algn="ctr"/>
            <a:r>
              <a:rPr lang="en-US" sz="4000" dirty="0" smtClean="0"/>
              <a:t>Reporting Problems or Emergencies</a:t>
            </a:r>
          </a:p>
        </p:txBody>
      </p:sp>
      <p:sp>
        <p:nvSpPr>
          <p:cNvPr id="156675" name="Content Placeholder 2"/>
          <p:cNvSpPr>
            <a:spLocks noGrp="1"/>
          </p:cNvSpPr>
          <p:nvPr>
            <p:ph idx="1"/>
          </p:nvPr>
        </p:nvSpPr>
        <p:spPr>
          <a:xfrm>
            <a:off x="4572000" y="1544637"/>
            <a:ext cx="4143375" cy="4351338"/>
          </a:xfrm>
        </p:spPr>
        <p:txBody>
          <a:bodyPr/>
          <a:lstStyle/>
          <a:p>
            <a:r>
              <a:rPr lang="en-US" dirty="0" smtClean="0"/>
              <a:t>Dial 911 first for: </a:t>
            </a:r>
          </a:p>
          <a:p>
            <a:pPr lvl="1"/>
            <a:r>
              <a:rPr lang="en-US" dirty="0" smtClean="0"/>
              <a:t>Crashes</a:t>
            </a:r>
          </a:p>
          <a:p>
            <a:r>
              <a:rPr lang="en-US" dirty="0" smtClean="0"/>
              <a:t>Call your supervisor first for:</a:t>
            </a:r>
          </a:p>
          <a:p>
            <a:pPr lvl="1"/>
            <a:r>
              <a:rPr lang="en-US" dirty="0" smtClean="0"/>
              <a:t>Your illness</a:t>
            </a:r>
          </a:p>
          <a:p>
            <a:pPr lvl="1"/>
            <a:r>
              <a:rPr lang="en-US" dirty="0" smtClean="0"/>
              <a:t>Student illness</a:t>
            </a:r>
          </a:p>
          <a:p>
            <a:pPr lvl="1"/>
            <a:r>
              <a:rPr lang="en-US" dirty="0" smtClean="0"/>
              <a:t>Child safety issues</a:t>
            </a:r>
          </a:p>
          <a:p>
            <a:pPr lvl="1"/>
            <a:r>
              <a:rPr lang="en-US" dirty="0" smtClean="0"/>
              <a:t>Hazardous conditions</a:t>
            </a:r>
          </a:p>
          <a:p>
            <a:pPr lvl="1"/>
            <a:r>
              <a:rPr lang="en-US" dirty="0" smtClean="0"/>
              <a:t>Operation malfunctions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531143"/>
            <a:ext cx="3632464" cy="2724348"/>
          </a:xfrm>
          <a:prstGeom prst="rect">
            <a:avLst/>
          </a:prstGeom>
        </p:spPr>
      </p:pic>
    </p:spTree>
    <p:extLst>
      <p:ext uri="{BB962C8B-B14F-4D97-AF65-F5344CB8AC3E}">
        <p14:creationId xmlns:p14="http://schemas.microsoft.com/office/powerpoint/2010/main" val="1091436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17409" y="1418850"/>
            <a:ext cx="4413093" cy="5248650"/>
          </a:xfrm>
        </p:spPr>
        <p:txBody>
          <a:bodyPr>
            <a:noAutofit/>
          </a:bodyPr>
          <a:lstStyle/>
          <a:p>
            <a:pPr>
              <a:buNone/>
            </a:pPr>
            <a:r>
              <a:rPr lang="en-US" sz="2000" dirty="0" smtClean="0"/>
              <a:t>	</a:t>
            </a:r>
            <a:r>
              <a:rPr lang="en-US" sz="2400" dirty="0" smtClean="0"/>
              <a:t>You </a:t>
            </a:r>
            <a:r>
              <a:rPr lang="en-US" sz="2400" dirty="0"/>
              <a:t>may occasionally encounter trouble with motorists. The following behaviors should be reported to your local law enforcement agency: </a:t>
            </a:r>
          </a:p>
          <a:p>
            <a:pPr lvl="1"/>
            <a:r>
              <a:rPr lang="en-US" sz="2000" dirty="0"/>
              <a:t>Unsafe or illegal behavior by </a:t>
            </a:r>
            <a:r>
              <a:rPr lang="en-US" sz="2000" dirty="0" smtClean="0"/>
              <a:t>motorists.</a:t>
            </a:r>
            <a:endParaRPr lang="en-US" sz="2000" dirty="0"/>
          </a:p>
          <a:p>
            <a:pPr lvl="1"/>
            <a:r>
              <a:rPr lang="en-US" sz="2000" dirty="0"/>
              <a:t>Car going through crosswalk while occupied by guard or </a:t>
            </a:r>
            <a:r>
              <a:rPr lang="en-US" sz="2000" dirty="0" smtClean="0"/>
              <a:t>students.</a:t>
            </a:r>
            <a:endParaRPr lang="en-US" sz="2000" dirty="0"/>
          </a:p>
          <a:p>
            <a:pPr lvl="1"/>
            <a:r>
              <a:rPr lang="en-US" sz="2000" dirty="0"/>
              <a:t>Repeat </a:t>
            </a:r>
            <a:r>
              <a:rPr lang="en-US" sz="2000" dirty="0" smtClean="0"/>
              <a:t>offenders.</a:t>
            </a:r>
            <a:endParaRPr lang="en-US" sz="2000" dirty="0"/>
          </a:p>
          <a:p>
            <a:pPr lvl="1"/>
            <a:r>
              <a:rPr lang="en-US" sz="2000" dirty="0"/>
              <a:t>Other moving </a:t>
            </a:r>
            <a:r>
              <a:rPr lang="en-US" sz="2000" dirty="0" smtClean="0"/>
              <a:t>violations such as speeding must </a:t>
            </a:r>
            <a:r>
              <a:rPr lang="en-US" sz="2000" dirty="0"/>
              <a:t>be verified by radar or traffic </a:t>
            </a:r>
            <a:r>
              <a:rPr lang="en-US" sz="2000" dirty="0" smtClean="0"/>
              <a:t>officer.</a:t>
            </a:r>
            <a:endParaRPr lang="en-US" sz="2000" dirty="0"/>
          </a:p>
        </p:txBody>
      </p:sp>
      <p:sp>
        <p:nvSpPr>
          <p:cNvPr id="6" name="Rectangle 5"/>
          <p:cNvSpPr/>
          <p:nvPr/>
        </p:nvSpPr>
        <p:spPr>
          <a:xfrm>
            <a:off x="866775" y="359134"/>
            <a:ext cx="7505699" cy="707886"/>
          </a:xfrm>
          <a:prstGeom prst="rect">
            <a:avLst/>
          </a:prstGeom>
        </p:spPr>
        <p:txBody>
          <a:bodyPr wrap="square">
            <a:spAutoFit/>
          </a:bodyPr>
          <a:lstStyle/>
          <a:p>
            <a:pPr algn="ctr"/>
            <a:r>
              <a:rPr lang="en-US" sz="4000" dirty="0" smtClean="0">
                <a:latin typeface="+mj-lt"/>
              </a:rPr>
              <a:t>What to report </a:t>
            </a:r>
            <a:r>
              <a:rPr lang="en-US" sz="4000" dirty="0">
                <a:latin typeface="+mj-lt"/>
              </a:rPr>
              <a:t>to </a:t>
            </a:r>
            <a:r>
              <a:rPr lang="en-US" sz="4000" dirty="0" smtClean="0">
                <a:latin typeface="+mj-lt"/>
              </a:rPr>
              <a:t>law enforcement</a:t>
            </a:r>
            <a:endParaRPr lang="en-US" sz="4000" dirty="0">
              <a:latin typeface="+mj-lt"/>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341" y="1571250"/>
            <a:ext cx="3875068" cy="2584686"/>
          </a:xfrm>
          <a:prstGeom prst="rect">
            <a:avLst/>
          </a:prstGeom>
        </p:spPr>
      </p:pic>
    </p:spTree>
    <p:extLst>
      <p:ext uri="{BB962C8B-B14F-4D97-AF65-F5344CB8AC3E}">
        <p14:creationId xmlns:p14="http://schemas.microsoft.com/office/powerpoint/2010/main" val="2483943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365127"/>
            <a:ext cx="8128746" cy="729266"/>
          </a:xfrm>
        </p:spPr>
        <p:txBody>
          <a:bodyPr>
            <a:normAutofit/>
          </a:bodyPr>
          <a:lstStyle/>
          <a:p>
            <a:pPr algn="ctr"/>
            <a:r>
              <a:rPr lang="en-US" dirty="0" smtClean="0"/>
              <a:t>School Crossing Guards are Needed</a:t>
            </a:r>
            <a:endParaRPr lang="en-US" dirty="0"/>
          </a:p>
        </p:txBody>
      </p:sp>
      <p:sp>
        <p:nvSpPr>
          <p:cNvPr id="3" name="Content Placeholder 2"/>
          <p:cNvSpPr>
            <a:spLocks noGrp="1"/>
          </p:cNvSpPr>
          <p:nvPr>
            <p:ph sz="half" idx="1"/>
          </p:nvPr>
        </p:nvSpPr>
        <p:spPr>
          <a:xfrm>
            <a:off x="495301" y="3192378"/>
            <a:ext cx="4209209" cy="3141747"/>
          </a:xfrm>
        </p:spPr>
        <p:txBody>
          <a:bodyPr>
            <a:noAutofit/>
          </a:bodyPr>
          <a:lstStyle/>
          <a:p>
            <a:pPr marL="0" indent="0">
              <a:lnSpc>
                <a:spcPct val="100000"/>
              </a:lnSpc>
              <a:spcBef>
                <a:spcPts val="0"/>
              </a:spcBef>
              <a:spcAft>
                <a:spcPts val="1200"/>
              </a:spcAft>
              <a:buNone/>
            </a:pPr>
            <a:r>
              <a:rPr lang="en-US" sz="2400" dirty="0" smtClean="0"/>
              <a:t>Children </a:t>
            </a:r>
            <a:r>
              <a:rPr lang="en-US" sz="2400" dirty="0"/>
              <a:t>have a hard time judging:</a:t>
            </a:r>
          </a:p>
          <a:p>
            <a:pPr lvl="1">
              <a:lnSpc>
                <a:spcPct val="100000"/>
              </a:lnSpc>
              <a:spcBef>
                <a:spcPts val="0"/>
              </a:spcBef>
            </a:pPr>
            <a:r>
              <a:rPr lang="en-US" sz="2200" dirty="0"/>
              <a:t>safety of </a:t>
            </a:r>
            <a:r>
              <a:rPr lang="en-US" sz="2200" dirty="0" smtClean="0"/>
              <a:t>intersections,</a:t>
            </a:r>
            <a:endParaRPr lang="en-US" sz="2200" dirty="0"/>
          </a:p>
          <a:p>
            <a:pPr lvl="1">
              <a:lnSpc>
                <a:spcPct val="100000"/>
              </a:lnSpc>
              <a:spcBef>
                <a:spcPts val="0"/>
              </a:spcBef>
            </a:pPr>
            <a:r>
              <a:rPr lang="en-US" sz="2200" dirty="0"/>
              <a:t>speed and distance of </a:t>
            </a:r>
            <a:r>
              <a:rPr lang="en-US" sz="2200" dirty="0" smtClean="0"/>
              <a:t/>
            </a:r>
            <a:br>
              <a:rPr lang="en-US" sz="2200" dirty="0" smtClean="0"/>
            </a:br>
            <a:r>
              <a:rPr lang="en-US" sz="2200" dirty="0" smtClean="0"/>
              <a:t>approaching vehicles.</a:t>
            </a:r>
          </a:p>
          <a:p>
            <a:pPr marL="0" indent="0">
              <a:lnSpc>
                <a:spcPct val="100000"/>
              </a:lnSpc>
              <a:spcBef>
                <a:spcPts val="600"/>
              </a:spcBef>
              <a:spcAft>
                <a:spcPts val="600"/>
              </a:spcAft>
              <a:buNone/>
            </a:pPr>
            <a:r>
              <a:rPr lang="en-US" sz="2400" dirty="0" smtClean="0"/>
              <a:t/>
            </a:r>
            <a:br>
              <a:rPr lang="en-US" sz="2400" dirty="0" smtClean="0"/>
            </a:br>
            <a:r>
              <a:rPr lang="en-US" sz="2400" i="1" dirty="0" smtClean="0"/>
              <a:t>School </a:t>
            </a:r>
            <a:r>
              <a:rPr lang="en-US" sz="2400" i="1" dirty="0"/>
              <a:t>crossing guards control </a:t>
            </a:r>
            <a:r>
              <a:rPr lang="en-US" sz="2400" i="1" dirty="0" smtClean="0"/>
              <a:t/>
            </a:r>
            <a:br>
              <a:rPr lang="en-US" sz="2400" i="1" dirty="0" smtClean="0"/>
            </a:br>
            <a:r>
              <a:rPr lang="en-US" sz="2400" b="1" i="1" dirty="0" smtClean="0"/>
              <a:t>only </a:t>
            </a:r>
            <a:r>
              <a:rPr lang="en-US" sz="2400" b="1" i="1" dirty="0"/>
              <a:t>pedestrian</a:t>
            </a:r>
            <a:r>
              <a:rPr lang="en-US" sz="2400" i="1" dirty="0"/>
              <a:t> </a:t>
            </a:r>
            <a:r>
              <a:rPr lang="en-US" sz="2400" b="1" i="1" dirty="0"/>
              <a:t>traffic</a:t>
            </a:r>
            <a:r>
              <a:rPr lang="en-US" sz="2400" b="1" i="1" dirty="0" smtClean="0"/>
              <a:t>.</a:t>
            </a:r>
            <a:r>
              <a:rPr lang="en-US" sz="1800" dirty="0"/>
              <a:t/>
            </a:r>
            <a:br>
              <a:rPr lang="en-US" sz="1800" dirty="0"/>
            </a:br>
            <a:endParaRPr lang="en-US"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74" y="3300910"/>
            <a:ext cx="3899573" cy="2924681"/>
          </a:xfrm>
          <a:prstGeom prst="rect">
            <a:avLst/>
          </a:prstGeom>
        </p:spPr>
      </p:pic>
      <p:sp>
        <p:nvSpPr>
          <p:cNvPr id="5" name="Rectangle 4"/>
          <p:cNvSpPr/>
          <p:nvPr/>
        </p:nvSpPr>
        <p:spPr>
          <a:xfrm>
            <a:off x="495301" y="1269995"/>
            <a:ext cx="8108782" cy="1800493"/>
          </a:xfrm>
          <a:prstGeom prst="rect">
            <a:avLst/>
          </a:prstGeom>
        </p:spPr>
        <p:txBody>
          <a:bodyPr wrap="square">
            <a:spAutoFit/>
          </a:bodyPr>
          <a:lstStyle/>
          <a:p>
            <a:pPr>
              <a:spcBef>
                <a:spcPts val="600"/>
              </a:spcBef>
              <a:spcAft>
                <a:spcPts val="1200"/>
              </a:spcAft>
            </a:pPr>
            <a:r>
              <a:rPr lang="en-US" sz="2400" dirty="0">
                <a:latin typeface="+mj-lt"/>
              </a:rPr>
              <a:t>Children lack traffic experience and don’t understand complex traffic situations.</a:t>
            </a:r>
          </a:p>
          <a:p>
            <a:pPr lvl="0">
              <a:spcBef>
                <a:spcPts val="600"/>
              </a:spcBef>
              <a:spcAft>
                <a:spcPts val="1200"/>
              </a:spcAft>
            </a:pPr>
            <a:r>
              <a:rPr lang="en-US" sz="2400" dirty="0">
                <a:latin typeface="+mj-lt"/>
              </a:rPr>
              <a:t>Each supervised crossing is an opportunity to teach safe crossing skills which will help children at other road crossings. </a:t>
            </a:r>
          </a:p>
        </p:txBody>
      </p:sp>
    </p:spTree>
    <p:extLst>
      <p:ext uri="{BB962C8B-B14F-4D97-AF65-F5344CB8AC3E}">
        <p14:creationId xmlns:p14="http://schemas.microsoft.com/office/powerpoint/2010/main" val="8350528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09925" y="1869027"/>
            <a:ext cx="5269005" cy="4351338"/>
          </a:xfrm>
        </p:spPr>
        <p:txBody>
          <a:bodyPr>
            <a:noAutofit/>
          </a:bodyPr>
          <a:lstStyle/>
          <a:p>
            <a:r>
              <a:rPr lang="en-US" sz="2400" dirty="0"/>
              <a:t>If you </a:t>
            </a:r>
            <a:r>
              <a:rPr lang="en-US" sz="2400" dirty="0" smtClean="0"/>
              <a:t>want </a:t>
            </a:r>
            <a:r>
              <a:rPr lang="en-US" sz="2400" dirty="0"/>
              <a:t>to report an incident, make note of the following information:</a:t>
            </a:r>
          </a:p>
          <a:p>
            <a:pPr lvl="1"/>
            <a:r>
              <a:rPr lang="en-US" dirty="0"/>
              <a:t>License plate</a:t>
            </a:r>
          </a:p>
          <a:p>
            <a:pPr lvl="1"/>
            <a:r>
              <a:rPr lang="en-US" dirty="0"/>
              <a:t>Description of vehicle</a:t>
            </a:r>
          </a:p>
          <a:p>
            <a:pPr lvl="1"/>
            <a:r>
              <a:rPr lang="en-US" dirty="0"/>
              <a:t>Date, time and location</a:t>
            </a:r>
          </a:p>
          <a:p>
            <a:pPr lvl="1"/>
            <a:r>
              <a:rPr lang="en-US" dirty="0"/>
              <a:t>Ability to identify driver</a:t>
            </a:r>
          </a:p>
          <a:p>
            <a:r>
              <a:rPr lang="en-US" sz="2400" dirty="0" smtClean="0"/>
              <a:t>After providing all necessary information you may be asked to fill out a witness statement or file a complaint</a:t>
            </a:r>
          </a:p>
          <a:p>
            <a:r>
              <a:rPr lang="en-US" sz="2400" dirty="0" smtClean="0"/>
              <a:t>Officers may choose to issue a warning or a citation or take no action at all</a:t>
            </a:r>
          </a:p>
          <a:p>
            <a:pPr lvl="1"/>
            <a:endParaRPr lang="en-US" sz="2000" dirty="0"/>
          </a:p>
          <a:p>
            <a:pPr>
              <a:buNone/>
            </a:pPr>
            <a:endParaRPr lang="en-US" sz="2000" dirty="0"/>
          </a:p>
        </p:txBody>
      </p:sp>
      <p:sp>
        <p:nvSpPr>
          <p:cNvPr id="6" name="Rectangle 5"/>
          <p:cNvSpPr/>
          <p:nvPr/>
        </p:nvSpPr>
        <p:spPr>
          <a:xfrm>
            <a:off x="1018095" y="302181"/>
            <a:ext cx="6918165" cy="1323439"/>
          </a:xfrm>
          <a:prstGeom prst="rect">
            <a:avLst/>
          </a:prstGeom>
        </p:spPr>
        <p:txBody>
          <a:bodyPr wrap="square">
            <a:spAutoFit/>
          </a:bodyPr>
          <a:lstStyle/>
          <a:p>
            <a:pPr algn="ctr"/>
            <a:r>
              <a:rPr lang="en-US" sz="4000" dirty="0" smtClean="0">
                <a:latin typeface="+mj-lt"/>
              </a:rPr>
              <a:t>How to give a report </a:t>
            </a:r>
            <a:r>
              <a:rPr lang="en-US" sz="4000" dirty="0">
                <a:latin typeface="+mj-lt"/>
              </a:rPr>
              <a:t>to </a:t>
            </a:r>
            <a:endParaRPr lang="en-US" sz="4000" dirty="0" smtClean="0">
              <a:latin typeface="+mj-lt"/>
            </a:endParaRPr>
          </a:p>
          <a:p>
            <a:pPr algn="ctr"/>
            <a:r>
              <a:rPr lang="en-US" sz="4000" dirty="0" smtClean="0">
                <a:latin typeface="+mj-lt"/>
              </a:rPr>
              <a:t>law enforcement</a:t>
            </a:r>
            <a:endParaRPr lang="en-US" sz="4000" b="1"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369" y="1869027"/>
            <a:ext cx="2512989" cy="1961937"/>
          </a:xfrm>
          <a:prstGeom prst="rect">
            <a:avLst/>
          </a:prstGeom>
        </p:spPr>
      </p:pic>
    </p:spTree>
    <p:extLst>
      <p:ext uri="{BB962C8B-B14F-4D97-AF65-F5344CB8AC3E}">
        <p14:creationId xmlns:p14="http://schemas.microsoft.com/office/powerpoint/2010/main" val="2811359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15" y="320304"/>
            <a:ext cx="7886700" cy="679821"/>
          </a:xfrm>
        </p:spPr>
        <p:txBody>
          <a:bodyPr>
            <a:noAutofit/>
          </a:bodyPr>
          <a:lstStyle/>
          <a:p>
            <a:pPr algn="ctr"/>
            <a:r>
              <a:rPr lang="en-US" dirty="0" smtClean="0"/>
              <a:t>Best practices and conduct</a:t>
            </a:r>
            <a:endParaRPr lang="en-US" dirty="0"/>
          </a:p>
        </p:txBody>
      </p:sp>
      <p:sp>
        <p:nvSpPr>
          <p:cNvPr id="3" name="Content Placeholder 2"/>
          <p:cNvSpPr>
            <a:spLocks noGrp="1"/>
          </p:cNvSpPr>
          <p:nvPr>
            <p:ph sz="half" idx="1"/>
          </p:nvPr>
        </p:nvSpPr>
        <p:spPr>
          <a:xfrm>
            <a:off x="3571875" y="1102661"/>
            <a:ext cx="4952440" cy="5231464"/>
          </a:xfrm>
        </p:spPr>
        <p:txBody>
          <a:bodyPr>
            <a:normAutofit lnSpcReduction="10000"/>
          </a:bodyPr>
          <a:lstStyle/>
          <a:p>
            <a:r>
              <a:rPr lang="en-US" sz="2400" b="1" dirty="0"/>
              <a:t>Remain standing</a:t>
            </a:r>
          </a:p>
          <a:p>
            <a:pPr lvl="1"/>
            <a:r>
              <a:rPr lang="en-US" dirty="0"/>
              <a:t>Standing puts you in the best position to be seen by drivers as well as children. Stay alert</a:t>
            </a:r>
            <a:r>
              <a:rPr lang="en-US" dirty="0" smtClean="0"/>
              <a:t>.</a:t>
            </a:r>
            <a:endParaRPr lang="en-US" dirty="0"/>
          </a:p>
          <a:p>
            <a:r>
              <a:rPr lang="en-US" sz="2400" b="1" dirty="0"/>
              <a:t>Avoid distractions</a:t>
            </a:r>
          </a:p>
          <a:p>
            <a:pPr lvl="1"/>
            <a:r>
              <a:rPr lang="en-US" dirty="0" smtClean="0"/>
              <a:t>Focus on traffic and children.</a:t>
            </a:r>
            <a:endParaRPr lang="en-US" dirty="0"/>
          </a:p>
          <a:p>
            <a:pPr lvl="1"/>
            <a:r>
              <a:rPr lang="en-US" dirty="0"/>
              <a:t>Do not </a:t>
            </a:r>
            <a:r>
              <a:rPr lang="en-US" dirty="0" smtClean="0"/>
              <a:t>listen to the </a:t>
            </a:r>
            <a:r>
              <a:rPr lang="en-US" dirty="0"/>
              <a:t>radio, headphones, read books, magazines, newspapers or other materials while on duty. </a:t>
            </a:r>
          </a:p>
          <a:p>
            <a:pPr lvl="1"/>
            <a:r>
              <a:rPr lang="en-US" dirty="0"/>
              <a:t>Guards </a:t>
            </a:r>
            <a:r>
              <a:rPr lang="en-US" dirty="0" smtClean="0"/>
              <a:t>may use </a:t>
            </a:r>
            <a:r>
              <a:rPr lang="en-US" dirty="0"/>
              <a:t>2-way radios for official communication if allowed by the local agency. Cell phones </a:t>
            </a:r>
            <a:r>
              <a:rPr lang="en-US" dirty="0" smtClean="0"/>
              <a:t>should only </a:t>
            </a:r>
            <a:r>
              <a:rPr lang="en-US" dirty="0"/>
              <a:t>be used in emergencies.</a:t>
            </a:r>
            <a:r>
              <a:rPr lang="en-US" sz="2200" dirty="0"/>
              <a:t>	</a:t>
            </a:r>
          </a:p>
          <a:p>
            <a:pPr>
              <a:buNone/>
            </a:pPr>
            <a:endParaRPr lang="en-US" sz="1800" dirty="0"/>
          </a:p>
        </p:txBody>
      </p:sp>
      <p:pic>
        <p:nvPicPr>
          <p:cNvPr id="5" name="Picture 4"/>
          <p:cNvPicPr>
            <a:picLocks noChangeAspect="1"/>
          </p:cNvPicPr>
          <p:nvPr/>
        </p:nvPicPr>
        <p:blipFill>
          <a:blip r:embed="rId3" cstate="print"/>
          <a:stretch>
            <a:fillRect/>
          </a:stretch>
        </p:blipFill>
        <p:spPr>
          <a:xfrm>
            <a:off x="637615" y="1178860"/>
            <a:ext cx="2759504" cy="4614108"/>
          </a:xfrm>
          <a:prstGeom prst="rect">
            <a:avLst/>
          </a:prstGeom>
        </p:spPr>
      </p:pic>
    </p:spTree>
    <p:extLst>
      <p:ext uri="{BB962C8B-B14F-4D97-AF65-F5344CB8AC3E}">
        <p14:creationId xmlns:p14="http://schemas.microsoft.com/office/powerpoint/2010/main" val="5616586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noAutofit/>
          </a:bodyPr>
          <a:lstStyle/>
          <a:p>
            <a:pPr algn="ctr"/>
            <a:r>
              <a:rPr lang="en-US" dirty="0"/>
              <a:t>Interacting with children</a:t>
            </a:r>
          </a:p>
        </p:txBody>
      </p:sp>
      <p:sp>
        <p:nvSpPr>
          <p:cNvPr id="3" name="Content Placeholder 2"/>
          <p:cNvSpPr>
            <a:spLocks noGrp="1"/>
          </p:cNvSpPr>
          <p:nvPr>
            <p:ph sz="half" idx="1"/>
          </p:nvPr>
        </p:nvSpPr>
        <p:spPr>
          <a:xfrm>
            <a:off x="106017" y="1387825"/>
            <a:ext cx="4545496" cy="3716806"/>
          </a:xfrm>
        </p:spPr>
        <p:txBody>
          <a:bodyPr>
            <a:normAutofit fontScale="92500"/>
          </a:bodyPr>
          <a:lstStyle/>
          <a:p>
            <a:pPr marL="685800">
              <a:lnSpc>
                <a:spcPct val="110000"/>
              </a:lnSpc>
            </a:pPr>
            <a:r>
              <a:rPr lang="en-US" sz="2600" dirty="0" smtClean="0"/>
              <a:t>No </a:t>
            </a:r>
            <a:r>
              <a:rPr lang="en-US" sz="2600" dirty="0"/>
              <a:t>physical touching of </a:t>
            </a:r>
            <a:r>
              <a:rPr lang="en-US" sz="2600" dirty="0" smtClean="0"/>
              <a:t>children</a:t>
            </a:r>
            <a:r>
              <a:rPr lang="en-US" sz="2600" dirty="0"/>
              <a:t> </a:t>
            </a:r>
            <a:r>
              <a:rPr lang="en-US" sz="2600" dirty="0" smtClean="0"/>
              <a:t>is ever allowed</a:t>
            </a:r>
            <a:endParaRPr lang="en-US" sz="2600" dirty="0"/>
          </a:p>
          <a:p>
            <a:pPr marL="685800">
              <a:lnSpc>
                <a:spcPct val="110000"/>
              </a:lnSpc>
            </a:pPr>
            <a:r>
              <a:rPr lang="en-US" sz="2600" dirty="0"/>
              <a:t>Never give gifts to </a:t>
            </a:r>
            <a:r>
              <a:rPr lang="en-US" sz="2600" dirty="0" smtClean="0"/>
              <a:t>students</a:t>
            </a:r>
            <a:endParaRPr lang="en-US" sz="2600" dirty="0"/>
          </a:p>
          <a:p>
            <a:pPr marL="685800">
              <a:lnSpc>
                <a:spcPct val="110000"/>
              </a:lnSpc>
            </a:pPr>
            <a:r>
              <a:rPr lang="en-US" sz="2600" dirty="0"/>
              <a:t>Never put a child in your </a:t>
            </a:r>
            <a:r>
              <a:rPr lang="en-US" sz="2600" dirty="0" smtClean="0"/>
              <a:t>car</a:t>
            </a:r>
          </a:p>
          <a:p>
            <a:pPr marL="685800">
              <a:lnSpc>
                <a:spcPct val="110000"/>
              </a:lnSpc>
            </a:pPr>
            <a:r>
              <a:rPr lang="en-US" sz="2600" dirty="0" smtClean="0"/>
              <a:t>Be firm, courteous, pleasant </a:t>
            </a:r>
          </a:p>
          <a:p>
            <a:pPr marL="685800">
              <a:lnSpc>
                <a:spcPct val="110000"/>
              </a:lnSpc>
            </a:pPr>
            <a:r>
              <a:rPr lang="en-US" sz="2600" dirty="0" smtClean="0"/>
              <a:t>Maintain self-control</a:t>
            </a:r>
            <a:endParaRPr lang="en-US" sz="2600" dirty="0"/>
          </a:p>
          <a:p>
            <a:pPr indent="1588">
              <a:buNone/>
            </a:pPr>
            <a:endParaRPr lang="en-US" sz="2000" dirty="0"/>
          </a:p>
          <a:p>
            <a:pPr>
              <a:buNone/>
            </a:pPr>
            <a:endParaRPr lang="en-US" b="1" dirty="0" smtClean="0"/>
          </a:p>
          <a:p>
            <a:endParaRPr lang="en-US" dirty="0"/>
          </a:p>
        </p:txBody>
      </p:sp>
      <p:pic>
        <p:nvPicPr>
          <p:cNvPr id="6" name="Picture 5"/>
          <p:cNvPicPr>
            <a:picLocks noChangeAspect="1"/>
          </p:cNvPicPr>
          <p:nvPr/>
        </p:nvPicPr>
        <p:blipFill>
          <a:blip r:embed="rId3" cstate="print"/>
          <a:stretch>
            <a:fillRect/>
          </a:stretch>
        </p:blipFill>
        <p:spPr>
          <a:xfrm>
            <a:off x="4753710" y="1387825"/>
            <a:ext cx="3933918" cy="2980673"/>
          </a:xfrm>
          <a:prstGeom prst="rect">
            <a:avLst/>
          </a:prstGeom>
        </p:spPr>
      </p:pic>
    </p:spTree>
    <p:extLst>
      <p:ext uri="{BB962C8B-B14F-4D97-AF65-F5344CB8AC3E}">
        <p14:creationId xmlns:p14="http://schemas.microsoft.com/office/powerpoint/2010/main" val="3279126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25473"/>
          </a:xfrm>
        </p:spPr>
        <p:txBody>
          <a:bodyPr>
            <a:noAutofit/>
          </a:bodyPr>
          <a:lstStyle/>
          <a:p>
            <a:pPr algn="ctr"/>
            <a:r>
              <a:rPr lang="en-US" dirty="0" smtClean="0"/>
              <a:t>Review</a:t>
            </a:r>
            <a:endParaRPr lang="en-US" dirty="0"/>
          </a:p>
        </p:txBody>
      </p:sp>
      <p:sp>
        <p:nvSpPr>
          <p:cNvPr id="5" name="Content Placeholder 4"/>
          <p:cNvSpPr>
            <a:spLocks noGrp="1"/>
          </p:cNvSpPr>
          <p:nvPr>
            <p:ph sz="half" idx="1"/>
          </p:nvPr>
        </p:nvSpPr>
        <p:spPr>
          <a:xfrm>
            <a:off x="481913" y="1446515"/>
            <a:ext cx="8180173" cy="2631490"/>
          </a:xfrm>
        </p:spPr>
        <p:txBody>
          <a:bodyPr wrap="square">
            <a:spAutoFit/>
          </a:bodyPr>
          <a:lstStyle/>
          <a:p>
            <a:pPr marL="457200" indent="-457200">
              <a:lnSpc>
                <a:spcPct val="100000"/>
              </a:lnSpc>
              <a:spcBef>
                <a:spcPts val="0"/>
              </a:spcBef>
              <a:spcAft>
                <a:spcPts val="1800"/>
              </a:spcAft>
              <a:buFont typeface="+mj-lt"/>
              <a:buAutoNum type="arabicPeriod"/>
            </a:pPr>
            <a:r>
              <a:rPr lang="en-US" sz="2400" dirty="0" smtClean="0"/>
              <a:t>In </a:t>
            </a:r>
            <a:r>
              <a:rPr lang="en-US" sz="2400" dirty="0"/>
              <a:t>an emergency situation, do you continue to cross children</a:t>
            </a:r>
            <a:r>
              <a:rPr lang="en-US" sz="2400" dirty="0" smtClean="0"/>
              <a:t>?</a:t>
            </a:r>
          </a:p>
          <a:p>
            <a:pPr marL="457200" indent="-457200">
              <a:lnSpc>
                <a:spcPct val="100000"/>
              </a:lnSpc>
              <a:spcBef>
                <a:spcPts val="0"/>
              </a:spcBef>
              <a:spcAft>
                <a:spcPts val="1800"/>
              </a:spcAft>
              <a:buFont typeface="+mj-lt"/>
              <a:buAutoNum type="arabicPeriod"/>
            </a:pPr>
            <a:r>
              <a:rPr lang="en-US" sz="2400" dirty="0" smtClean="0"/>
              <a:t>Name </a:t>
            </a:r>
            <a:r>
              <a:rPr lang="en-US" sz="2400" dirty="0"/>
              <a:t>one violation that should be reported to law enforcement</a:t>
            </a:r>
            <a:r>
              <a:rPr lang="en-US" sz="2400" dirty="0" smtClean="0"/>
              <a:t>.</a:t>
            </a:r>
          </a:p>
          <a:p>
            <a:pPr marL="457200" indent="-457200">
              <a:lnSpc>
                <a:spcPct val="100000"/>
              </a:lnSpc>
              <a:spcBef>
                <a:spcPts val="0"/>
              </a:spcBef>
              <a:spcAft>
                <a:spcPts val="1800"/>
              </a:spcAft>
              <a:buFont typeface="+mj-lt"/>
              <a:buAutoNum type="arabicPeriod"/>
            </a:pPr>
            <a:r>
              <a:rPr lang="en-US" sz="2400" dirty="0" smtClean="0"/>
              <a:t>Is </a:t>
            </a:r>
            <a:r>
              <a:rPr lang="en-US" sz="2400" dirty="0"/>
              <a:t>it </a:t>
            </a:r>
            <a:r>
              <a:rPr lang="en-US" sz="2400" dirty="0" smtClean="0"/>
              <a:t>all right </a:t>
            </a:r>
            <a:r>
              <a:rPr lang="en-US" sz="2400" dirty="0"/>
              <a:t>to cross adults</a:t>
            </a:r>
            <a:r>
              <a:rPr lang="en-US" sz="2400" dirty="0" smtClean="0"/>
              <a:t>?</a:t>
            </a:r>
          </a:p>
          <a:p>
            <a:pPr marL="457200" indent="-457200">
              <a:lnSpc>
                <a:spcPct val="100000"/>
              </a:lnSpc>
              <a:spcBef>
                <a:spcPts val="0"/>
              </a:spcBef>
              <a:spcAft>
                <a:spcPts val="1800"/>
              </a:spcAft>
              <a:buFont typeface="+mj-lt"/>
              <a:buAutoNum type="arabicPeriod"/>
            </a:pPr>
            <a:r>
              <a:rPr lang="en-US" sz="2400" dirty="0" smtClean="0"/>
              <a:t>Is </a:t>
            </a:r>
            <a:r>
              <a:rPr lang="en-US" sz="2400" dirty="0"/>
              <a:t>it </a:t>
            </a:r>
            <a:r>
              <a:rPr lang="en-US" sz="2400" dirty="0" smtClean="0"/>
              <a:t>all right </a:t>
            </a:r>
            <a:r>
              <a:rPr lang="en-US" sz="2400" dirty="0"/>
              <a:t>to listen to the radio while you are on duty</a:t>
            </a:r>
            <a:r>
              <a:rPr lang="en-US" sz="2400" dirty="0" smtClean="0"/>
              <a:t>?</a:t>
            </a:r>
          </a:p>
        </p:txBody>
      </p:sp>
    </p:spTree>
    <p:extLst>
      <p:ext uri="{BB962C8B-B14F-4D97-AF65-F5344CB8AC3E}">
        <p14:creationId xmlns:p14="http://schemas.microsoft.com/office/powerpoint/2010/main" val="2712789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25473"/>
          </a:xfrm>
        </p:spPr>
        <p:txBody>
          <a:bodyPr>
            <a:noAutofit/>
          </a:bodyPr>
          <a:lstStyle/>
          <a:p>
            <a:pPr algn="ctr"/>
            <a:r>
              <a:rPr lang="en-US" dirty="0" smtClean="0"/>
              <a:t>Review</a:t>
            </a:r>
            <a:endParaRPr lang="en-US" dirty="0"/>
          </a:p>
        </p:txBody>
      </p:sp>
      <p:sp>
        <p:nvSpPr>
          <p:cNvPr id="5" name="Content Placeholder 4"/>
          <p:cNvSpPr>
            <a:spLocks noGrp="1"/>
          </p:cNvSpPr>
          <p:nvPr>
            <p:ph sz="half" idx="1"/>
          </p:nvPr>
        </p:nvSpPr>
        <p:spPr>
          <a:xfrm>
            <a:off x="518984" y="1285877"/>
            <a:ext cx="7996365" cy="4524315"/>
          </a:xfrm>
        </p:spPr>
        <p:txBody>
          <a:bodyPr wrap="square">
            <a:spAutoFit/>
          </a:bodyPr>
          <a:lstStyle/>
          <a:p>
            <a:pPr marL="0" indent="0">
              <a:lnSpc>
                <a:spcPct val="120000"/>
              </a:lnSpc>
              <a:spcBef>
                <a:spcPts val="0"/>
              </a:spcBef>
              <a:buNone/>
            </a:pPr>
            <a:r>
              <a:rPr lang="en-US" sz="2000" b="1" dirty="0" smtClean="0"/>
              <a:t>1. In </a:t>
            </a:r>
            <a:r>
              <a:rPr lang="en-US" sz="2000" b="1" dirty="0"/>
              <a:t>an emergency situation, do you continue to cross children</a:t>
            </a:r>
            <a:r>
              <a:rPr lang="en-US" sz="2000" b="1" dirty="0" smtClean="0"/>
              <a:t>?</a:t>
            </a:r>
          </a:p>
          <a:p>
            <a:pPr marL="0" indent="0">
              <a:lnSpc>
                <a:spcPct val="120000"/>
              </a:lnSpc>
              <a:spcBef>
                <a:spcPts val="0"/>
              </a:spcBef>
              <a:buNone/>
            </a:pPr>
            <a:r>
              <a:rPr lang="en-US" sz="2000" dirty="0" smtClean="0"/>
              <a:t>No. Immediately stop crossing children and keep them a safe distance from the street.</a:t>
            </a:r>
          </a:p>
          <a:p>
            <a:pPr marL="0" indent="0">
              <a:lnSpc>
                <a:spcPct val="120000"/>
              </a:lnSpc>
              <a:spcBef>
                <a:spcPts val="0"/>
              </a:spcBef>
              <a:buNone/>
            </a:pPr>
            <a:r>
              <a:rPr lang="en-US" sz="2000" b="1" dirty="0" smtClean="0"/>
              <a:t>2. Name </a:t>
            </a:r>
            <a:r>
              <a:rPr lang="en-US" sz="2000" b="1" dirty="0"/>
              <a:t>one violation that should be reported to law enforcement</a:t>
            </a:r>
            <a:r>
              <a:rPr lang="en-US" sz="2000" b="1" dirty="0" smtClean="0"/>
              <a:t>.</a:t>
            </a:r>
          </a:p>
          <a:p>
            <a:pPr marL="0" indent="0">
              <a:lnSpc>
                <a:spcPct val="120000"/>
              </a:lnSpc>
              <a:spcBef>
                <a:spcPts val="0"/>
              </a:spcBef>
              <a:buNone/>
            </a:pPr>
            <a:r>
              <a:rPr lang="en-US" sz="2000" dirty="0" smtClean="0"/>
              <a:t>Possible answers: cars going through the crosswalk while occupied by guard or students, speeding in the school zone.</a:t>
            </a:r>
          </a:p>
          <a:p>
            <a:pPr marL="0" indent="0">
              <a:lnSpc>
                <a:spcPct val="120000"/>
              </a:lnSpc>
              <a:spcBef>
                <a:spcPts val="0"/>
              </a:spcBef>
              <a:buNone/>
            </a:pPr>
            <a:r>
              <a:rPr lang="en-US" sz="2000" b="1" dirty="0" smtClean="0"/>
              <a:t>3. Is </a:t>
            </a:r>
            <a:r>
              <a:rPr lang="en-US" sz="2000" b="1" dirty="0"/>
              <a:t>it </a:t>
            </a:r>
            <a:r>
              <a:rPr lang="en-US" sz="2000" b="1" dirty="0" smtClean="0"/>
              <a:t>all right </a:t>
            </a:r>
            <a:r>
              <a:rPr lang="en-US" sz="2000" b="1" dirty="0"/>
              <a:t>to cross adults</a:t>
            </a:r>
            <a:r>
              <a:rPr lang="en-US" sz="2000" b="1" dirty="0" smtClean="0"/>
              <a:t>?</a:t>
            </a:r>
          </a:p>
          <a:p>
            <a:pPr marL="0" indent="0">
              <a:lnSpc>
                <a:spcPct val="120000"/>
              </a:lnSpc>
              <a:spcBef>
                <a:spcPts val="0"/>
              </a:spcBef>
              <a:buNone/>
            </a:pPr>
            <a:r>
              <a:rPr lang="en-US" sz="2000" dirty="0" smtClean="0"/>
              <a:t>Yes, courtesy crossing of adults is allowed as long as it doesn’t interfere with crossing students.</a:t>
            </a:r>
          </a:p>
          <a:p>
            <a:pPr marL="0" indent="0">
              <a:lnSpc>
                <a:spcPct val="120000"/>
              </a:lnSpc>
              <a:spcBef>
                <a:spcPts val="0"/>
              </a:spcBef>
              <a:buNone/>
            </a:pPr>
            <a:r>
              <a:rPr lang="en-US" sz="2000" b="1" dirty="0" smtClean="0"/>
              <a:t>4. Is </a:t>
            </a:r>
            <a:r>
              <a:rPr lang="en-US" sz="2000" b="1" dirty="0"/>
              <a:t>it </a:t>
            </a:r>
            <a:r>
              <a:rPr lang="en-US" sz="2000" b="1" dirty="0" smtClean="0"/>
              <a:t>all right </a:t>
            </a:r>
            <a:r>
              <a:rPr lang="en-US" sz="2000" b="1" dirty="0"/>
              <a:t>to listen to the radio while you are on duty</a:t>
            </a:r>
            <a:r>
              <a:rPr lang="en-US" sz="2000" b="1" dirty="0" smtClean="0"/>
              <a:t>?</a:t>
            </a:r>
          </a:p>
          <a:p>
            <a:pPr marL="0" indent="0">
              <a:lnSpc>
                <a:spcPct val="120000"/>
              </a:lnSpc>
              <a:spcBef>
                <a:spcPts val="0"/>
              </a:spcBef>
              <a:buNone/>
            </a:pPr>
            <a:r>
              <a:rPr lang="en-US" sz="2000" dirty="0" smtClean="0"/>
              <a:t>No, you are not allowed to listen to the radio, headphones or read while on duty.</a:t>
            </a:r>
            <a:endParaRPr lang="en-US" sz="2000" dirty="0"/>
          </a:p>
        </p:txBody>
      </p:sp>
    </p:spTree>
    <p:extLst>
      <p:ext uri="{BB962C8B-B14F-4D97-AF65-F5344CB8AC3E}">
        <p14:creationId xmlns:p14="http://schemas.microsoft.com/office/powerpoint/2010/main" val="3556814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half" idx="1"/>
          </p:nvPr>
        </p:nvSpPr>
        <p:spPr>
          <a:xfrm>
            <a:off x="717449" y="5262015"/>
            <a:ext cx="7609915" cy="1435347"/>
          </a:xfrm>
        </p:spPr>
        <p:txBody>
          <a:bodyPr>
            <a:noAutofit/>
          </a:bodyPr>
          <a:lstStyle/>
          <a:p>
            <a:pPr marL="0" indent="0">
              <a:buNone/>
            </a:pPr>
            <a:r>
              <a:rPr lang="en-US" sz="1600" b="1" dirty="0"/>
              <a:t>Resources </a:t>
            </a:r>
            <a:r>
              <a:rPr lang="en-US" sz="1600" b="1" dirty="0" smtClean="0"/>
              <a:t>used </a:t>
            </a:r>
            <a:r>
              <a:rPr lang="en-US" sz="1600" b="1" dirty="0"/>
              <a:t>with </a:t>
            </a:r>
            <a:r>
              <a:rPr lang="en-US" sz="1600" b="1" dirty="0" smtClean="0"/>
              <a:t>permission from:</a:t>
            </a:r>
          </a:p>
          <a:p>
            <a:r>
              <a:rPr lang="en-US" sz="1600" dirty="0" smtClean="0"/>
              <a:t>Colorado Department </a:t>
            </a:r>
            <a:r>
              <a:rPr lang="en-US" sz="1600" dirty="0"/>
              <a:t>of Transportation's Safe Routes to School </a:t>
            </a:r>
            <a:r>
              <a:rPr lang="en-US" sz="1600" dirty="0" smtClean="0"/>
              <a:t>Program </a:t>
            </a:r>
          </a:p>
          <a:p>
            <a:r>
              <a:rPr lang="en-US" sz="1600" dirty="0" smtClean="0"/>
              <a:t>Pennsylvania Dept. of Transportation (http</a:t>
            </a:r>
            <a:r>
              <a:rPr lang="en-US" sz="1600" dirty="0"/>
              <a:t>://</a:t>
            </a:r>
            <a:r>
              <a:rPr lang="en-US" sz="1600" dirty="0" smtClean="0"/>
              <a:t>www.saferoutespa.org/Training/Crossing-Guard-Training)</a:t>
            </a: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566" y="1001299"/>
            <a:ext cx="4864504" cy="3979678"/>
          </a:xfrm>
          <a:prstGeom prst="rect">
            <a:avLst/>
          </a:prstGeom>
        </p:spPr>
      </p:pic>
      <p:sp>
        <p:nvSpPr>
          <p:cNvPr id="2" name="TextBox 1"/>
          <p:cNvSpPr txBox="1"/>
          <p:nvPr/>
        </p:nvSpPr>
        <p:spPr>
          <a:xfrm>
            <a:off x="1036949" y="202629"/>
            <a:ext cx="6768445" cy="584775"/>
          </a:xfrm>
          <a:prstGeom prst="rect">
            <a:avLst/>
          </a:prstGeom>
          <a:noFill/>
        </p:spPr>
        <p:txBody>
          <a:bodyPr wrap="square" rtlCol="0">
            <a:spAutoFit/>
          </a:bodyPr>
          <a:lstStyle/>
          <a:p>
            <a:r>
              <a:rPr lang="en-US" sz="3200" dirty="0" smtClean="0"/>
              <a:t>Thanks for keeping our children safe</a:t>
            </a:r>
            <a:endParaRPr lang="en-US" sz="3200" dirty="0"/>
          </a:p>
        </p:txBody>
      </p:sp>
    </p:spTree>
    <p:extLst>
      <p:ext uri="{BB962C8B-B14F-4D97-AF65-F5344CB8AC3E}">
        <p14:creationId xmlns:p14="http://schemas.microsoft.com/office/powerpoint/2010/main" val="78488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628650" y="365127"/>
            <a:ext cx="7886700" cy="739774"/>
          </a:xfrm>
        </p:spPr>
        <p:txBody>
          <a:bodyPr/>
          <a:lstStyle/>
          <a:p>
            <a:pPr algn="ctr"/>
            <a:r>
              <a:rPr lang="en-US" dirty="0" smtClean="0"/>
              <a:t>Relationship to Children</a:t>
            </a:r>
          </a:p>
        </p:txBody>
      </p:sp>
      <p:sp>
        <p:nvSpPr>
          <p:cNvPr id="17411" name="Content Placeholder 4"/>
          <p:cNvSpPr>
            <a:spLocks noGrp="1"/>
          </p:cNvSpPr>
          <p:nvPr>
            <p:ph sz="half" idx="1"/>
          </p:nvPr>
        </p:nvSpPr>
        <p:spPr>
          <a:xfrm>
            <a:off x="587972" y="1383507"/>
            <a:ext cx="4295775" cy="3432775"/>
          </a:xfrm>
        </p:spPr>
        <p:txBody>
          <a:bodyPr>
            <a:normAutofit/>
          </a:bodyPr>
          <a:lstStyle/>
          <a:p>
            <a:pPr marL="0" indent="0">
              <a:spcAft>
                <a:spcPts val="1200"/>
              </a:spcAft>
              <a:buNone/>
            </a:pPr>
            <a:r>
              <a:rPr lang="en-US" sz="2400" dirty="0" smtClean="0"/>
              <a:t>Children are not naturally safe.</a:t>
            </a:r>
          </a:p>
          <a:p>
            <a:pPr lvl="1"/>
            <a:r>
              <a:rPr lang="en-US" sz="2200" dirty="0" smtClean="0"/>
              <a:t>Perceptions of the world are different </a:t>
            </a:r>
          </a:p>
          <a:p>
            <a:pPr lvl="1"/>
            <a:r>
              <a:rPr lang="en-US" sz="2200" dirty="0" smtClean="0"/>
              <a:t>Physical capabilities are different </a:t>
            </a:r>
          </a:p>
          <a:p>
            <a:pPr lvl="1"/>
            <a:r>
              <a:rPr lang="en-US" sz="2200" dirty="0" smtClean="0"/>
              <a:t>Children think differently than adults.</a:t>
            </a:r>
          </a:p>
          <a:p>
            <a:pPr marL="0" indent="0">
              <a:buNone/>
            </a:pPr>
            <a:r>
              <a:rPr lang="en-US" sz="2400" dirty="0" smtClean="0"/>
              <a:t/>
            </a:r>
            <a:br>
              <a:rPr lang="en-US" sz="2400" dirty="0" smtClean="0"/>
            </a:br>
            <a:r>
              <a:rPr lang="en-US" sz="2400" dirty="0" smtClean="0"/>
              <a:t>Children can learn to be safe.</a:t>
            </a:r>
          </a:p>
        </p:txBody>
      </p:sp>
      <p:sp>
        <p:nvSpPr>
          <p:cNvPr id="174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9A5EFF-0FF8-47BF-A1BC-03C682AF37DF}" type="slidenum">
              <a:rPr lang="en-US"/>
              <a:pPr eaLnBrk="1" hangingPunct="1"/>
              <a:t>5</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221" y="1383507"/>
            <a:ext cx="3631604" cy="2723703"/>
          </a:xfrm>
          <a:prstGeom prst="rect">
            <a:avLst/>
          </a:prstGeom>
        </p:spPr>
      </p:pic>
      <p:sp>
        <p:nvSpPr>
          <p:cNvPr id="2" name="Rectangle 1"/>
          <p:cNvSpPr/>
          <p:nvPr/>
        </p:nvSpPr>
        <p:spPr>
          <a:xfrm>
            <a:off x="587972" y="4816282"/>
            <a:ext cx="7927378" cy="830997"/>
          </a:xfrm>
          <a:prstGeom prst="rect">
            <a:avLst/>
          </a:prstGeom>
        </p:spPr>
        <p:txBody>
          <a:bodyPr wrap="square">
            <a:spAutoFit/>
          </a:bodyPr>
          <a:lstStyle/>
          <a:p>
            <a:r>
              <a:rPr lang="en-US" sz="2400" dirty="0">
                <a:latin typeface="+mj-lt"/>
              </a:rPr>
              <a:t>Children need assistance in locations where safety risks are higher.</a:t>
            </a:r>
          </a:p>
        </p:txBody>
      </p:sp>
    </p:spTree>
    <p:extLst>
      <p:ext uri="{BB962C8B-B14F-4D97-AF65-F5344CB8AC3E}">
        <p14:creationId xmlns:p14="http://schemas.microsoft.com/office/powerpoint/2010/main" val="1105350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92149"/>
          </a:xfrm>
        </p:spPr>
        <p:txBody>
          <a:bodyPr/>
          <a:lstStyle/>
          <a:p>
            <a:pPr algn="ctr"/>
            <a:r>
              <a:rPr lang="en-US" dirty="0" smtClean="0"/>
              <a:t>Characteristics of Children</a:t>
            </a:r>
            <a:endParaRPr lang="en-US" dirty="0"/>
          </a:p>
        </p:txBody>
      </p:sp>
      <p:sp>
        <p:nvSpPr>
          <p:cNvPr id="3" name="Content Placeholder 2"/>
          <p:cNvSpPr>
            <a:spLocks noGrp="1"/>
          </p:cNvSpPr>
          <p:nvPr>
            <p:ph sz="half" idx="1"/>
          </p:nvPr>
        </p:nvSpPr>
        <p:spPr>
          <a:xfrm>
            <a:off x="4838700" y="2819351"/>
            <a:ext cx="3676650" cy="2638474"/>
          </a:xfrm>
        </p:spPr>
        <p:txBody>
          <a:bodyPr>
            <a:normAutofit/>
          </a:bodyPr>
          <a:lstStyle/>
          <a:p>
            <a:pPr>
              <a:spcBef>
                <a:spcPts val="0"/>
              </a:spcBef>
              <a:spcAft>
                <a:spcPts val="1200"/>
              </a:spcAft>
            </a:pPr>
            <a:r>
              <a:rPr lang="en-US" sz="2400" dirty="0" smtClean="0"/>
              <a:t>Model </a:t>
            </a:r>
            <a:r>
              <a:rPr lang="en-US" sz="2400" dirty="0"/>
              <a:t>their actions after </a:t>
            </a:r>
            <a:r>
              <a:rPr lang="en-US" sz="2400" dirty="0" smtClean="0"/>
              <a:t>others.</a:t>
            </a:r>
            <a:endParaRPr lang="en-US" sz="2400" dirty="0"/>
          </a:p>
          <a:p>
            <a:pPr>
              <a:spcBef>
                <a:spcPts val="0"/>
              </a:spcBef>
              <a:spcAft>
                <a:spcPts val="1200"/>
              </a:spcAft>
            </a:pPr>
            <a:r>
              <a:rPr lang="en-US" sz="2400" dirty="0"/>
              <a:t>Possess a different system of logic than </a:t>
            </a:r>
            <a:r>
              <a:rPr lang="en-US" sz="2400" dirty="0" smtClean="0"/>
              <a:t>adults.</a:t>
            </a:r>
            <a:endParaRPr lang="en-US" sz="2400" dirty="0"/>
          </a:p>
          <a:p>
            <a:pPr>
              <a:spcBef>
                <a:spcPts val="0"/>
              </a:spcBef>
              <a:spcAft>
                <a:spcPts val="1200"/>
              </a:spcAft>
            </a:pPr>
            <a:r>
              <a:rPr lang="en-US" sz="2400" dirty="0"/>
              <a:t>Treasure near </a:t>
            </a:r>
            <a:r>
              <a:rPr lang="en-US" sz="2400" dirty="0" smtClean="0"/>
              <a:t>misses.</a:t>
            </a:r>
            <a:endParaRPr lang="en-US" sz="2400"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2819351"/>
            <a:ext cx="3959258" cy="2638474"/>
          </a:xfrm>
          <a:prstGeom prst="rect">
            <a:avLst/>
          </a:prstGeom>
        </p:spPr>
      </p:pic>
      <p:sp>
        <p:nvSpPr>
          <p:cNvPr id="5" name="Rectangle 4"/>
          <p:cNvSpPr/>
          <p:nvPr/>
        </p:nvSpPr>
        <p:spPr>
          <a:xfrm>
            <a:off x="612742" y="1366778"/>
            <a:ext cx="7902608" cy="1200329"/>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dirty="0" smtClean="0">
                <a:latin typeface="+mj-lt"/>
              </a:rPr>
              <a:t>Children will </a:t>
            </a:r>
            <a:r>
              <a:rPr lang="en-US" sz="2400" dirty="0">
                <a:latin typeface="+mj-lt"/>
              </a:rPr>
              <a:t>complete any motion they </a:t>
            </a:r>
            <a:r>
              <a:rPr lang="en-US" sz="2400" dirty="0" smtClean="0">
                <a:latin typeface="+mj-lt"/>
              </a:rPr>
              <a:t>start.</a:t>
            </a:r>
          </a:p>
          <a:p>
            <a:pPr marL="342900" indent="-342900">
              <a:lnSpc>
                <a:spcPct val="150000"/>
              </a:lnSpc>
              <a:buFont typeface="Arial" panose="020B0604020202020204" pitchFamily="34" charset="0"/>
              <a:buChar char="•"/>
            </a:pPr>
            <a:r>
              <a:rPr lang="en-US" sz="2400" dirty="0" smtClean="0">
                <a:latin typeface="+mj-lt"/>
              </a:rPr>
              <a:t>Overestimate </a:t>
            </a:r>
            <a:r>
              <a:rPr lang="en-US" sz="2400" dirty="0">
                <a:latin typeface="+mj-lt"/>
              </a:rPr>
              <a:t>their abilities.</a:t>
            </a:r>
          </a:p>
        </p:txBody>
      </p:sp>
    </p:spTree>
    <p:extLst>
      <p:ext uri="{BB962C8B-B14F-4D97-AF65-F5344CB8AC3E}">
        <p14:creationId xmlns:p14="http://schemas.microsoft.com/office/powerpoint/2010/main" val="72249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4383"/>
          </a:xfrm>
        </p:spPr>
        <p:txBody>
          <a:bodyPr>
            <a:noAutofit/>
          </a:bodyPr>
          <a:lstStyle/>
          <a:p>
            <a:pPr algn="ctr"/>
            <a:r>
              <a:rPr lang="en-US" dirty="0"/>
              <a:t>Understanding </a:t>
            </a:r>
            <a:r>
              <a:rPr lang="en-US" dirty="0" smtClean="0"/>
              <a:t>Children’s </a:t>
            </a:r>
            <a:r>
              <a:rPr lang="en-US" dirty="0"/>
              <a:t>N</a:t>
            </a:r>
            <a:r>
              <a:rPr lang="en-US" dirty="0" smtClean="0"/>
              <a:t>eeds</a:t>
            </a:r>
            <a:endParaRPr lang="en-US" dirty="0"/>
          </a:p>
        </p:txBody>
      </p:sp>
      <p:sp>
        <p:nvSpPr>
          <p:cNvPr id="3" name="Content Placeholder 2"/>
          <p:cNvSpPr>
            <a:spLocks noGrp="1"/>
          </p:cNvSpPr>
          <p:nvPr>
            <p:ph sz="half" idx="1"/>
          </p:nvPr>
        </p:nvSpPr>
        <p:spPr>
          <a:xfrm>
            <a:off x="4076700" y="1457152"/>
            <a:ext cx="4505326" cy="3438698"/>
          </a:xfrm>
        </p:spPr>
        <p:txBody>
          <a:bodyPr>
            <a:noAutofit/>
          </a:bodyPr>
          <a:lstStyle/>
          <a:p>
            <a:pPr marL="685800">
              <a:spcBef>
                <a:spcPts val="0"/>
              </a:spcBef>
              <a:spcAft>
                <a:spcPts val="1200"/>
              </a:spcAft>
            </a:pPr>
            <a:r>
              <a:rPr lang="en-US" sz="2400" dirty="0"/>
              <a:t>Children can be </a:t>
            </a:r>
            <a:r>
              <a:rPr lang="en-US" sz="2400" dirty="0" smtClean="0"/>
              <a:t>impulsive.</a:t>
            </a:r>
            <a:endParaRPr lang="en-US" sz="2400" dirty="0"/>
          </a:p>
          <a:p>
            <a:pPr marL="685800">
              <a:spcBef>
                <a:spcPts val="0"/>
              </a:spcBef>
              <a:spcAft>
                <a:spcPts val="1200"/>
              </a:spcAft>
            </a:pPr>
            <a:r>
              <a:rPr lang="en-US" sz="2400" dirty="0" smtClean="0"/>
              <a:t>They </a:t>
            </a:r>
            <a:r>
              <a:rPr lang="en-US" sz="2400" dirty="0"/>
              <a:t>do not judge speed and distance well. </a:t>
            </a:r>
            <a:endParaRPr lang="en-US" sz="2400" dirty="0" smtClean="0"/>
          </a:p>
          <a:p>
            <a:pPr marL="685800">
              <a:spcBef>
                <a:spcPts val="0"/>
              </a:spcBef>
              <a:spcAft>
                <a:spcPts val="1200"/>
              </a:spcAft>
            </a:pPr>
            <a:r>
              <a:rPr lang="en-US" sz="2400" dirty="0"/>
              <a:t>Children often simply assume that if one car stops for them because they see them, others </a:t>
            </a:r>
            <a:r>
              <a:rPr lang="en-US" sz="2400" dirty="0" smtClean="0"/>
              <a:t>will </a:t>
            </a:r>
            <a:r>
              <a:rPr lang="en-US" sz="2400" dirty="0"/>
              <a:t>too.</a:t>
            </a:r>
          </a:p>
          <a:p>
            <a:pPr marL="685800"/>
            <a:endParaRPr lang="en-US" sz="2400" dirty="0"/>
          </a:p>
          <a:p>
            <a:pPr indent="1588">
              <a:buNone/>
            </a:pPr>
            <a:endParaRPr lang="en-US" sz="20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7016" y="1457152"/>
            <a:ext cx="3419684" cy="2296086"/>
          </a:xfrm>
          <a:prstGeom prst="rect">
            <a:avLst/>
          </a:prstGeom>
        </p:spPr>
      </p:pic>
      <p:pic>
        <p:nvPicPr>
          <p:cNvPr id="6" name="Picture 5"/>
          <p:cNvPicPr>
            <a:picLocks noChangeAspect="1"/>
          </p:cNvPicPr>
          <p:nvPr/>
        </p:nvPicPr>
        <p:blipFill>
          <a:blip r:embed="rId4" cstate="print"/>
          <a:stretch>
            <a:fillRect/>
          </a:stretch>
        </p:blipFill>
        <p:spPr>
          <a:xfrm>
            <a:off x="628650" y="3912037"/>
            <a:ext cx="3419684" cy="2245624"/>
          </a:xfrm>
          <a:prstGeom prst="rect">
            <a:avLst/>
          </a:prstGeom>
        </p:spPr>
      </p:pic>
    </p:spTree>
    <p:extLst>
      <p:ext uri="{BB962C8B-B14F-4D97-AF65-F5344CB8AC3E}">
        <p14:creationId xmlns:p14="http://schemas.microsoft.com/office/powerpoint/2010/main" val="1495015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28650" y="365127"/>
            <a:ext cx="7886700" cy="835024"/>
          </a:xfrm>
        </p:spPr>
        <p:txBody>
          <a:bodyPr/>
          <a:lstStyle/>
          <a:p>
            <a:pPr algn="ctr"/>
            <a:r>
              <a:rPr lang="en-US" dirty="0" smtClean="0"/>
              <a:t>Children Overestimate </a:t>
            </a:r>
            <a:r>
              <a:rPr lang="en-US" dirty="0"/>
              <a:t>t</a:t>
            </a:r>
            <a:r>
              <a:rPr lang="en-US" dirty="0" smtClean="0"/>
              <a:t>heir Abilities</a:t>
            </a:r>
          </a:p>
        </p:txBody>
      </p:sp>
      <p:sp>
        <p:nvSpPr>
          <p:cNvPr id="27651" name="Content Placeholder 2"/>
          <p:cNvSpPr>
            <a:spLocks noGrp="1"/>
          </p:cNvSpPr>
          <p:nvPr>
            <p:ph sz="half" idx="1"/>
          </p:nvPr>
        </p:nvSpPr>
        <p:spPr>
          <a:xfrm>
            <a:off x="505947" y="1562492"/>
            <a:ext cx="3962456" cy="3255546"/>
          </a:xfrm>
        </p:spPr>
        <p:txBody>
          <a:bodyPr>
            <a:normAutofit/>
          </a:bodyPr>
          <a:lstStyle/>
          <a:p>
            <a:pPr>
              <a:spcBef>
                <a:spcPts val="0"/>
              </a:spcBef>
              <a:spcAft>
                <a:spcPts val="1200"/>
              </a:spcAft>
            </a:pPr>
            <a:r>
              <a:rPr lang="en-US" sz="2400" dirty="0" smtClean="0"/>
              <a:t>Children may think they can run faster or change direction more quickly than they really can.</a:t>
            </a:r>
          </a:p>
          <a:p>
            <a:pPr>
              <a:spcBef>
                <a:spcPts val="0"/>
              </a:spcBef>
              <a:spcAft>
                <a:spcPts val="1200"/>
              </a:spcAft>
            </a:pPr>
            <a:r>
              <a:rPr lang="en-US" sz="2400" dirty="0" smtClean="0"/>
              <a:t>Children may consider </a:t>
            </a:r>
            <a:r>
              <a:rPr lang="en-US" sz="2400" dirty="0"/>
              <a:t>simply running across the street </a:t>
            </a:r>
            <a:r>
              <a:rPr lang="en-US" sz="2400" dirty="0" smtClean="0"/>
              <a:t>is a </a:t>
            </a:r>
            <a:r>
              <a:rPr lang="en-US" sz="2400" dirty="0"/>
              <a:t>viable crossing </a:t>
            </a:r>
            <a:r>
              <a:rPr lang="en-US" sz="2400" dirty="0" smtClean="0"/>
              <a:t>strategy.</a:t>
            </a:r>
          </a:p>
        </p:txBody>
      </p:sp>
      <p:sp>
        <p:nvSpPr>
          <p:cNvPr id="2765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12B58B-6297-4073-B0FD-DB58BA42FB0C}" type="slidenum">
              <a:rPr lang="en-US"/>
              <a:pPr eaLnBrk="1" hangingPunct="1"/>
              <a:t>8</a:t>
            </a:fld>
            <a:endParaRPr lang="en-US"/>
          </a:p>
        </p:txBody>
      </p:sp>
      <p:pic>
        <p:nvPicPr>
          <p:cNvPr id="2" name="Picture 1"/>
          <p:cNvPicPr>
            <a:picLocks noChangeAspect="1"/>
          </p:cNvPicPr>
          <p:nvPr/>
        </p:nvPicPr>
        <p:blipFill rotWithShape="1">
          <a:blip r:embed="rId3"/>
          <a:srcRect l="37883"/>
          <a:stretch/>
        </p:blipFill>
        <p:spPr>
          <a:xfrm>
            <a:off x="4881514" y="1562492"/>
            <a:ext cx="3481436" cy="3255546"/>
          </a:xfrm>
          <a:prstGeom prst="rect">
            <a:avLst/>
          </a:prstGeom>
        </p:spPr>
      </p:pic>
    </p:spTree>
    <p:extLst>
      <p:ext uri="{BB962C8B-B14F-4D97-AF65-F5344CB8AC3E}">
        <p14:creationId xmlns:p14="http://schemas.microsoft.com/office/powerpoint/2010/main" val="1742355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80" y="342971"/>
            <a:ext cx="7886700" cy="1362003"/>
          </a:xfrm>
        </p:spPr>
        <p:txBody>
          <a:bodyPr>
            <a:normAutofit fontScale="90000"/>
          </a:bodyPr>
          <a:lstStyle/>
          <a:p>
            <a:pPr marL="0" indent="0" algn="ctr"/>
            <a:r>
              <a:rPr lang="en-US" dirty="0" smtClean="0"/>
              <a:t>Children lack experience </a:t>
            </a:r>
            <a:br>
              <a:rPr lang="en-US" dirty="0" smtClean="0"/>
            </a:br>
            <a:r>
              <a:rPr lang="en-US" dirty="0" smtClean="0"/>
              <a:t>navigating roads and streets,</a:t>
            </a:r>
            <a:r>
              <a:rPr lang="en-US" sz="3600" dirty="0" smtClean="0"/>
              <a:t/>
            </a:r>
            <a:br>
              <a:rPr lang="en-US" sz="3600" dirty="0" smtClean="0"/>
            </a:br>
            <a:r>
              <a:rPr lang="en-US" sz="2700" b="1" i="1" dirty="0" smtClean="0"/>
              <a:t>so they can’t anticipate what might happen.</a:t>
            </a:r>
            <a:endParaRPr lang="en-US" sz="2700" b="1" i="1" dirty="0"/>
          </a:p>
        </p:txBody>
      </p:sp>
      <p:sp>
        <p:nvSpPr>
          <p:cNvPr id="3" name="Content Placeholder 2"/>
          <p:cNvSpPr>
            <a:spLocks noGrp="1"/>
          </p:cNvSpPr>
          <p:nvPr>
            <p:ph sz="half" idx="1"/>
          </p:nvPr>
        </p:nvSpPr>
        <p:spPr>
          <a:xfrm>
            <a:off x="597273" y="1847850"/>
            <a:ext cx="7985312" cy="2409825"/>
          </a:xfrm>
        </p:spPr>
        <p:txBody>
          <a:bodyPr>
            <a:normAutofit/>
          </a:bodyPr>
          <a:lstStyle/>
          <a:p>
            <a:pPr marL="0" lvl="0" indent="0">
              <a:buNone/>
            </a:pPr>
            <a:r>
              <a:rPr lang="en-US" sz="2400" b="1" dirty="0"/>
              <a:t>Adult logic</a:t>
            </a:r>
          </a:p>
          <a:p>
            <a:pPr marL="457200" lvl="1" indent="0">
              <a:buNone/>
            </a:pPr>
            <a:r>
              <a:rPr lang="en-US" dirty="0"/>
              <a:t>If moving cars can hurt </a:t>
            </a:r>
            <a:r>
              <a:rPr lang="en-US" dirty="0" smtClean="0"/>
              <a:t>us and </a:t>
            </a:r>
            <a:r>
              <a:rPr lang="en-US" dirty="0"/>
              <a:t>moving cars are in the </a:t>
            </a:r>
            <a:r>
              <a:rPr lang="en-US" dirty="0" smtClean="0"/>
              <a:t>street, then </a:t>
            </a:r>
            <a:r>
              <a:rPr lang="en-US" dirty="0"/>
              <a:t>running into the street can hurt </a:t>
            </a:r>
            <a:r>
              <a:rPr lang="en-US" dirty="0" smtClean="0"/>
              <a:t>us.</a:t>
            </a:r>
            <a:endParaRPr lang="en-US" dirty="0"/>
          </a:p>
          <a:p>
            <a:pPr marL="0" lvl="0" indent="0">
              <a:buNone/>
            </a:pPr>
            <a:r>
              <a:rPr lang="en-US" sz="2400" b="1" dirty="0"/>
              <a:t>Child logic</a:t>
            </a:r>
          </a:p>
          <a:p>
            <a:pPr marL="457200" lvl="1" indent="0">
              <a:buNone/>
            </a:pPr>
            <a:r>
              <a:rPr lang="en-US" dirty="0"/>
              <a:t>If moving cars can hurt </a:t>
            </a:r>
            <a:r>
              <a:rPr lang="en-US" dirty="0" smtClean="0"/>
              <a:t>us and </a:t>
            </a:r>
            <a:r>
              <a:rPr lang="en-US" dirty="0"/>
              <a:t>moving cars are in the </a:t>
            </a:r>
            <a:r>
              <a:rPr lang="en-US" dirty="0" smtClean="0"/>
              <a:t>street, we </a:t>
            </a:r>
            <a:r>
              <a:rPr lang="en-US" dirty="0"/>
              <a:t>can just run between the cars so they don’t hit </a:t>
            </a:r>
            <a:r>
              <a:rPr lang="en-US" dirty="0" smtClean="0"/>
              <a:t>us.</a:t>
            </a:r>
          </a:p>
          <a:p>
            <a:pPr lvl="1"/>
            <a:endParaRPr lang="en-US" dirty="0" smtClean="0"/>
          </a:p>
        </p:txBody>
      </p:sp>
      <p:pic>
        <p:nvPicPr>
          <p:cNvPr id="4" name="Picture 3"/>
          <p:cNvPicPr>
            <a:picLocks noChangeAspect="1"/>
          </p:cNvPicPr>
          <p:nvPr/>
        </p:nvPicPr>
        <p:blipFill>
          <a:blip r:embed="rId3" cstate="print"/>
          <a:stretch>
            <a:fillRect/>
          </a:stretch>
        </p:blipFill>
        <p:spPr>
          <a:xfrm>
            <a:off x="2345412" y="4533901"/>
            <a:ext cx="4198263" cy="1844523"/>
          </a:xfrm>
          <a:prstGeom prst="rect">
            <a:avLst/>
          </a:prstGeom>
        </p:spPr>
      </p:pic>
    </p:spTree>
    <p:extLst>
      <p:ext uri="{BB962C8B-B14F-4D97-AF65-F5344CB8AC3E}">
        <p14:creationId xmlns:p14="http://schemas.microsoft.com/office/powerpoint/2010/main" val="1570518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AF1E93C8F8E744B46A82074768E23C" ma:contentTypeVersion="0" ma:contentTypeDescription="Create a new document." ma:contentTypeScope="" ma:versionID="95b9494065e0610a5c3bf3c07a3b9e5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C89036-34B4-43D3-AFCF-3BA0400879A6}">
  <ds:schemaRefs>
    <ds:schemaRef ds:uri="http://schemas.microsoft.com/sharepoint/v3/contenttype/forms"/>
  </ds:schemaRefs>
</ds:datastoreItem>
</file>

<file path=customXml/itemProps2.xml><?xml version="1.0" encoding="utf-8"?>
<ds:datastoreItem xmlns:ds="http://schemas.openxmlformats.org/officeDocument/2006/customXml" ds:itemID="{E2BB817C-4F89-4934-9279-4FB2BD60681B}">
  <ds:schemaRefs>
    <ds:schemaRef ds:uri="http://schemas.microsoft.com/office/2006/documentManagement/types"/>
    <ds:schemaRef ds:uri="http://schemas.microsoft.com/office/infopath/2007/PartnerControls"/>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6AE7AF-29C0-4A44-953E-DB2D6A19E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2278</TotalTime>
  <Words>3112</Words>
  <Application>Microsoft Office PowerPoint</Application>
  <PresentationFormat>Letter Paper (8.5x11 in)</PresentationFormat>
  <Paragraphs>370</Paragraphs>
  <Slides>45</Slides>
  <Notes>43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Times New Roman</vt:lpstr>
      <vt:lpstr>Office Theme</vt:lpstr>
      <vt:lpstr>Montana School Crossing Guard Training</vt:lpstr>
      <vt:lpstr>What’s in this presentation?</vt:lpstr>
      <vt:lpstr>Training for Adult School Crossing Guards (ARM 23.3.1101-1103)</vt:lpstr>
      <vt:lpstr>School Crossing Guards are Needed</vt:lpstr>
      <vt:lpstr>Relationship to Children</vt:lpstr>
      <vt:lpstr>Characteristics of Children</vt:lpstr>
      <vt:lpstr>Understanding Children’s Needs</vt:lpstr>
      <vt:lpstr>Children Overestimate their Abilities</vt:lpstr>
      <vt:lpstr>Children lack experience  navigating roads and streets, so they can’t anticipate what might happen.</vt:lpstr>
      <vt:lpstr>Traffic Control</vt:lpstr>
      <vt:lpstr>School Zone Signs</vt:lpstr>
      <vt:lpstr>PowerPoint Presentation</vt:lpstr>
      <vt:lpstr>PowerPoint Presentation</vt:lpstr>
      <vt:lpstr>Traffic Operations</vt:lpstr>
      <vt:lpstr>PowerPoint Presentation</vt:lpstr>
      <vt:lpstr>Kids and Bicycles</vt:lpstr>
      <vt:lpstr>PowerPoint Presentation</vt:lpstr>
      <vt:lpstr>What characteristics make a good School Crossing Guard?</vt:lpstr>
      <vt:lpstr>What a driver sees</vt:lpstr>
      <vt:lpstr>Make sure drivers see You</vt:lpstr>
      <vt:lpstr>Road Hazards</vt:lpstr>
      <vt:lpstr>Weather: Sun-Rain-Wind-Snow-Ice</vt:lpstr>
      <vt:lpstr>Traffic hazards at unsignalized intersections</vt:lpstr>
      <vt:lpstr>Multiple threat crashes</vt:lpstr>
      <vt:lpstr>Crossing Guard Responsibilities</vt:lpstr>
      <vt:lpstr>Video: Crossing Technique</vt:lpstr>
      <vt:lpstr>Crossing Techniques in Five Steps</vt:lpstr>
      <vt:lpstr>Crossing Techniques – Step 2 of 5</vt:lpstr>
      <vt:lpstr>Crossing Techniques – Step 3 of 5</vt:lpstr>
      <vt:lpstr>Crossing Techniques - Step 4 of 5</vt:lpstr>
      <vt:lpstr>Crossing Techniques - Step 5 of 5</vt:lpstr>
      <vt:lpstr>Review Questions</vt:lpstr>
      <vt:lpstr>Answers</vt:lpstr>
      <vt:lpstr>Video: Crossing procedures for a signalized crosswalk</vt:lpstr>
      <vt:lpstr>Video Review Questions </vt:lpstr>
      <vt:lpstr>Answers</vt:lpstr>
      <vt:lpstr>Emergency Situations</vt:lpstr>
      <vt:lpstr>Reporting Problems or Emergencies</vt:lpstr>
      <vt:lpstr>PowerPoint Presentation</vt:lpstr>
      <vt:lpstr>PowerPoint Presentation</vt:lpstr>
      <vt:lpstr>Best practices and conduct</vt:lpstr>
      <vt:lpstr>Interacting with children</vt:lpstr>
      <vt:lpstr>Review</vt:lpstr>
      <vt:lpstr>Review</vt:lpstr>
      <vt:lpstr>PowerPoint Presentation</vt:lpstr>
    </vt:vector>
  </TitlesOfParts>
  <Company>OPI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Penner-Ray, Fran</dc:creator>
  <cp:lastModifiedBy>Penner-Ray, Fran</cp:lastModifiedBy>
  <cp:revision>201</cp:revision>
  <dcterms:created xsi:type="dcterms:W3CDTF">2014-09-26T14:41:44Z</dcterms:created>
  <dcterms:modified xsi:type="dcterms:W3CDTF">2017-09-18T20:19:48Z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0x0101000AAF1E93C8F8E744B46A82074768E23C</vt:lpwstr>
  </property>
</Properties>
</file>