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58" r:id="rId6"/>
    <p:sldId id="266" r:id="rId7"/>
    <p:sldId id="259" r:id="rId8"/>
    <p:sldId id="260" r:id="rId9"/>
    <p:sldId id="262" r:id="rId10"/>
    <p:sldId id="264" r:id="rId11"/>
    <p:sldId id="261" r:id="rId12"/>
    <p:sldId id="263" r:id="rId13"/>
    <p:sldId id="265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27.16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1,'739'0,"-716"0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59.68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50:0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31.96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1,'805'0,"-752"8,38 31,-37-13,32-6,29-25,-15-2,0 19,-73 0,-4 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30.7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1,'7'0,"10"35,7 24,16 1,-2-13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28.60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0,'4'0,"1"0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29.04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29.37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22 0,'-3'0,"-6"0,-1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29.71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40 48,'0'-9,"-4"-3,-5 1,-4 3,0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30.0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347 55,'0'-9,"-3"-4,-10 2,-5 1,-8 4,-3 2,4 2</inkml:trace>
  <inkml:trace contextRef="#ctx0" brushRef="#br0" timeOffset="1">104 2,'-4'0,"-4"0,-6 0,-7 0,-7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30.39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303 1,'-4'0,"-5"0,-4 0,-4 0,0 0</inkml:trace>
  <inkml:trace contextRef="#ctx0" brushRef="#br0" timeOffset="1">105 1,'0'3,"-4"2,-5 0,-5-1,-3-1,-3-2,-2 0,3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58.50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1 340,'667'-95,"33"1,1362 102,-2018-25,-1 0,0 0,31-52,-35 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5T20:49:59.35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4FD5-2D34-4E0C-8065-A9D56F438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7DCF1-70B7-4939-BE3A-8A3F80BFB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6E2B1-9A32-4E81-A603-1D5B5B4E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A9031-DE3C-40C9-B8C3-E3D4FB59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ED4C-AC00-4C93-B08A-9781BD335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3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89DD-9F9D-412C-9FD4-03D30EC0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B0BA8-B614-461B-9D01-7D2FAB4A1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91E90-3A05-451C-8F24-250AAF35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05200-F2C8-49DD-BD64-306BA7F1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7BC1-19F7-4E7E-A8AC-1AA61108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FB854-4B40-4457-B9FB-3F81D6F0E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6C82D-A251-48C0-98CB-A85919A1F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6C9CA-99A2-4FF2-8794-8251E26D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60A1-9E24-4E3C-BEE5-BAD95137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D60E1-F03F-4F32-BD02-6C4867DB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53DB-2A29-42B8-99D1-FA75A7C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05FF1-E748-45CC-951D-120B5D79E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5DDEA-E39A-4B24-BBB9-5CE915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83D33-522A-4AF4-8E78-128CB88A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D8987-CB29-4B32-930C-5306BF7F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6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E91E-BB99-4441-A974-FBBFAEDA8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E7173-B2EF-49AE-90C3-885345D68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B83E5-240A-40A0-97EB-E2E7BBEA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2FE9F-25D1-4C5F-99AE-D8ADF681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FCAFE-A138-4C59-9186-636BF6FF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2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E10D-0F2D-4C08-B80F-758CB420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BB702-C4EF-4874-865B-EE0E1178B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CF2A0-F468-445A-A034-B2666A1D4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208A4-57CD-4BD8-BB71-922D3292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9953E-4F61-4AED-9BC8-97F2766B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B5AE9-B527-47BB-8F8B-72D88D8D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0584-ECD1-4AB2-82A8-0FF92CC0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F2674-5864-4811-93C5-559A28052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0EB58-6513-4198-9656-77B28F8E8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761F7-8484-4A7E-BC12-DED6E55AD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E7E5C-D591-4763-BBA4-C3FBEED44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68081-3A8F-44FB-8135-76B87348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6D673-730A-4098-92EF-E3659557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E1018-8455-4C54-A236-ADAB31B6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76D70-25CB-4DD2-8099-0E6FA858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80DD1-F683-4A4E-91F0-C744DB6E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F8E45-738F-4CB7-90D2-928AFC36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EE6B9-3AA1-447F-8ACB-BC5FD97B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0A81A-FC6A-41D8-8773-88FC7408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FC702-7294-4761-8883-C0355D4D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A847A-8EC2-4D9C-BC75-06638838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FDE55-3331-4E9D-8826-A5CCE22E4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6FEF2-AD27-443F-9646-2C7BB5715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8ACD8-093C-4A7B-A124-EACC58226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4263B-8FA3-43A1-A30B-1ED79F37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DBA6A-5B11-44F8-BC93-E9D7E309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98CE-1495-459D-85B9-3284FA59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6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D0F6-58B3-4A41-B48F-B9ACCAE8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A86B-F359-4F45-97DA-0C8353E45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7E769-3F2B-464F-B175-64023EF14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C5152-95E3-4045-AEC0-13188662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D53D5-D51A-46D4-8485-2042AED4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61228-CEC4-4EA6-9ABC-597E2256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46A69-736E-4A71-AE51-09BBF84F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D7EA1-A41C-425D-9E4C-D38AADC9B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28AB-2D7D-46CE-98E6-BE0ED133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6B85-59EE-4CB3-B9DF-7C9FB4AFAEA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F26C2-78ED-492A-8D9B-B816CA30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9A076-A67E-428C-8651-11A3D86C3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0667-FD13-47AC-9DDB-C3CD491D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21" Type="http://schemas.openxmlformats.org/officeDocument/2006/relationships/customXml" Target="../ink/ink1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24" Type="http://schemas.openxmlformats.org/officeDocument/2006/relationships/customXml" Target="../ink/ink13.xml"/><Relationship Id="rId5" Type="http://schemas.openxmlformats.org/officeDocument/2006/relationships/customXml" Target="../ink/ink2.xml"/><Relationship Id="rId15" Type="http://schemas.openxmlformats.org/officeDocument/2006/relationships/image" Target="../media/image16.png"/><Relationship Id="rId23" Type="http://schemas.openxmlformats.org/officeDocument/2006/relationships/image" Target="../media/image19.png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4" Type="http://schemas.openxmlformats.org/officeDocument/2006/relationships/image" Target="../media/image110.png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sneezing with large cloud of mucus coming from mouth">
            <a:extLst>
              <a:ext uri="{FF2B5EF4-FFF2-40B4-BE49-F238E27FC236}">
                <a16:creationId xmlns:a16="http://schemas.microsoft.com/office/drawing/2014/main" id="{92D73B4B-C94B-4B7C-AFC8-56D1AC84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73" y="171178"/>
            <a:ext cx="9017509" cy="6189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026F23-6A5B-4CBB-B903-14B154EC1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674" y="2351088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/>
              <a:t>Virus Transmission</a:t>
            </a:r>
            <a:br>
              <a:rPr lang="en-US" b="1" dirty="0"/>
            </a:br>
            <a:r>
              <a:rPr lang="en-US" sz="4400" b="1" dirty="0"/>
              <a:t>And Smallpox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F11E6-F8B9-FA22-7350-07B929956CF1}"/>
              </a:ext>
            </a:extLst>
          </p:cNvPr>
          <p:cNvSpPr txBox="1"/>
          <p:nvPr/>
        </p:nvSpPr>
        <p:spPr>
          <a:xfrm>
            <a:off x="1308683" y="6484690"/>
            <a:ext cx="92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by Montana Office of Public Instruction Indian Education for All Unit</a:t>
            </a:r>
          </a:p>
        </p:txBody>
      </p:sp>
    </p:spTree>
    <p:extLst>
      <p:ext uri="{BB962C8B-B14F-4D97-AF65-F5344CB8AC3E}">
        <p14:creationId xmlns:p14="http://schemas.microsoft.com/office/powerpoint/2010/main" val="3404652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ration of bacteriophage with labels: Head containing DNA, Collar, Sheath, Base Plate, Tail fibers.&#10;">
            <a:extLst>
              <a:ext uri="{FF2B5EF4-FFF2-40B4-BE49-F238E27FC236}">
                <a16:creationId xmlns:a16="http://schemas.microsoft.com/office/drawing/2014/main" id="{4B020730-B20D-4037-B2BC-591A20E8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757237"/>
            <a:ext cx="4933950" cy="5343525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Virus structure visual</a:t>
            </a:r>
          </a:p>
        </p:txBody>
      </p:sp>
    </p:spTree>
    <p:extLst>
      <p:ext uri="{BB962C8B-B14F-4D97-AF65-F5344CB8AC3E}">
        <p14:creationId xmlns:p14="http://schemas.microsoft.com/office/powerpoint/2010/main" val="267841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0A5A16-B223-486C-9B0F-958793E478CE}"/>
              </a:ext>
            </a:extLst>
          </p:cNvPr>
          <p:cNvSpPr txBox="1"/>
          <p:nvPr/>
        </p:nvSpPr>
        <p:spPr>
          <a:xfrm>
            <a:off x="2064774" y="6135329"/>
            <a:ext cx="3775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Created by Graham </a:t>
            </a:r>
            <a:r>
              <a:rPr lang="en-US" sz="1050" dirty="0" err="1"/>
              <a:t>Colm</a:t>
            </a:r>
            <a:endParaRPr lang="en-US" sz="1050" dirty="0"/>
          </a:p>
        </p:txBody>
      </p:sp>
      <p:pic>
        <p:nvPicPr>
          <p:cNvPr id="5" name="Picture 4" descr="Illustration of bacteriophage releasing viral genome into bacterial cell. Also shows protein capsid containing virus DNA or RNA.&#10;">
            <a:extLst>
              <a:ext uri="{FF2B5EF4-FFF2-40B4-BE49-F238E27FC236}">
                <a16:creationId xmlns:a16="http://schemas.microsoft.com/office/drawing/2014/main" id="{D4BB0B10-868A-435D-959C-B0DF7A1B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5" y="0"/>
            <a:ext cx="8672052" cy="65040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 descr="&#10;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C92A1E3A-27AB-46F5-96AF-07F8C1CFB3E3}"/>
                  </a:ext>
                </a:extLst>
              </p14:cNvPr>
              <p14:cNvContentPartPr/>
              <p14:nvPr/>
            </p14:nvContentPartPr>
            <p14:xfrm>
              <a:off x="2172492" y="4925772"/>
              <a:ext cx="274680" cy="360"/>
            </p14:xfrm>
          </p:contentPart>
        </mc:Choice>
        <mc:Fallback xmlns="">
          <p:pic>
            <p:nvPicPr>
              <p:cNvPr id="7" name="Ink 6" descr="&#10;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C92A1E3A-27AB-46F5-96AF-07F8C1CFB3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8492" y="4817772"/>
                <a:ext cx="38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5AABEEB-6935-40D3-B9C1-865C9F95A666}"/>
                  </a:ext>
                </a:extLst>
              </p14:cNvPr>
              <p14:cNvContentPartPr/>
              <p14:nvPr/>
            </p14:nvContentPartPr>
            <p14:xfrm>
              <a:off x="2750557" y="4953475"/>
              <a:ext cx="3600" cy="360"/>
            </p14:xfrm>
          </p:contentPart>
        </mc:Choice>
        <mc:Fallback xmlns="">
          <p:pic>
            <p:nvPicPr>
              <p:cNvPr id="8" name="Ink 7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5AABEEB-6935-40D3-B9C1-865C9F95A6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6557" y="4845475"/>
                <a:ext cx="111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2B47448D-8597-469A-A416-CDFFFFD873B7}"/>
                  </a:ext>
                </a:extLst>
              </p14:cNvPr>
              <p14:cNvContentPartPr/>
              <p14:nvPr/>
            </p14:nvContentPartPr>
            <p14:xfrm>
              <a:off x="2885917" y="4921435"/>
              <a:ext cx="3600" cy="360"/>
            </p14:xfrm>
          </p:contentPart>
        </mc:Choice>
        <mc:Fallback xmlns="">
          <p:pic>
            <p:nvPicPr>
              <p:cNvPr id="9" name="Ink 8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2B47448D-8597-469A-A416-CDFFFFD873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1917" y="4813435"/>
                <a:ext cx="111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8B24E712-FA93-4CCF-8EB3-302347D295E4}"/>
                  </a:ext>
                </a:extLst>
              </p14:cNvPr>
              <p14:cNvContentPartPr/>
              <p14:nvPr/>
            </p14:nvContentPartPr>
            <p14:xfrm>
              <a:off x="2885917" y="4921435"/>
              <a:ext cx="8280" cy="360"/>
            </p14:xfrm>
          </p:contentPart>
        </mc:Choice>
        <mc:Fallback xmlns="">
          <p:pic>
            <p:nvPicPr>
              <p:cNvPr id="10" name="Ink 9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8B24E712-FA93-4CCF-8EB3-302347D295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1917" y="4813435"/>
                <a:ext cx="115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C5FC46B9-BB37-4F69-8C28-3E3F03BB094D}"/>
                  </a:ext>
                </a:extLst>
              </p14:cNvPr>
              <p14:cNvContentPartPr/>
              <p14:nvPr/>
            </p14:nvContentPartPr>
            <p14:xfrm>
              <a:off x="2633197" y="4909877"/>
              <a:ext cx="14400" cy="17607"/>
            </p14:xfrm>
          </p:contentPart>
        </mc:Choice>
        <mc:Fallback xmlns="">
          <p:pic>
            <p:nvPicPr>
              <p:cNvPr id="11" name="Ink 10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C5FC46B9-BB37-4F69-8C28-3E3F03BB094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79197" y="4799833"/>
                <a:ext cx="122040" cy="237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57862B3-E864-4654-BA0D-F872405FD42F}"/>
                  </a:ext>
                </a:extLst>
              </p14:cNvPr>
              <p14:cNvContentPartPr/>
              <p14:nvPr/>
            </p14:nvContentPartPr>
            <p14:xfrm>
              <a:off x="2474797" y="4889755"/>
              <a:ext cx="124920" cy="20122"/>
            </p14:xfrm>
          </p:contentPart>
        </mc:Choice>
        <mc:Fallback xmlns="">
          <p:pic>
            <p:nvPicPr>
              <p:cNvPr id="12" name="Ink 11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57862B3-E864-4654-BA0D-F872405FD4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20797" y="4781959"/>
                <a:ext cx="232560" cy="235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E459DA8-9BE4-46DF-A3D7-C977E4537A09}"/>
                  </a:ext>
                </a:extLst>
              </p14:cNvPr>
              <p14:cNvContentPartPr/>
              <p14:nvPr/>
            </p14:nvContentPartPr>
            <p14:xfrm>
              <a:off x="2244397" y="4889755"/>
              <a:ext cx="109440" cy="8640"/>
            </p14:xfrm>
          </p:contentPart>
        </mc:Choice>
        <mc:Fallback xmlns="">
          <p:pic>
            <p:nvPicPr>
              <p:cNvPr id="13" name="Ink 12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E459DA8-9BE4-46DF-A3D7-C977E4537A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90397" y="4781755"/>
                <a:ext cx="2170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 descr="Illustration of bacteriophage releasing viral genome into bacterial cell. Also shows protein capsid containing virus DNA or RNA.&#10;">
                <a:extLst>
                  <a:ext uri="{FF2B5EF4-FFF2-40B4-BE49-F238E27FC236}">
                    <a16:creationId xmlns:a16="http://schemas.microsoft.com/office/drawing/2014/main" id="{E64C029A-2F58-4116-9A98-095FE1284CAA}"/>
                  </a:ext>
                </a:extLst>
              </p14:cNvPr>
              <p14:cNvContentPartPr/>
              <p14:nvPr/>
            </p14:nvContentPartPr>
            <p14:xfrm flipV="1">
              <a:off x="1955840" y="4844955"/>
              <a:ext cx="1322509" cy="123783"/>
            </p14:xfrm>
          </p:contentPart>
        </mc:Choice>
        <mc:Fallback xmlns="">
          <p:pic>
            <p:nvPicPr>
              <p:cNvPr id="16" name="Ink 15" descr="Illustration of bacteriophage releasing viral genome into bacterial cell. Also shows protein capsid containing virus DNA or RNA.&#10;">
                <a:extLst>
                  <a:ext uri="{FF2B5EF4-FFF2-40B4-BE49-F238E27FC236}">
                    <a16:creationId xmlns:a16="http://schemas.microsoft.com/office/drawing/2014/main" id="{E64C029A-2F58-4116-9A98-095FE1284CA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flipV="1">
                <a:off x="1901831" y="4734434"/>
                <a:ext cx="1430168" cy="34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E866111A-89E4-43C1-AE70-B41FBE48800A}"/>
                  </a:ext>
                </a:extLst>
              </p14:cNvPr>
              <p14:cNvContentPartPr/>
              <p14:nvPr/>
            </p14:nvContentPartPr>
            <p14:xfrm>
              <a:off x="2790517" y="4973795"/>
              <a:ext cx="360" cy="360"/>
            </p14:xfrm>
          </p:contentPart>
        </mc:Choice>
        <mc:Fallback xmlns="">
          <p:pic>
            <p:nvPicPr>
              <p:cNvPr id="17" name="Ink 16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E866111A-89E4-43C1-AE70-B41FBE4880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36517" y="486579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88067556-E0F1-4497-BFCA-007057EBB8C3}"/>
                  </a:ext>
                </a:extLst>
              </p14:cNvPr>
              <p14:cNvContentPartPr/>
              <p14:nvPr/>
            </p14:nvContentPartPr>
            <p14:xfrm>
              <a:off x="2607637" y="4945555"/>
              <a:ext cx="360" cy="360"/>
            </p14:xfrm>
          </p:contentPart>
        </mc:Choice>
        <mc:Fallback xmlns="">
          <p:pic>
            <p:nvPicPr>
              <p:cNvPr id="18" name="Ink 17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88067556-E0F1-4497-BFCA-007057EBB8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53637" y="48375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3685818-2249-42CA-AFCE-2BB4BBFEB5A4}"/>
                  </a:ext>
                </a:extLst>
              </p14:cNvPr>
              <p14:cNvContentPartPr/>
              <p14:nvPr/>
            </p14:nvContentPartPr>
            <p14:xfrm>
              <a:off x="2448517" y="4921435"/>
              <a:ext cx="360" cy="360"/>
            </p14:xfrm>
          </p:contentPart>
        </mc:Choice>
        <mc:Fallback xmlns="">
          <p:pic>
            <p:nvPicPr>
              <p:cNvPr id="19" name="Ink 18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93685818-2249-42CA-AFCE-2BB4BBFEB5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94517" y="481343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7B218290-1619-497D-9155-6A0274801118}"/>
                  </a:ext>
                </a:extLst>
              </p14:cNvPr>
              <p14:cNvContentPartPr/>
              <p14:nvPr/>
            </p14:nvContentPartPr>
            <p14:xfrm>
              <a:off x="2289757" y="4946966"/>
              <a:ext cx="523800" cy="45719"/>
            </p14:xfrm>
          </p:contentPart>
        </mc:Choice>
        <mc:Fallback xmlns="">
          <p:pic>
            <p:nvPicPr>
              <p:cNvPr id="15" name="Ink 14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7B218290-1619-497D-9155-6A02748011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35757" y="4838111"/>
                <a:ext cx="631440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3A927431-4667-4DA5-A359-F52FD3F1A6B1}"/>
                  </a:ext>
                </a:extLst>
              </p14:cNvPr>
              <p14:cNvContentPartPr/>
              <p14:nvPr/>
            </p14:nvContentPartPr>
            <p14:xfrm>
              <a:off x="2226036" y="4897674"/>
              <a:ext cx="45719" cy="72569"/>
            </p14:xfrm>
          </p:contentPart>
        </mc:Choice>
        <mc:Fallback xmlns="">
          <p:pic>
            <p:nvPicPr>
              <p:cNvPr id="14" name="Ink 13" descr="Illustration of bacteriophage releasing viral genome into bacterial cell. Also shows protein capsid containing virus DNA or RNA.&#10;" hidden="1">
                <a:extLst>
                  <a:ext uri="{FF2B5EF4-FFF2-40B4-BE49-F238E27FC236}">
                    <a16:creationId xmlns:a16="http://schemas.microsoft.com/office/drawing/2014/main" id="{3A927431-4667-4DA5-A359-F52FD3F1A6B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72037" y="4789898"/>
                <a:ext cx="153357" cy="28776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Virus structure visual continued</a:t>
            </a:r>
          </a:p>
        </p:txBody>
      </p:sp>
    </p:spTree>
    <p:extLst>
      <p:ext uri="{BB962C8B-B14F-4D97-AF65-F5344CB8AC3E}">
        <p14:creationId xmlns:p14="http://schemas.microsoft.com/office/powerpoint/2010/main" val="822249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ration of six stages of bacteriophage attaching to cell and releasing genetic material into cell. Labeled from top to bottom: DNA, Tail Tube, Long Tail Fiber, Base Plate, Lysozyme Complex, Protein Needle, Lipopolysacharides, Peptodoglycan, Cell Membrane, Receptor&#10;">
            <a:extLst>
              <a:ext uri="{FF2B5EF4-FFF2-40B4-BE49-F238E27FC236}">
                <a16:creationId xmlns:a16="http://schemas.microsoft.com/office/drawing/2014/main" id="{CBBD13D8-BD84-4752-A910-1C24461A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976312"/>
            <a:ext cx="7591425" cy="4905375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Virus structure visual continued 2</a:t>
            </a:r>
          </a:p>
        </p:txBody>
      </p:sp>
    </p:spTree>
    <p:extLst>
      <p:ext uri="{BB962C8B-B14F-4D97-AF65-F5344CB8AC3E}">
        <p14:creationId xmlns:p14="http://schemas.microsoft.com/office/powerpoint/2010/main" val="150713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lustration of lytic cycle of bacteriophage from disassembly to genetic material injected into cell.&#10;">
            <a:extLst>
              <a:ext uri="{FF2B5EF4-FFF2-40B4-BE49-F238E27FC236}">
                <a16:creationId xmlns:a16="http://schemas.microsoft.com/office/drawing/2014/main" id="{31C69EA7-797C-43C3-93CA-AE173C85C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09" y="1071717"/>
            <a:ext cx="7762182" cy="3874524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Lytic cycle</a:t>
            </a:r>
          </a:p>
        </p:txBody>
      </p:sp>
    </p:spTree>
    <p:extLst>
      <p:ext uri="{BB962C8B-B14F-4D97-AF65-F5344CB8AC3E}">
        <p14:creationId xmlns:p14="http://schemas.microsoft.com/office/powerpoint/2010/main" val="2368255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llpox Video" descr="embedded video about smallpox. Video is close captioned.">
            <a:hlinkClick r:id="" action="ppaction://media"/>
            <a:extLst>
              <a:ext uri="{FF2B5EF4-FFF2-40B4-BE49-F238E27FC236}">
                <a16:creationId xmlns:a16="http://schemas.microsoft.com/office/drawing/2014/main" id="{464B8D39-742B-45A4-91B2-DC9751A1C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798" y="406565"/>
            <a:ext cx="10384404" cy="5800409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Smallpox had arrived</a:t>
            </a:r>
          </a:p>
        </p:txBody>
      </p:sp>
    </p:spTree>
    <p:extLst>
      <p:ext uri="{BB962C8B-B14F-4D97-AF65-F5344CB8AC3E}">
        <p14:creationId xmlns:p14="http://schemas.microsoft.com/office/powerpoint/2010/main" val="24768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296D6-0D62-4BE3-AA96-03AF75E6CAEA}"/>
              </a:ext>
            </a:extLst>
          </p:cNvPr>
          <p:cNvSpPr/>
          <p:nvPr/>
        </p:nvSpPr>
        <p:spPr>
          <a:xfrm>
            <a:off x="1757778" y="1596631"/>
            <a:ext cx="90641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a virus kill millions of people globally and decimate Native American populations before the 1900s?</a:t>
            </a:r>
          </a:p>
        </p:txBody>
      </p:sp>
      <p:sp>
        <p:nvSpPr>
          <p:cNvPr id="5" name="Title 4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Virius</a:t>
            </a:r>
            <a:r>
              <a:rPr lang="en-US" dirty="0"/>
              <a:t> kills millions</a:t>
            </a:r>
          </a:p>
        </p:txBody>
      </p:sp>
    </p:spTree>
    <p:extLst>
      <p:ext uri="{BB962C8B-B14F-4D97-AF65-F5344CB8AC3E}">
        <p14:creationId xmlns:p14="http://schemas.microsoft.com/office/powerpoint/2010/main" val="360087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808335-ABE7-491F-BBB1-FAB1415AD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33012"/>
              </p:ext>
            </p:extLst>
          </p:nvPr>
        </p:nvGraphicFramePr>
        <p:xfrm>
          <a:off x="1553592" y="1074198"/>
          <a:ext cx="8824404" cy="4723621"/>
        </p:xfrm>
        <a:graphic>
          <a:graphicData uri="http://schemas.openxmlformats.org/drawingml/2006/table">
            <a:tbl>
              <a:tblPr firstRow="1" firstCol="1" bandRow="1"/>
              <a:tblGrid>
                <a:gridCol w="8824404">
                  <a:extLst>
                    <a:ext uri="{9D8B030D-6E8A-4147-A177-3AD203B41FA5}">
                      <a16:colId xmlns:a16="http://schemas.microsoft.com/office/drawing/2014/main" val="3093804184"/>
                    </a:ext>
                  </a:extLst>
                </a:gridCol>
              </a:tblGrid>
              <a:tr h="4361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MS-LS1 From Molecules to Organisms: Structures and Processes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25134"/>
                  </a:ext>
                </a:extLst>
              </a:tr>
              <a:tr h="41092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Students who demonstrate understanding can: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14400" marR="0" indent="-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2400" b="1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MS-LS1-1.	Conduct an investigation to provide evidence that living things are made of cells; either one cell or many different numbers and types of cells.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[Clarification Statement: Emphasis is on developing evidence that living things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(**including Bacteria, Archaea, and Eukarya)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are made of cells, distinguishing between living and non-living things, and understanding that living things may be made of one cell or many and varied cells.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**Viruses, while not cells, have features that are both common with, and distinct from, cellular life.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807632"/>
                  </a:ext>
                </a:extLst>
              </a:tr>
            </a:tbl>
          </a:graphicData>
        </a:graphic>
      </p:graphicFrame>
      <p:sp>
        <p:nvSpPr>
          <p:cNvPr id="5" name="Title 4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MS-LS1-1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MS-LSI from Molecules to organisms: Structures and processes</a:t>
            </a:r>
          </a:p>
        </p:txBody>
      </p:sp>
    </p:spTree>
    <p:extLst>
      <p:ext uri="{BB962C8B-B14F-4D97-AF65-F5344CB8AC3E}">
        <p14:creationId xmlns:p14="http://schemas.microsoft.com/office/powerpoint/2010/main" val="363085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2CF3D-70CA-4311-85A4-97011A5155A0}"/>
              </a:ext>
            </a:extLst>
          </p:cNvPr>
          <p:cNvSpPr txBox="1"/>
          <p:nvPr/>
        </p:nvSpPr>
        <p:spPr>
          <a:xfrm>
            <a:off x="1240403" y="906449"/>
            <a:ext cx="85556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are three viruses that you know of (think about the vaccinations you have received if you need help triggering your memory)</a:t>
            </a:r>
          </a:p>
          <a:p>
            <a:endParaRPr lang="en-US" sz="2400" dirty="0"/>
          </a:p>
          <a:p>
            <a:r>
              <a:rPr lang="en-US" sz="2400" dirty="0"/>
              <a:t>1 – </a:t>
            </a:r>
          </a:p>
          <a:p>
            <a:endParaRPr lang="en-US" sz="2400" dirty="0"/>
          </a:p>
          <a:p>
            <a:r>
              <a:rPr lang="en-US" sz="2400" dirty="0"/>
              <a:t>2 – </a:t>
            </a:r>
          </a:p>
          <a:p>
            <a:endParaRPr lang="en-US" sz="2400" dirty="0"/>
          </a:p>
          <a:p>
            <a:r>
              <a:rPr lang="en-US" sz="2400" dirty="0"/>
              <a:t>3 – </a:t>
            </a:r>
          </a:p>
          <a:p>
            <a:endParaRPr lang="en-US" sz="2400" dirty="0"/>
          </a:p>
          <a:p>
            <a:r>
              <a:rPr lang="en-US" sz="2400" dirty="0"/>
              <a:t>What diseases and symptoms do each cause?</a:t>
            </a:r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61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view of Viral Infections: Encephalitis/meningitis; Common Cold; Eye Infections; Pharyngitis; Gingivostomatitis; Cardiovascular; Hepatitis; Skin Infections; Pneumonia; Myelitis; Gastroenteritis; Parotitis; Pancreatitis; Sexually transmitted diseases&#10;">
            <a:extLst>
              <a:ext uri="{FF2B5EF4-FFF2-40B4-BE49-F238E27FC236}">
                <a16:creationId xmlns:a16="http://schemas.microsoft.com/office/drawing/2014/main" id="{3BCAB198-D254-4A3F-8B2A-780ED41C1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174" y="294814"/>
            <a:ext cx="6038627" cy="5761857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Viral Infections Overview</a:t>
            </a:r>
          </a:p>
        </p:txBody>
      </p:sp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5569F-4230-4728-85E7-57C60EC514D7}"/>
              </a:ext>
            </a:extLst>
          </p:cNvPr>
          <p:cNvSpPr txBox="1"/>
          <p:nvPr/>
        </p:nvSpPr>
        <p:spPr>
          <a:xfrm rot="10800000" flipH="1" flipV="1">
            <a:off x="2114217" y="1198382"/>
            <a:ext cx="8999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Discussion:</a:t>
            </a:r>
          </a:p>
          <a:p>
            <a:r>
              <a:rPr lang="en-US" sz="2400" dirty="0"/>
              <a:t>From what you already know, what are the best things you can do to limit disease transmission?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cold virus (rhinovirus)?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flu virus?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Chickenpox?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Rotavirus?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2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ustration showing likelihood of transmission from High from Bodily Fluids Contact to Droplet to Fomite to decreasing likelihood of transmission Aerosol.&#10;">
            <a:extLst>
              <a:ext uri="{FF2B5EF4-FFF2-40B4-BE49-F238E27FC236}">
                <a16:creationId xmlns:a16="http://schemas.microsoft.com/office/drawing/2014/main" id="{6982D439-4BDB-43C8-AFB9-1CD59F8C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9587"/>
            <a:ext cx="9753600" cy="5838825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Transmission Likelihood</a:t>
            </a:r>
          </a:p>
        </p:txBody>
      </p:sp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ic illustration of medicine man singing to smallpox infected person laying down in a teepee.&#10;">
            <a:extLst>
              <a:ext uri="{FF2B5EF4-FFF2-40B4-BE49-F238E27FC236}">
                <a16:creationId xmlns:a16="http://schemas.microsoft.com/office/drawing/2014/main" id="{40BA42B9-D192-40AD-A87E-08AC89E9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082" y="3269738"/>
            <a:ext cx="2407672" cy="3083354"/>
          </a:xfrm>
          <a:prstGeom prst="rect">
            <a:avLst/>
          </a:prstGeom>
        </p:spPr>
      </p:pic>
      <p:pic>
        <p:nvPicPr>
          <p:cNvPr id="3" name="Picture 2" descr="Woodblock image of persons with smallpox&#10;">
            <a:extLst>
              <a:ext uri="{FF2B5EF4-FFF2-40B4-BE49-F238E27FC236}">
                <a16:creationId xmlns:a16="http://schemas.microsoft.com/office/drawing/2014/main" id="{E0B67D32-BDE4-4E1C-964B-AFC134F1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782" y="3715097"/>
            <a:ext cx="3567444" cy="2637995"/>
          </a:xfrm>
          <a:prstGeom prst="rect">
            <a:avLst/>
          </a:prstGeom>
        </p:spPr>
      </p:pic>
      <p:pic>
        <p:nvPicPr>
          <p:cNvPr id="5" name="Picture 4" descr="Historic photograph of small American Indian child with smallpox.&#10;">
            <a:extLst>
              <a:ext uri="{FF2B5EF4-FFF2-40B4-BE49-F238E27FC236}">
                <a16:creationId xmlns:a16="http://schemas.microsoft.com/office/drawing/2014/main" id="{6A243A3A-018B-47EF-81F7-0012135E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246" y="3269738"/>
            <a:ext cx="2096681" cy="3083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2B946-8040-44D1-B278-F302118B8DD1}"/>
              </a:ext>
            </a:extLst>
          </p:cNvPr>
          <p:cNvSpPr txBox="1"/>
          <p:nvPr/>
        </p:nvSpPr>
        <p:spPr>
          <a:xfrm>
            <a:off x="1545246" y="776748"/>
            <a:ext cx="91015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Fomites: </a:t>
            </a:r>
            <a:r>
              <a:rPr lang="en-US" sz="6600" dirty="0"/>
              <a:t>/</a:t>
            </a:r>
            <a:r>
              <a:rPr lang="en-US" sz="6600" b="1" dirty="0"/>
              <a:t>foam </a:t>
            </a:r>
            <a:r>
              <a:rPr lang="en-US" sz="6600" dirty="0"/>
              <a:t>eh teas/</a:t>
            </a:r>
          </a:p>
          <a:p>
            <a:endParaRPr lang="en-US" dirty="0"/>
          </a:p>
          <a:p>
            <a:pPr algn="ctr"/>
            <a:r>
              <a:rPr lang="en-US" b="1" dirty="0"/>
              <a:t>Objects or materials that are likely to carry infection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Blankets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Clothing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Utensils</a:t>
            </a:r>
          </a:p>
        </p:txBody>
      </p:sp>
      <p:sp>
        <p:nvSpPr>
          <p:cNvPr id="6" name="Title 5" hidden="1"/>
          <p:cNvSpPr>
            <a:spLocks noGrp="1"/>
          </p:cNvSpPr>
          <p:nvPr>
            <p:ph type="title"/>
          </p:nvPr>
        </p:nvSpPr>
        <p:spPr>
          <a:xfrm>
            <a:off x="838200" y="405765"/>
            <a:ext cx="10515600" cy="1325563"/>
          </a:xfrm>
        </p:spPr>
        <p:txBody>
          <a:bodyPr/>
          <a:lstStyle/>
          <a:p>
            <a:r>
              <a:rPr lang="en-US" dirty="0"/>
              <a:t>Fomites definition</a:t>
            </a:r>
          </a:p>
        </p:txBody>
      </p:sp>
    </p:spTree>
    <p:extLst>
      <p:ext uri="{BB962C8B-B14F-4D97-AF65-F5344CB8AC3E}">
        <p14:creationId xmlns:p14="http://schemas.microsoft.com/office/powerpoint/2010/main" val="306372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scopic picture of bacteriophages attacking cell.&#10;">
            <a:extLst>
              <a:ext uri="{FF2B5EF4-FFF2-40B4-BE49-F238E27FC236}">
                <a16:creationId xmlns:a16="http://schemas.microsoft.com/office/drawing/2014/main" id="{5638A038-A7AB-4C56-919C-313B0AAC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98" y="0"/>
            <a:ext cx="5856803" cy="6858000"/>
          </a:xfrm>
          <a:prstGeom prst="rect">
            <a:avLst/>
          </a:prstGeom>
        </p:spPr>
      </p:pic>
      <p:sp>
        <p:nvSpPr>
          <p:cNvPr id="5" name="Title 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Virus picture</a:t>
            </a:r>
          </a:p>
        </p:txBody>
      </p:sp>
    </p:spTree>
    <p:extLst>
      <p:ext uri="{BB962C8B-B14F-4D97-AF65-F5344CB8AC3E}">
        <p14:creationId xmlns:p14="http://schemas.microsoft.com/office/powerpoint/2010/main" val="128657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290</Words>
  <Application>Microsoft Office PowerPoint</Application>
  <PresentationFormat>Widescreen</PresentationFormat>
  <Paragraphs>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Virus Transmission And Smallpox </vt:lpstr>
      <vt:lpstr>Virius kills millions</vt:lpstr>
      <vt:lpstr>MS-LS1-1</vt:lpstr>
      <vt:lpstr>Questions</vt:lpstr>
      <vt:lpstr>Viral Infections Overview</vt:lpstr>
      <vt:lpstr>Discussion Questions</vt:lpstr>
      <vt:lpstr>Transmission Likelihood</vt:lpstr>
      <vt:lpstr>Fomites definition</vt:lpstr>
      <vt:lpstr>Virus picture</vt:lpstr>
      <vt:lpstr>Virus structure visual</vt:lpstr>
      <vt:lpstr>Virus structure visual continued</vt:lpstr>
      <vt:lpstr>Virus structure visual continued 2</vt:lpstr>
      <vt:lpstr>Lytic cycle</vt:lpstr>
      <vt:lpstr>Smallpox had arrived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Stadum</dc:creator>
  <cp:lastModifiedBy>Franke, Joan</cp:lastModifiedBy>
  <cp:revision>30</cp:revision>
  <dcterms:created xsi:type="dcterms:W3CDTF">2019-12-05T20:13:02Z</dcterms:created>
  <dcterms:modified xsi:type="dcterms:W3CDTF">2024-08-27T14:48:47Z</dcterms:modified>
</cp:coreProperties>
</file>