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0.xml" ContentType="application/vnd.openxmlformats-officedocument.presentationml.tags+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36"/>
  </p:notesMasterIdLst>
  <p:handoutMasterIdLst>
    <p:handoutMasterId r:id="rId37"/>
  </p:handoutMasterIdLst>
  <p:sldIdLst>
    <p:sldId id="256" r:id="rId2"/>
    <p:sldId id="257" r:id="rId3"/>
    <p:sldId id="258" r:id="rId4"/>
    <p:sldId id="259" r:id="rId5"/>
    <p:sldId id="276" r:id="rId6"/>
    <p:sldId id="261" r:id="rId7"/>
    <p:sldId id="286" r:id="rId8"/>
    <p:sldId id="260" r:id="rId9"/>
    <p:sldId id="262" r:id="rId10"/>
    <p:sldId id="263" r:id="rId11"/>
    <p:sldId id="283" r:id="rId12"/>
    <p:sldId id="282" r:id="rId13"/>
    <p:sldId id="264" r:id="rId14"/>
    <p:sldId id="275" r:id="rId15"/>
    <p:sldId id="265" r:id="rId16"/>
    <p:sldId id="266" r:id="rId17"/>
    <p:sldId id="267" r:id="rId18"/>
    <p:sldId id="284" r:id="rId19"/>
    <p:sldId id="285" r:id="rId20"/>
    <p:sldId id="268" r:id="rId21"/>
    <p:sldId id="269" r:id="rId22"/>
    <p:sldId id="288" r:id="rId23"/>
    <p:sldId id="287" r:id="rId24"/>
    <p:sldId id="281" r:id="rId25"/>
    <p:sldId id="270" r:id="rId26"/>
    <p:sldId id="271" r:id="rId27"/>
    <p:sldId id="277" r:id="rId28"/>
    <p:sldId id="289" r:id="rId29"/>
    <p:sldId id="278" r:id="rId30"/>
    <p:sldId id="279" r:id="rId31"/>
    <p:sldId id="280" r:id="rId32"/>
    <p:sldId id="273" r:id="rId33"/>
    <p:sldId id="291" r:id="rId34"/>
    <p:sldId id="290"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DEB8"/>
    <a:srgbClr val="92BD6D"/>
    <a:srgbClr val="F47D30"/>
    <a:srgbClr val="D9AD09"/>
    <a:srgbClr val="00B3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758" autoAdjust="0"/>
  </p:normalViewPr>
  <p:slideViewPr>
    <p:cSldViewPr>
      <p:cViewPr>
        <p:scale>
          <a:sx n="63" d="100"/>
          <a:sy n="63" d="100"/>
        </p:scale>
        <p:origin x="1380" y="-3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47" d="100"/>
          <a:sy n="47" d="100"/>
        </p:scale>
        <p:origin x="2760" y="5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hyperlink" Target="https://drive.google.com/file/d/1_wEv3lEIPmLr6l2x5o3fOfnHuIBeU79Q/view?usp=sharing" TargetMode="External"/><Relationship Id="rId5" Type="http://schemas.openxmlformats.org/officeDocument/2006/relationships/image" Target="../media/image20.svg"/><Relationship Id="rId4"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5" Type="http://schemas.openxmlformats.org/officeDocument/2006/relationships/hyperlink" Target="https://drive.google.com/file/d/1_wEv3lEIPmLr6l2x5o3fOfnHuIBeU79Q/view?usp=sharing" TargetMode="External"/><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48FB88-DBEF-4D2E-81E7-6191C804F1DF}"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A7B74F20-F17B-4589-9DD6-6BF6DB50BAD7}">
      <dgm:prSet/>
      <dgm:spPr/>
      <dgm:t>
        <a:bodyPr/>
        <a:lstStyle/>
        <a:p>
          <a:r>
            <a:rPr lang="en-US"/>
            <a:t>1. </a:t>
          </a:r>
          <a:r>
            <a:rPr lang="en-US" b="1"/>
            <a:t>Denied </a:t>
          </a:r>
          <a:r>
            <a:rPr lang="en-US"/>
            <a:t>benefits or services that others received? </a:t>
          </a:r>
        </a:p>
      </dgm:t>
    </dgm:pt>
    <dgm:pt modelId="{404FA794-BEB1-4047-AA14-7BECE378D05B}" type="parTrans" cxnId="{4A1D5A28-8958-44BA-B939-F0D85087B81D}">
      <dgm:prSet/>
      <dgm:spPr/>
      <dgm:t>
        <a:bodyPr/>
        <a:lstStyle/>
        <a:p>
          <a:endParaRPr lang="en-US"/>
        </a:p>
      </dgm:t>
    </dgm:pt>
    <dgm:pt modelId="{44149705-9592-4D35-86D2-AE614578BF19}" type="sibTrans" cxnId="{4A1D5A28-8958-44BA-B939-F0D85087B81D}">
      <dgm:prSet/>
      <dgm:spPr/>
      <dgm:t>
        <a:bodyPr/>
        <a:lstStyle/>
        <a:p>
          <a:endParaRPr lang="en-US"/>
        </a:p>
      </dgm:t>
    </dgm:pt>
    <dgm:pt modelId="{70CC3BF4-4053-4245-B928-311D0BC5560E}">
      <dgm:prSet/>
      <dgm:spPr/>
      <dgm:t>
        <a:bodyPr/>
        <a:lstStyle/>
        <a:p>
          <a:r>
            <a:rPr lang="en-US"/>
            <a:t>2. </a:t>
          </a:r>
          <a:r>
            <a:rPr lang="en-US" b="1"/>
            <a:t>Delayed </a:t>
          </a:r>
          <a:r>
            <a:rPr lang="en-US"/>
            <a:t>in receiving benefits or services that others received? </a:t>
          </a:r>
        </a:p>
      </dgm:t>
    </dgm:pt>
    <dgm:pt modelId="{5EA18CDE-F1EB-4742-B7C5-AA09E13D9D8E}" type="parTrans" cxnId="{79D5F140-1C36-4768-979E-C15B8A82D81D}">
      <dgm:prSet/>
      <dgm:spPr/>
      <dgm:t>
        <a:bodyPr/>
        <a:lstStyle/>
        <a:p>
          <a:endParaRPr lang="en-US"/>
        </a:p>
      </dgm:t>
    </dgm:pt>
    <dgm:pt modelId="{7A43C40F-A9AA-4851-8617-AC8EE1776C0E}" type="sibTrans" cxnId="{79D5F140-1C36-4768-979E-C15B8A82D81D}">
      <dgm:prSet/>
      <dgm:spPr/>
      <dgm:t>
        <a:bodyPr/>
        <a:lstStyle/>
        <a:p>
          <a:endParaRPr lang="en-US"/>
        </a:p>
      </dgm:t>
    </dgm:pt>
    <dgm:pt modelId="{D394E5FC-A64B-4770-B918-F18E3ABEA14D}">
      <dgm:prSet/>
      <dgm:spPr/>
      <dgm:t>
        <a:bodyPr/>
        <a:lstStyle/>
        <a:p>
          <a:r>
            <a:rPr lang="en-US"/>
            <a:t>3. Treated </a:t>
          </a:r>
          <a:r>
            <a:rPr lang="en-US" b="1"/>
            <a:t>Differently</a:t>
          </a:r>
          <a:r>
            <a:rPr lang="en-US"/>
            <a:t> than others, to their disadvantage? </a:t>
          </a:r>
        </a:p>
      </dgm:t>
    </dgm:pt>
    <dgm:pt modelId="{2AE567CC-A210-42C8-8DB4-FC448F0FE818}" type="parTrans" cxnId="{D49BE3D8-A9B9-4870-9767-010260DDFC95}">
      <dgm:prSet/>
      <dgm:spPr/>
      <dgm:t>
        <a:bodyPr/>
        <a:lstStyle/>
        <a:p>
          <a:endParaRPr lang="en-US"/>
        </a:p>
      </dgm:t>
    </dgm:pt>
    <dgm:pt modelId="{7659014F-A88B-44F0-89C7-E0715AAB6B20}" type="sibTrans" cxnId="{D49BE3D8-A9B9-4870-9767-010260DDFC95}">
      <dgm:prSet/>
      <dgm:spPr/>
      <dgm:t>
        <a:bodyPr/>
        <a:lstStyle/>
        <a:p>
          <a:endParaRPr lang="en-US"/>
        </a:p>
      </dgm:t>
    </dgm:pt>
    <dgm:pt modelId="{1741EE73-41D4-4C49-8599-4C0D2C7D7917}">
      <dgm:prSet/>
      <dgm:spPr/>
      <dgm:t>
        <a:bodyPr/>
        <a:lstStyle/>
        <a:p>
          <a:r>
            <a:rPr lang="en-US"/>
            <a:t>4. Given </a:t>
          </a:r>
          <a:r>
            <a:rPr lang="en-US" b="1"/>
            <a:t>Disparate </a:t>
          </a:r>
          <a:r>
            <a:rPr lang="en-US"/>
            <a:t>treatment, that is, something that does not seem discriminatory, but has a discriminatory nature in practice? </a:t>
          </a:r>
        </a:p>
      </dgm:t>
    </dgm:pt>
    <dgm:pt modelId="{9D9CB8FF-0225-42EF-8458-AC2BDFF1AA00}" type="parTrans" cxnId="{DD8945A9-0967-48A8-9365-D0969FE21948}">
      <dgm:prSet/>
      <dgm:spPr/>
      <dgm:t>
        <a:bodyPr/>
        <a:lstStyle/>
        <a:p>
          <a:endParaRPr lang="en-US"/>
        </a:p>
      </dgm:t>
    </dgm:pt>
    <dgm:pt modelId="{EF23B499-A1DB-41E9-AFEE-6BA40B062D01}" type="sibTrans" cxnId="{DD8945A9-0967-48A8-9365-D0969FE21948}">
      <dgm:prSet/>
      <dgm:spPr/>
      <dgm:t>
        <a:bodyPr/>
        <a:lstStyle/>
        <a:p>
          <a:endParaRPr lang="en-US"/>
        </a:p>
      </dgm:t>
    </dgm:pt>
    <dgm:pt modelId="{2A47C94F-6B88-4958-8362-44120D7F680F}" type="pres">
      <dgm:prSet presAssocID="{B548FB88-DBEF-4D2E-81E7-6191C804F1DF}" presName="outerComposite" presStyleCnt="0">
        <dgm:presLayoutVars>
          <dgm:chMax val="5"/>
          <dgm:dir/>
          <dgm:resizeHandles val="exact"/>
        </dgm:presLayoutVars>
      </dgm:prSet>
      <dgm:spPr/>
    </dgm:pt>
    <dgm:pt modelId="{91AF7A58-23A2-4F65-B41D-242A10AD7653}" type="pres">
      <dgm:prSet presAssocID="{B548FB88-DBEF-4D2E-81E7-6191C804F1DF}" presName="dummyMaxCanvas" presStyleCnt="0">
        <dgm:presLayoutVars/>
      </dgm:prSet>
      <dgm:spPr/>
    </dgm:pt>
    <dgm:pt modelId="{603D5BE8-0C35-49BE-8332-CA9679BF28E1}" type="pres">
      <dgm:prSet presAssocID="{B548FB88-DBEF-4D2E-81E7-6191C804F1DF}" presName="FourNodes_1" presStyleLbl="node1" presStyleIdx="0" presStyleCnt="4">
        <dgm:presLayoutVars>
          <dgm:bulletEnabled val="1"/>
        </dgm:presLayoutVars>
      </dgm:prSet>
      <dgm:spPr/>
    </dgm:pt>
    <dgm:pt modelId="{DA447E28-DC0B-4997-A2EA-2724C2C8D304}" type="pres">
      <dgm:prSet presAssocID="{B548FB88-DBEF-4D2E-81E7-6191C804F1DF}" presName="FourNodes_2" presStyleLbl="node1" presStyleIdx="1" presStyleCnt="4">
        <dgm:presLayoutVars>
          <dgm:bulletEnabled val="1"/>
        </dgm:presLayoutVars>
      </dgm:prSet>
      <dgm:spPr/>
    </dgm:pt>
    <dgm:pt modelId="{E2A70C8D-BFAC-4935-A74F-3775629988CE}" type="pres">
      <dgm:prSet presAssocID="{B548FB88-DBEF-4D2E-81E7-6191C804F1DF}" presName="FourNodes_3" presStyleLbl="node1" presStyleIdx="2" presStyleCnt="4">
        <dgm:presLayoutVars>
          <dgm:bulletEnabled val="1"/>
        </dgm:presLayoutVars>
      </dgm:prSet>
      <dgm:spPr/>
    </dgm:pt>
    <dgm:pt modelId="{222E13FF-EC03-4F8B-BBBD-A6D8E3B826A5}" type="pres">
      <dgm:prSet presAssocID="{B548FB88-DBEF-4D2E-81E7-6191C804F1DF}" presName="FourNodes_4" presStyleLbl="node1" presStyleIdx="3" presStyleCnt="4">
        <dgm:presLayoutVars>
          <dgm:bulletEnabled val="1"/>
        </dgm:presLayoutVars>
      </dgm:prSet>
      <dgm:spPr/>
    </dgm:pt>
    <dgm:pt modelId="{707D90DD-F537-49AA-A9DB-A3B1B6AFD7F8}" type="pres">
      <dgm:prSet presAssocID="{B548FB88-DBEF-4D2E-81E7-6191C804F1DF}" presName="FourConn_1-2" presStyleLbl="fgAccFollowNode1" presStyleIdx="0" presStyleCnt="3">
        <dgm:presLayoutVars>
          <dgm:bulletEnabled val="1"/>
        </dgm:presLayoutVars>
      </dgm:prSet>
      <dgm:spPr/>
    </dgm:pt>
    <dgm:pt modelId="{253A89A3-949F-4E47-8852-59CF5E0D4C5B}" type="pres">
      <dgm:prSet presAssocID="{B548FB88-DBEF-4D2E-81E7-6191C804F1DF}" presName="FourConn_2-3" presStyleLbl="fgAccFollowNode1" presStyleIdx="1" presStyleCnt="3">
        <dgm:presLayoutVars>
          <dgm:bulletEnabled val="1"/>
        </dgm:presLayoutVars>
      </dgm:prSet>
      <dgm:spPr/>
    </dgm:pt>
    <dgm:pt modelId="{AFEE0077-C346-4218-9208-D6C3F5383F4C}" type="pres">
      <dgm:prSet presAssocID="{B548FB88-DBEF-4D2E-81E7-6191C804F1DF}" presName="FourConn_3-4" presStyleLbl="fgAccFollowNode1" presStyleIdx="2" presStyleCnt="3">
        <dgm:presLayoutVars>
          <dgm:bulletEnabled val="1"/>
        </dgm:presLayoutVars>
      </dgm:prSet>
      <dgm:spPr/>
    </dgm:pt>
    <dgm:pt modelId="{AA756053-7D3E-4F6E-BCD4-B5410B7533C2}" type="pres">
      <dgm:prSet presAssocID="{B548FB88-DBEF-4D2E-81E7-6191C804F1DF}" presName="FourNodes_1_text" presStyleLbl="node1" presStyleIdx="3" presStyleCnt="4">
        <dgm:presLayoutVars>
          <dgm:bulletEnabled val="1"/>
        </dgm:presLayoutVars>
      </dgm:prSet>
      <dgm:spPr/>
    </dgm:pt>
    <dgm:pt modelId="{29DE3FDB-8D45-4219-B9E9-4222BF36C75B}" type="pres">
      <dgm:prSet presAssocID="{B548FB88-DBEF-4D2E-81E7-6191C804F1DF}" presName="FourNodes_2_text" presStyleLbl="node1" presStyleIdx="3" presStyleCnt="4">
        <dgm:presLayoutVars>
          <dgm:bulletEnabled val="1"/>
        </dgm:presLayoutVars>
      </dgm:prSet>
      <dgm:spPr/>
    </dgm:pt>
    <dgm:pt modelId="{C7D9ECC3-936E-4958-8B3D-89133450F02B}" type="pres">
      <dgm:prSet presAssocID="{B548FB88-DBEF-4D2E-81E7-6191C804F1DF}" presName="FourNodes_3_text" presStyleLbl="node1" presStyleIdx="3" presStyleCnt="4">
        <dgm:presLayoutVars>
          <dgm:bulletEnabled val="1"/>
        </dgm:presLayoutVars>
      </dgm:prSet>
      <dgm:spPr/>
    </dgm:pt>
    <dgm:pt modelId="{629CDE71-76C7-4BA7-9041-B28E128E5ADB}" type="pres">
      <dgm:prSet presAssocID="{B548FB88-DBEF-4D2E-81E7-6191C804F1DF}" presName="FourNodes_4_text" presStyleLbl="node1" presStyleIdx="3" presStyleCnt="4">
        <dgm:presLayoutVars>
          <dgm:bulletEnabled val="1"/>
        </dgm:presLayoutVars>
      </dgm:prSet>
      <dgm:spPr/>
    </dgm:pt>
  </dgm:ptLst>
  <dgm:cxnLst>
    <dgm:cxn modelId="{10D2D012-C1CB-43B3-AE52-0B10FF030099}" type="presOf" srcId="{B548FB88-DBEF-4D2E-81E7-6191C804F1DF}" destId="{2A47C94F-6B88-4958-8362-44120D7F680F}" srcOrd="0" destOrd="0" presId="urn:microsoft.com/office/officeart/2005/8/layout/vProcess5"/>
    <dgm:cxn modelId="{40C6551B-429D-4693-B167-3EDC58E1ED73}" type="presOf" srcId="{D394E5FC-A64B-4770-B918-F18E3ABEA14D}" destId="{C7D9ECC3-936E-4958-8B3D-89133450F02B}" srcOrd="1" destOrd="0" presId="urn:microsoft.com/office/officeart/2005/8/layout/vProcess5"/>
    <dgm:cxn modelId="{0B021221-C6B7-4A23-A18B-DEE503BF6BFC}" type="presOf" srcId="{A7B74F20-F17B-4589-9DD6-6BF6DB50BAD7}" destId="{603D5BE8-0C35-49BE-8332-CA9679BF28E1}" srcOrd="0" destOrd="0" presId="urn:microsoft.com/office/officeart/2005/8/layout/vProcess5"/>
    <dgm:cxn modelId="{4A1D5A28-8958-44BA-B939-F0D85087B81D}" srcId="{B548FB88-DBEF-4D2E-81E7-6191C804F1DF}" destId="{A7B74F20-F17B-4589-9DD6-6BF6DB50BAD7}" srcOrd="0" destOrd="0" parTransId="{404FA794-BEB1-4047-AA14-7BECE378D05B}" sibTransId="{44149705-9592-4D35-86D2-AE614578BF19}"/>
    <dgm:cxn modelId="{E9580430-7AA4-4773-8743-D0F9BDF46C98}" type="presOf" srcId="{70CC3BF4-4053-4245-B928-311D0BC5560E}" destId="{29DE3FDB-8D45-4219-B9E9-4222BF36C75B}" srcOrd="1" destOrd="0" presId="urn:microsoft.com/office/officeart/2005/8/layout/vProcess5"/>
    <dgm:cxn modelId="{79D5F140-1C36-4768-979E-C15B8A82D81D}" srcId="{B548FB88-DBEF-4D2E-81E7-6191C804F1DF}" destId="{70CC3BF4-4053-4245-B928-311D0BC5560E}" srcOrd="1" destOrd="0" parTransId="{5EA18CDE-F1EB-4742-B7C5-AA09E13D9D8E}" sibTransId="{7A43C40F-A9AA-4851-8617-AC8EE1776C0E}"/>
    <dgm:cxn modelId="{DD8945A9-0967-48A8-9365-D0969FE21948}" srcId="{B548FB88-DBEF-4D2E-81E7-6191C804F1DF}" destId="{1741EE73-41D4-4C49-8599-4C0D2C7D7917}" srcOrd="3" destOrd="0" parTransId="{9D9CB8FF-0225-42EF-8458-AC2BDFF1AA00}" sibTransId="{EF23B499-A1DB-41E9-AFEE-6BA40B062D01}"/>
    <dgm:cxn modelId="{4AADFFAA-DA58-425D-A176-134451AEE36D}" type="presOf" srcId="{7659014F-A88B-44F0-89C7-E0715AAB6B20}" destId="{AFEE0077-C346-4218-9208-D6C3F5383F4C}" srcOrd="0" destOrd="0" presId="urn:microsoft.com/office/officeart/2005/8/layout/vProcess5"/>
    <dgm:cxn modelId="{C3A0F9BB-4FFA-4392-922F-C3C5D93999A3}" type="presOf" srcId="{1741EE73-41D4-4C49-8599-4C0D2C7D7917}" destId="{222E13FF-EC03-4F8B-BBBD-A6D8E3B826A5}" srcOrd="0" destOrd="0" presId="urn:microsoft.com/office/officeart/2005/8/layout/vProcess5"/>
    <dgm:cxn modelId="{BA8541CD-DCD0-48D0-AADC-FB4D730887D5}" type="presOf" srcId="{70CC3BF4-4053-4245-B928-311D0BC5560E}" destId="{DA447E28-DC0B-4997-A2EA-2724C2C8D304}" srcOrd="0" destOrd="0" presId="urn:microsoft.com/office/officeart/2005/8/layout/vProcess5"/>
    <dgm:cxn modelId="{D49BE3D8-A9B9-4870-9767-010260DDFC95}" srcId="{B548FB88-DBEF-4D2E-81E7-6191C804F1DF}" destId="{D394E5FC-A64B-4770-B918-F18E3ABEA14D}" srcOrd="2" destOrd="0" parTransId="{2AE567CC-A210-42C8-8DB4-FC448F0FE818}" sibTransId="{7659014F-A88B-44F0-89C7-E0715AAB6B20}"/>
    <dgm:cxn modelId="{09B0A9DA-2E69-4715-A87E-C4AE283BB0F7}" type="presOf" srcId="{D394E5FC-A64B-4770-B918-F18E3ABEA14D}" destId="{E2A70C8D-BFAC-4935-A74F-3775629988CE}" srcOrd="0" destOrd="0" presId="urn:microsoft.com/office/officeart/2005/8/layout/vProcess5"/>
    <dgm:cxn modelId="{9A725AE0-1387-40F2-9552-67FF51836B7A}" type="presOf" srcId="{A7B74F20-F17B-4589-9DD6-6BF6DB50BAD7}" destId="{AA756053-7D3E-4F6E-BCD4-B5410B7533C2}" srcOrd="1" destOrd="0" presId="urn:microsoft.com/office/officeart/2005/8/layout/vProcess5"/>
    <dgm:cxn modelId="{E6D4F7E0-4C1D-41FA-BDE0-B26C616BCA0F}" type="presOf" srcId="{7A43C40F-A9AA-4851-8617-AC8EE1776C0E}" destId="{253A89A3-949F-4E47-8852-59CF5E0D4C5B}" srcOrd="0" destOrd="0" presId="urn:microsoft.com/office/officeart/2005/8/layout/vProcess5"/>
    <dgm:cxn modelId="{8FFDA7F0-BB52-403B-B066-0D1CD9792865}" type="presOf" srcId="{44149705-9592-4D35-86D2-AE614578BF19}" destId="{707D90DD-F537-49AA-A9DB-A3B1B6AFD7F8}" srcOrd="0" destOrd="0" presId="urn:microsoft.com/office/officeart/2005/8/layout/vProcess5"/>
    <dgm:cxn modelId="{FD446AFF-D755-4E5C-8764-8B9BF31A8D72}" type="presOf" srcId="{1741EE73-41D4-4C49-8599-4C0D2C7D7917}" destId="{629CDE71-76C7-4BA7-9041-B28E128E5ADB}" srcOrd="1" destOrd="0" presId="urn:microsoft.com/office/officeart/2005/8/layout/vProcess5"/>
    <dgm:cxn modelId="{7C8CCDF8-1647-4471-B817-579E4DEC2C9F}" type="presParOf" srcId="{2A47C94F-6B88-4958-8362-44120D7F680F}" destId="{91AF7A58-23A2-4F65-B41D-242A10AD7653}" srcOrd="0" destOrd="0" presId="urn:microsoft.com/office/officeart/2005/8/layout/vProcess5"/>
    <dgm:cxn modelId="{07388746-3981-4CDB-986F-E138560557B7}" type="presParOf" srcId="{2A47C94F-6B88-4958-8362-44120D7F680F}" destId="{603D5BE8-0C35-49BE-8332-CA9679BF28E1}" srcOrd="1" destOrd="0" presId="urn:microsoft.com/office/officeart/2005/8/layout/vProcess5"/>
    <dgm:cxn modelId="{3FEC045F-A021-4A8C-91D4-C3A3EAEDF8B9}" type="presParOf" srcId="{2A47C94F-6B88-4958-8362-44120D7F680F}" destId="{DA447E28-DC0B-4997-A2EA-2724C2C8D304}" srcOrd="2" destOrd="0" presId="urn:microsoft.com/office/officeart/2005/8/layout/vProcess5"/>
    <dgm:cxn modelId="{65D020A6-7574-43E9-B6EC-D177800A57D4}" type="presParOf" srcId="{2A47C94F-6B88-4958-8362-44120D7F680F}" destId="{E2A70C8D-BFAC-4935-A74F-3775629988CE}" srcOrd="3" destOrd="0" presId="urn:microsoft.com/office/officeart/2005/8/layout/vProcess5"/>
    <dgm:cxn modelId="{22E7A9FC-EECE-4BFC-A25C-7F6172A88436}" type="presParOf" srcId="{2A47C94F-6B88-4958-8362-44120D7F680F}" destId="{222E13FF-EC03-4F8B-BBBD-A6D8E3B826A5}" srcOrd="4" destOrd="0" presId="urn:microsoft.com/office/officeart/2005/8/layout/vProcess5"/>
    <dgm:cxn modelId="{5091A616-1DA4-4913-ACA4-B7E217F8D9F4}" type="presParOf" srcId="{2A47C94F-6B88-4958-8362-44120D7F680F}" destId="{707D90DD-F537-49AA-A9DB-A3B1B6AFD7F8}" srcOrd="5" destOrd="0" presId="urn:microsoft.com/office/officeart/2005/8/layout/vProcess5"/>
    <dgm:cxn modelId="{0FE9AC4B-A768-4437-A82C-FE6683FEB31B}" type="presParOf" srcId="{2A47C94F-6B88-4958-8362-44120D7F680F}" destId="{253A89A3-949F-4E47-8852-59CF5E0D4C5B}" srcOrd="6" destOrd="0" presId="urn:microsoft.com/office/officeart/2005/8/layout/vProcess5"/>
    <dgm:cxn modelId="{6B7E2C08-1352-4574-B4B6-A6491DA17CA0}" type="presParOf" srcId="{2A47C94F-6B88-4958-8362-44120D7F680F}" destId="{AFEE0077-C346-4218-9208-D6C3F5383F4C}" srcOrd="7" destOrd="0" presId="urn:microsoft.com/office/officeart/2005/8/layout/vProcess5"/>
    <dgm:cxn modelId="{306700B5-FBCC-4078-85D3-FF6E1920CBEB}" type="presParOf" srcId="{2A47C94F-6B88-4958-8362-44120D7F680F}" destId="{AA756053-7D3E-4F6E-BCD4-B5410B7533C2}" srcOrd="8" destOrd="0" presId="urn:microsoft.com/office/officeart/2005/8/layout/vProcess5"/>
    <dgm:cxn modelId="{2CFBFEB8-3694-4BF2-88B2-F3FEC6FB35D4}" type="presParOf" srcId="{2A47C94F-6B88-4958-8362-44120D7F680F}" destId="{29DE3FDB-8D45-4219-B9E9-4222BF36C75B}" srcOrd="9" destOrd="0" presId="urn:microsoft.com/office/officeart/2005/8/layout/vProcess5"/>
    <dgm:cxn modelId="{DF6DBF1A-54E5-4D2C-898D-4EBC99D6F6E6}" type="presParOf" srcId="{2A47C94F-6B88-4958-8362-44120D7F680F}" destId="{C7D9ECC3-936E-4958-8B3D-89133450F02B}" srcOrd="10" destOrd="0" presId="urn:microsoft.com/office/officeart/2005/8/layout/vProcess5"/>
    <dgm:cxn modelId="{C403CD5D-76E6-47EF-88B2-5E3D8DF4574A}" type="presParOf" srcId="{2A47C94F-6B88-4958-8362-44120D7F680F}" destId="{629CDE71-76C7-4BA7-9041-B28E128E5ADB}" srcOrd="11"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15ACCB-0B16-4A05-B170-58B5BA3C95F2}"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962E8273-4616-4BF7-A206-62A6068FB5C9}">
      <dgm:prSet/>
      <dgm:spPr/>
      <dgm:t>
        <a:bodyPr/>
        <a:lstStyle/>
        <a:p>
          <a:r>
            <a:rPr lang="en-US" dirty="0"/>
            <a:t>Schools are required to have a system to collect racial and ethnic data of its program participants.  The data is used to determine the state’s compliance with federal Civil Rights laws.</a:t>
          </a:r>
        </a:p>
      </dgm:t>
    </dgm:pt>
    <dgm:pt modelId="{47B9AAD9-969A-4944-86CF-375D54562B24}" type="parTrans" cxnId="{FF31A06C-4F47-4238-A7B1-2990E4286E6B}">
      <dgm:prSet/>
      <dgm:spPr/>
      <dgm:t>
        <a:bodyPr/>
        <a:lstStyle/>
        <a:p>
          <a:endParaRPr lang="en-US"/>
        </a:p>
      </dgm:t>
    </dgm:pt>
    <dgm:pt modelId="{33735CE1-9F19-477E-81CF-61D02B53CD80}" type="sibTrans" cxnId="{FF31A06C-4F47-4238-A7B1-2990E4286E6B}">
      <dgm:prSet/>
      <dgm:spPr/>
      <dgm:t>
        <a:bodyPr/>
        <a:lstStyle/>
        <a:p>
          <a:endParaRPr lang="en-US"/>
        </a:p>
      </dgm:t>
    </dgm:pt>
    <dgm:pt modelId="{56858230-EC7F-4BFC-9B5D-17AA616743EB}">
      <dgm:prSet/>
      <dgm:spPr/>
      <dgm:t>
        <a:bodyPr/>
        <a:lstStyle/>
        <a:p>
          <a:r>
            <a:rPr lang="en-US"/>
            <a:t>Applicants who are completing the Free and Reduced-Price School Meals Application have the option to identify their children’s racial and ethnic identities.</a:t>
          </a:r>
        </a:p>
      </dgm:t>
    </dgm:pt>
    <dgm:pt modelId="{77585DBC-D5AA-4CAE-93EB-9AC53D569B8F}" type="parTrans" cxnId="{524E7261-33AA-41C2-B735-DB8FF541FFFD}">
      <dgm:prSet/>
      <dgm:spPr/>
      <dgm:t>
        <a:bodyPr/>
        <a:lstStyle/>
        <a:p>
          <a:endParaRPr lang="en-US"/>
        </a:p>
      </dgm:t>
    </dgm:pt>
    <dgm:pt modelId="{27DC2751-1A86-4F45-9CED-DBE7362BB412}" type="sibTrans" cxnId="{524E7261-33AA-41C2-B735-DB8FF541FFFD}">
      <dgm:prSet/>
      <dgm:spPr/>
      <dgm:t>
        <a:bodyPr/>
        <a:lstStyle/>
        <a:p>
          <a:endParaRPr lang="en-US"/>
        </a:p>
      </dgm:t>
    </dgm:pt>
    <dgm:pt modelId="{EE83D38D-1F65-42B3-956F-F1B13B549F9D}" type="pres">
      <dgm:prSet presAssocID="{C415ACCB-0B16-4A05-B170-58B5BA3C95F2}" presName="hierChild1" presStyleCnt="0">
        <dgm:presLayoutVars>
          <dgm:chPref val="1"/>
          <dgm:dir/>
          <dgm:animOne val="branch"/>
          <dgm:animLvl val="lvl"/>
          <dgm:resizeHandles/>
        </dgm:presLayoutVars>
      </dgm:prSet>
      <dgm:spPr/>
    </dgm:pt>
    <dgm:pt modelId="{7EA721AB-5047-48C9-8BF2-4BC4DDE5FB88}" type="pres">
      <dgm:prSet presAssocID="{962E8273-4616-4BF7-A206-62A6068FB5C9}" presName="hierRoot1" presStyleCnt="0"/>
      <dgm:spPr/>
    </dgm:pt>
    <dgm:pt modelId="{9CDEB53D-054E-4B45-9B19-4C26EE0099C7}" type="pres">
      <dgm:prSet presAssocID="{962E8273-4616-4BF7-A206-62A6068FB5C9}" presName="composite" presStyleCnt="0"/>
      <dgm:spPr/>
    </dgm:pt>
    <dgm:pt modelId="{912837F0-748E-4E8C-BF30-A170BDF84BAE}" type="pres">
      <dgm:prSet presAssocID="{962E8273-4616-4BF7-A206-62A6068FB5C9}" presName="background" presStyleLbl="node0" presStyleIdx="0" presStyleCnt="2"/>
      <dgm:spPr/>
    </dgm:pt>
    <dgm:pt modelId="{712C4484-8BB7-494B-B63E-250CE847FD81}" type="pres">
      <dgm:prSet presAssocID="{962E8273-4616-4BF7-A206-62A6068FB5C9}" presName="text" presStyleLbl="fgAcc0" presStyleIdx="0" presStyleCnt="2">
        <dgm:presLayoutVars>
          <dgm:chPref val="3"/>
        </dgm:presLayoutVars>
      </dgm:prSet>
      <dgm:spPr/>
    </dgm:pt>
    <dgm:pt modelId="{368A8292-54AF-4E7E-B04D-3F6EF014F43F}" type="pres">
      <dgm:prSet presAssocID="{962E8273-4616-4BF7-A206-62A6068FB5C9}" presName="hierChild2" presStyleCnt="0"/>
      <dgm:spPr/>
    </dgm:pt>
    <dgm:pt modelId="{C465D45B-8CD6-4B46-A287-E094997529C0}" type="pres">
      <dgm:prSet presAssocID="{56858230-EC7F-4BFC-9B5D-17AA616743EB}" presName="hierRoot1" presStyleCnt="0"/>
      <dgm:spPr/>
    </dgm:pt>
    <dgm:pt modelId="{220A5F8C-03C0-47CB-9F88-B715283D9E27}" type="pres">
      <dgm:prSet presAssocID="{56858230-EC7F-4BFC-9B5D-17AA616743EB}" presName="composite" presStyleCnt="0"/>
      <dgm:spPr/>
    </dgm:pt>
    <dgm:pt modelId="{5E7FD36F-1FD8-47C1-980D-B58795A20163}" type="pres">
      <dgm:prSet presAssocID="{56858230-EC7F-4BFC-9B5D-17AA616743EB}" presName="background" presStyleLbl="node0" presStyleIdx="1" presStyleCnt="2"/>
      <dgm:spPr/>
    </dgm:pt>
    <dgm:pt modelId="{66D805BB-BD47-4680-A583-CA1B11BAF253}" type="pres">
      <dgm:prSet presAssocID="{56858230-EC7F-4BFC-9B5D-17AA616743EB}" presName="text" presStyleLbl="fgAcc0" presStyleIdx="1" presStyleCnt="2">
        <dgm:presLayoutVars>
          <dgm:chPref val="3"/>
        </dgm:presLayoutVars>
      </dgm:prSet>
      <dgm:spPr/>
    </dgm:pt>
    <dgm:pt modelId="{1E5E9C51-F02F-46F7-8A17-B2AA73BEDC03}" type="pres">
      <dgm:prSet presAssocID="{56858230-EC7F-4BFC-9B5D-17AA616743EB}" presName="hierChild2" presStyleCnt="0"/>
      <dgm:spPr/>
    </dgm:pt>
  </dgm:ptLst>
  <dgm:cxnLst>
    <dgm:cxn modelId="{524E7261-33AA-41C2-B735-DB8FF541FFFD}" srcId="{C415ACCB-0B16-4A05-B170-58B5BA3C95F2}" destId="{56858230-EC7F-4BFC-9B5D-17AA616743EB}" srcOrd="1" destOrd="0" parTransId="{77585DBC-D5AA-4CAE-93EB-9AC53D569B8F}" sibTransId="{27DC2751-1A86-4F45-9CED-DBE7362BB412}"/>
    <dgm:cxn modelId="{FDE71B44-DFAA-4B80-AFE6-44FB3B1958AE}" type="presOf" srcId="{962E8273-4616-4BF7-A206-62A6068FB5C9}" destId="{712C4484-8BB7-494B-B63E-250CE847FD81}" srcOrd="0" destOrd="0" presId="urn:microsoft.com/office/officeart/2005/8/layout/hierarchy1"/>
    <dgm:cxn modelId="{FF31A06C-4F47-4238-A7B1-2990E4286E6B}" srcId="{C415ACCB-0B16-4A05-B170-58B5BA3C95F2}" destId="{962E8273-4616-4BF7-A206-62A6068FB5C9}" srcOrd="0" destOrd="0" parTransId="{47B9AAD9-969A-4944-86CF-375D54562B24}" sibTransId="{33735CE1-9F19-477E-81CF-61D02B53CD80}"/>
    <dgm:cxn modelId="{85E67984-C970-416E-9D3C-CBC063C5215A}" type="presOf" srcId="{56858230-EC7F-4BFC-9B5D-17AA616743EB}" destId="{66D805BB-BD47-4680-A583-CA1B11BAF253}" srcOrd="0" destOrd="0" presId="urn:microsoft.com/office/officeart/2005/8/layout/hierarchy1"/>
    <dgm:cxn modelId="{4C9FFAFA-8CD2-4F64-8118-1766771D7782}" type="presOf" srcId="{C415ACCB-0B16-4A05-B170-58B5BA3C95F2}" destId="{EE83D38D-1F65-42B3-956F-F1B13B549F9D}" srcOrd="0" destOrd="0" presId="urn:microsoft.com/office/officeart/2005/8/layout/hierarchy1"/>
    <dgm:cxn modelId="{CD4ACBD1-F434-429E-B81D-4E753E8C48CE}" type="presParOf" srcId="{EE83D38D-1F65-42B3-956F-F1B13B549F9D}" destId="{7EA721AB-5047-48C9-8BF2-4BC4DDE5FB88}" srcOrd="0" destOrd="0" presId="urn:microsoft.com/office/officeart/2005/8/layout/hierarchy1"/>
    <dgm:cxn modelId="{BA2BE8FC-8B07-4D74-B7BE-126F208B5DA5}" type="presParOf" srcId="{7EA721AB-5047-48C9-8BF2-4BC4DDE5FB88}" destId="{9CDEB53D-054E-4B45-9B19-4C26EE0099C7}" srcOrd="0" destOrd="0" presId="urn:microsoft.com/office/officeart/2005/8/layout/hierarchy1"/>
    <dgm:cxn modelId="{64F7CA0D-2DBE-4430-B859-DC041E1A1A3E}" type="presParOf" srcId="{9CDEB53D-054E-4B45-9B19-4C26EE0099C7}" destId="{912837F0-748E-4E8C-BF30-A170BDF84BAE}" srcOrd="0" destOrd="0" presId="urn:microsoft.com/office/officeart/2005/8/layout/hierarchy1"/>
    <dgm:cxn modelId="{2C87833B-4532-497B-A2F9-360B942D28FB}" type="presParOf" srcId="{9CDEB53D-054E-4B45-9B19-4C26EE0099C7}" destId="{712C4484-8BB7-494B-B63E-250CE847FD81}" srcOrd="1" destOrd="0" presId="urn:microsoft.com/office/officeart/2005/8/layout/hierarchy1"/>
    <dgm:cxn modelId="{5A44198D-3BE9-44DC-A310-FECD50F3F246}" type="presParOf" srcId="{7EA721AB-5047-48C9-8BF2-4BC4DDE5FB88}" destId="{368A8292-54AF-4E7E-B04D-3F6EF014F43F}" srcOrd="1" destOrd="0" presId="urn:microsoft.com/office/officeart/2005/8/layout/hierarchy1"/>
    <dgm:cxn modelId="{D47B06A2-29D4-4DF4-B9D6-6C5FF0BAC7F0}" type="presParOf" srcId="{EE83D38D-1F65-42B3-956F-F1B13B549F9D}" destId="{C465D45B-8CD6-4B46-A287-E094997529C0}" srcOrd="1" destOrd="0" presId="urn:microsoft.com/office/officeart/2005/8/layout/hierarchy1"/>
    <dgm:cxn modelId="{EE11F374-C5A0-49E2-80FE-74BAA9264427}" type="presParOf" srcId="{C465D45B-8CD6-4B46-A287-E094997529C0}" destId="{220A5F8C-03C0-47CB-9F88-B715283D9E27}" srcOrd="0" destOrd="0" presId="urn:microsoft.com/office/officeart/2005/8/layout/hierarchy1"/>
    <dgm:cxn modelId="{5BF17142-1898-4750-939C-C8B49A9C1996}" type="presParOf" srcId="{220A5F8C-03C0-47CB-9F88-B715283D9E27}" destId="{5E7FD36F-1FD8-47C1-980D-B58795A20163}" srcOrd="0" destOrd="0" presId="urn:microsoft.com/office/officeart/2005/8/layout/hierarchy1"/>
    <dgm:cxn modelId="{09EDAEB1-1624-42D5-A827-7E8421C0275D}" type="presParOf" srcId="{220A5F8C-03C0-47CB-9F88-B715283D9E27}" destId="{66D805BB-BD47-4680-A583-CA1B11BAF253}" srcOrd="1" destOrd="0" presId="urn:microsoft.com/office/officeart/2005/8/layout/hierarchy1"/>
    <dgm:cxn modelId="{48B9C71C-0C19-46B1-9641-4A6D035883C3}" type="presParOf" srcId="{C465D45B-8CD6-4B46-A287-E094997529C0}" destId="{1E5E9C51-F02F-46F7-8A17-B2AA73BEDC03}"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C19C29-113A-4A90-9431-F8F9DE5AB1D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A4DF60A-92A5-4D98-AB5C-05159B9D1C22}">
      <dgm:prSet/>
      <dgm:spPr/>
      <dgm:t>
        <a:bodyPr/>
        <a:lstStyle/>
        <a:p>
          <a:pPr>
            <a:defRPr cap="all"/>
          </a:pPr>
          <a:r>
            <a:rPr lang="en-US" b="1"/>
            <a:t>Ensure</a:t>
          </a:r>
          <a:r>
            <a:rPr lang="en-US"/>
            <a:t> that access to data is limited to authorized personnel. </a:t>
          </a:r>
        </a:p>
      </dgm:t>
    </dgm:pt>
    <dgm:pt modelId="{E1FC86F4-F136-44AB-B020-B847F795DF34}" type="parTrans" cxnId="{058024F3-09C4-432E-B4D9-7AE3B70F3514}">
      <dgm:prSet/>
      <dgm:spPr/>
      <dgm:t>
        <a:bodyPr/>
        <a:lstStyle/>
        <a:p>
          <a:endParaRPr lang="en-US"/>
        </a:p>
      </dgm:t>
    </dgm:pt>
    <dgm:pt modelId="{E155A424-E2F0-450C-B842-6A6249B77B8F}" type="sibTrans" cxnId="{058024F3-09C4-432E-B4D9-7AE3B70F3514}">
      <dgm:prSet/>
      <dgm:spPr/>
      <dgm:t>
        <a:bodyPr/>
        <a:lstStyle/>
        <a:p>
          <a:endParaRPr lang="en-US"/>
        </a:p>
      </dgm:t>
    </dgm:pt>
    <dgm:pt modelId="{43D765E8-CB1A-4FD3-AD43-DF4FF141B56D}">
      <dgm:prSet/>
      <dgm:spPr/>
      <dgm:t>
        <a:bodyPr/>
        <a:lstStyle/>
        <a:p>
          <a:pPr>
            <a:defRPr cap="all"/>
          </a:pPr>
          <a:r>
            <a:rPr lang="en-US" b="1"/>
            <a:t>Complete </a:t>
          </a:r>
          <a:r>
            <a:rPr lang="en-US"/>
            <a:t>reports, as required.</a:t>
          </a:r>
        </a:p>
      </dgm:t>
    </dgm:pt>
    <dgm:pt modelId="{F6E2611B-7A72-4887-AC3E-E5517AE12EA7}" type="parTrans" cxnId="{BB063E45-FBEE-42D0-9FDA-999CA3979D4D}">
      <dgm:prSet/>
      <dgm:spPr/>
      <dgm:t>
        <a:bodyPr/>
        <a:lstStyle/>
        <a:p>
          <a:endParaRPr lang="en-US"/>
        </a:p>
      </dgm:t>
    </dgm:pt>
    <dgm:pt modelId="{11B85C6E-47DB-416C-9FFC-02BB5D6AEBFC}" type="sibTrans" cxnId="{BB063E45-FBEE-42D0-9FDA-999CA3979D4D}">
      <dgm:prSet/>
      <dgm:spPr/>
      <dgm:t>
        <a:bodyPr/>
        <a:lstStyle/>
        <a:p>
          <a:endParaRPr lang="en-US"/>
        </a:p>
      </dgm:t>
    </dgm:pt>
    <dgm:pt modelId="{0ABAF610-D4ED-418E-BEEA-FFE799C28108}">
      <dgm:prSet/>
      <dgm:spPr/>
      <dgm:t>
        <a:bodyPr/>
        <a:lstStyle/>
        <a:p>
          <a:pPr>
            <a:defRPr cap="all"/>
          </a:pPr>
          <a:r>
            <a:rPr lang="en-US" b="1"/>
            <a:t>Retain </a:t>
          </a:r>
          <a:r>
            <a:rPr lang="en-US"/>
            <a:t>data for the current plus three (3) fiscal years.</a:t>
          </a:r>
        </a:p>
      </dgm:t>
    </dgm:pt>
    <dgm:pt modelId="{630CAE9B-B73F-45C2-B50B-7239EB0733F0}" type="parTrans" cxnId="{A708A7C5-2F40-4BA4-A6D3-18A86DBA694B}">
      <dgm:prSet/>
      <dgm:spPr/>
      <dgm:t>
        <a:bodyPr/>
        <a:lstStyle/>
        <a:p>
          <a:endParaRPr lang="en-US"/>
        </a:p>
      </dgm:t>
    </dgm:pt>
    <dgm:pt modelId="{78A1F889-F638-4711-B161-0F0419AAA9CE}" type="sibTrans" cxnId="{A708A7C5-2F40-4BA4-A6D3-18A86DBA694B}">
      <dgm:prSet/>
      <dgm:spPr/>
      <dgm:t>
        <a:bodyPr/>
        <a:lstStyle/>
        <a:p>
          <a:endParaRPr lang="en-US"/>
        </a:p>
      </dgm:t>
    </dgm:pt>
    <dgm:pt modelId="{4E8E6A40-0AD3-4478-B345-F05CB38AE8CC}" type="pres">
      <dgm:prSet presAssocID="{8EC19C29-113A-4A90-9431-F8F9DE5AB1D6}" presName="root" presStyleCnt="0">
        <dgm:presLayoutVars>
          <dgm:dir/>
          <dgm:resizeHandles val="exact"/>
        </dgm:presLayoutVars>
      </dgm:prSet>
      <dgm:spPr/>
    </dgm:pt>
    <dgm:pt modelId="{26EBF265-598E-4FFB-B504-065B3906A1CD}" type="pres">
      <dgm:prSet presAssocID="{EA4DF60A-92A5-4D98-AB5C-05159B9D1C22}" presName="compNode" presStyleCnt="0"/>
      <dgm:spPr/>
    </dgm:pt>
    <dgm:pt modelId="{34DFC994-8417-4B62-A02D-2828D0E5DBD6}" type="pres">
      <dgm:prSet presAssocID="{EA4DF60A-92A5-4D98-AB5C-05159B9D1C22}" presName="iconBgRect" presStyleLbl="bgShp" presStyleIdx="0" presStyleCnt="3"/>
      <dgm:spPr/>
    </dgm:pt>
    <dgm:pt modelId="{401B8470-6571-4B3F-BC0D-711CB4904B92}" type="pres">
      <dgm:prSet presAssocID="{EA4DF60A-92A5-4D98-AB5C-05159B9D1C2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ck"/>
        </a:ext>
      </dgm:extLst>
    </dgm:pt>
    <dgm:pt modelId="{04B2936D-3A6C-4294-9F9A-88B8B51AA891}" type="pres">
      <dgm:prSet presAssocID="{EA4DF60A-92A5-4D98-AB5C-05159B9D1C22}" presName="spaceRect" presStyleCnt="0"/>
      <dgm:spPr/>
    </dgm:pt>
    <dgm:pt modelId="{936CA7C6-C876-4D5A-A559-0A0D02B668ED}" type="pres">
      <dgm:prSet presAssocID="{EA4DF60A-92A5-4D98-AB5C-05159B9D1C22}" presName="textRect" presStyleLbl="revTx" presStyleIdx="0" presStyleCnt="3">
        <dgm:presLayoutVars>
          <dgm:chMax val="1"/>
          <dgm:chPref val="1"/>
        </dgm:presLayoutVars>
      </dgm:prSet>
      <dgm:spPr/>
    </dgm:pt>
    <dgm:pt modelId="{7B1F9EF3-8FCE-48B9-97DE-AD974FC890FD}" type="pres">
      <dgm:prSet presAssocID="{E155A424-E2F0-450C-B842-6A6249B77B8F}" presName="sibTrans" presStyleCnt="0"/>
      <dgm:spPr/>
    </dgm:pt>
    <dgm:pt modelId="{F608AE3C-487B-4CC3-A38C-8C808BF8AACD}" type="pres">
      <dgm:prSet presAssocID="{43D765E8-CB1A-4FD3-AD43-DF4FF141B56D}" presName="compNode" presStyleCnt="0"/>
      <dgm:spPr/>
    </dgm:pt>
    <dgm:pt modelId="{BE0E29B0-A25C-4A67-8C3E-9420DE30470C}" type="pres">
      <dgm:prSet presAssocID="{43D765E8-CB1A-4FD3-AD43-DF4FF141B56D}" presName="iconBgRect" presStyleLbl="bgShp" presStyleIdx="1" presStyleCnt="3"/>
      <dgm:spPr/>
    </dgm:pt>
    <dgm:pt modelId="{FF97F28E-D991-4587-99C0-5264D5C0798F}" type="pres">
      <dgm:prSet presAssocID="{43D765E8-CB1A-4FD3-AD43-DF4FF141B56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84B70F0F-2E50-4C5F-9278-9DFAD0636C93}" type="pres">
      <dgm:prSet presAssocID="{43D765E8-CB1A-4FD3-AD43-DF4FF141B56D}" presName="spaceRect" presStyleCnt="0"/>
      <dgm:spPr/>
    </dgm:pt>
    <dgm:pt modelId="{81873650-2875-480A-A07B-D7E9E9281D34}" type="pres">
      <dgm:prSet presAssocID="{43D765E8-CB1A-4FD3-AD43-DF4FF141B56D}" presName="textRect" presStyleLbl="revTx" presStyleIdx="1" presStyleCnt="3">
        <dgm:presLayoutVars>
          <dgm:chMax val="1"/>
          <dgm:chPref val="1"/>
        </dgm:presLayoutVars>
      </dgm:prSet>
      <dgm:spPr/>
    </dgm:pt>
    <dgm:pt modelId="{22DA1519-3DAF-4C3B-BC49-DCC490FD266D}" type="pres">
      <dgm:prSet presAssocID="{11B85C6E-47DB-416C-9FFC-02BB5D6AEBFC}" presName="sibTrans" presStyleCnt="0"/>
      <dgm:spPr/>
    </dgm:pt>
    <dgm:pt modelId="{7CD6BF8A-8777-4E69-B82E-CF4FD03EAEFE}" type="pres">
      <dgm:prSet presAssocID="{0ABAF610-D4ED-418E-BEEA-FFE799C28108}" presName="compNode" presStyleCnt="0"/>
      <dgm:spPr/>
    </dgm:pt>
    <dgm:pt modelId="{981597DD-CD97-402A-9772-17D5ED5D030E}" type="pres">
      <dgm:prSet presAssocID="{0ABAF610-D4ED-418E-BEEA-FFE799C28108}" presName="iconBgRect" presStyleLbl="bgShp" presStyleIdx="2" presStyleCnt="3"/>
      <dgm:spPr/>
    </dgm:pt>
    <dgm:pt modelId="{8CF4E8C8-71B3-4922-B95E-71B508E034A3}" type="pres">
      <dgm:prSet presAssocID="{0ABAF610-D4ED-418E-BEEA-FFE799C2810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lculator"/>
        </a:ext>
      </dgm:extLst>
    </dgm:pt>
    <dgm:pt modelId="{7D87703D-E5C1-42A5-9858-8586CC31A82B}" type="pres">
      <dgm:prSet presAssocID="{0ABAF610-D4ED-418E-BEEA-FFE799C28108}" presName="spaceRect" presStyleCnt="0"/>
      <dgm:spPr/>
    </dgm:pt>
    <dgm:pt modelId="{7A5A43A5-673B-4566-AE80-01B4F923EEA7}" type="pres">
      <dgm:prSet presAssocID="{0ABAF610-D4ED-418E-BEEA-FFE799C28108}" presName="textRect" presStyleLbl="revTx" presStyleIdx="2" presStyleCnt="3">
        <dgm:presLayoutVars>
          <dgm:chMax val="1"/>
          <dgm:chPref val="1"/>
        </dgm:presLayoutVars>
      </dgm:prSet>
      <dgm:spPr/>
    </dgm:pt>
  </dgm:ptLst>
  <dgm:cxnLst>
    <dgm:cxn modelId="{BF023A2C-467F-4BC3-AE7F-2F84C8365FE6}" type="presOf" srcId="{EA4DF60A-92A5-4D98-AB5C-05159B9D1C22}" destId="{936CA7C6-C876-4D5A-A559-0A0D02B668ED}" srcOrd="0" destOrd="0" presId="urn:microsoft.com/office/officeart/2018/5/layout/IconCircleLabelList"/>
    <dgm:cxn modelId="{7C2C7264-E5DF-42A0-B287-8AF7237E1190}" type="presOf" srcId="{0ABAF610-D4ED-418E-BEEA-FFE799C28108}" destId="{7A5A43A5-673B-4566-AE80-01B4F923EEA7}" srcOrd="0" destOrd="0" presId="urn:microsoft.com/office/officeart/2018/5/layout/IconCircleLabelList"/>
    <dgm:cxn modelId="{BB063E45-FBEE-42D0-9FDA-999CA3979D4D}" srcId="{8EC19C29-113A-4A90-9431-F8F9DE5AB1D6}" destId="{43D765E8-CB1A-4FD3-AD43-DF4FF141B56D}" srcOrd="1" destOrd="0" parTransId="{F6E2611B-7A72-4887-AC3E-E5517AE12EA7}" sibTransId="{11B85C6E-47DB-416C-9FFC-02BB5D6AEBFC}"/>
    <dgm:cxn modelId="{4F9FBB4A-1D2B-42B1-8943-999BDFD91A52}" type="presOf" srcId="{8EC19C29-113A-4A90-9431-F8F9DE5AB1D6}" destId="{4E8E6A40-0AD3-4478-B345-F05CB38AE8CC}" srcOrd="0" destOrd="0" presId="urn:microsoft.com/office/officeart/2018/5/layout/IconCircleLabelList"/>
    <dgm:cxn modelId="{A708A7C5-2F40-4BA4-A6D3-18A86DBA694B}" srcId="{8EC19C29-113A-4A90-9431-F8F9DE5AB1D6}" destId="{0ABAF610-D4ED-418E-BEEA-FFE799C28108}" srcOrd="2" destOrd="0" parTransId="{630CAE9B-B73F-45C2-B50B-7239EB0733F0}" sibTransId="{78A1F889-F638-4711-B161-0F0419AAA9CE}"/>
    <dgm:cxn modelId="{CFE18FE9-5AD7-4F6C-A84A-015BB23031D4}" type="presOf" srcId="{43D765E8-CB1A-4FD3-AD43-DF4FF141B56D}" destId="{81873650-2875-480A-A07B-D7E9E9281D34}" srcOrd="0" destOrd="0" presId="urn:microsoft.com/office/officeart/2018/5/layout/IconCircleLabelList"/>
    <dgm:cxn modelId="{058024F3-09C4-432E-B4D9-7AE3B70F3514}" srcId="{8EC19C29-113A-4A90-9431-F8F9DE5AB1D6}" destId="{EA4DF60A-92A5-4D98-AB5C-05159B9D1C22}" srcOrd="0" destOrd="0" parTransId="{E1FC86F4-F136-44AB-B020-B847F795DF34}" sibTransId="{E155A424-E2F0-450C-B842-6A6249B77B8F}"/>
    <dgm:cxn modelId="{CFC27635-F7E1-47AA-9526-011C364636FA}" type="presParOf" srcId="{4E8E6A40-0AD3-4478-B345-F05CB38AE8CC}" destId="{26EBF265-598E-4FFB-B504-065B3906A1CD}" srcOrd="0" destOrd="0" presId="urn:microsoft.com/office/officeart/2018/5/layout/IconCircleLabelList"/>
    <dgm:cxn modelId="{D840C9C2-D8C7-43C4-A9C9-0857E0A30352}" type="presParOf" srcId="{26EBF265-598E-4FFB-B504-065B3906A1CD}" destId="{34DFC994-8417-4B62-A02D-2828D0E5DBD6}" srcOrd="0" destOrd="0" presId="urn:microsoft.com/office/officeart/2018/5/layout/IconCircleLabelList"/>
    <dgm:cxn modelId="{E9A95180-CD92-450C-B561-38131FAE4A8E}" type="presParOf" srcId="{26EBF265-598E-4FFB-B504-065B3906A1CD}" destId="{401B8470-6571-4B3F-BC0D-711CB4904B92}" srcOrd="1" destOrd="0" presId="urn:microsoft.com/office/officeart/2018/5/layout/IconCircleLabelList"/>
    <dgm:cxn modelId="{2FA934C8-9A79-41A9-BF50-054E4CD8452A}" type="presParOf" srcId="{26EBF265-598E-4FFB-B504-065B3906A1CD}" destId="{04B2936D-3A6C-4294-9F9A-88B8B51AA891}" srcOrd="2" destOrd="0" presId="urn:microsoft.com/office/officeart/2018/5/layout/IconCircleLabelList"/>
    <dgm:cxn modelId="{2B5F4C95-9199-4660-9EA3-0EA36520768B}" type="presParOf" srcId="{26EBF265-598E-4FFB-B504-065B3906A1CD}" destId="{936CA7C6-C876-4D5A-A559-0A0D02B668ED}" srcOrd="3" destOrd="0" presId="urn:microsoft.com/office/officeart/2018/5/layout/IconCircleLabelList"/>
    <dgm:cxn modelId="{2444FBE2-C674-4D13-9D85-B947A311F0E0}" type="presParOf" srcId="{4E8E6A40-0AD3-4478-B345-F05CB38AE8CC}" destId="{7B1F9EF3-8FCE-48B9-97DE-AD974FC890FD}" srcOrd="1" destOrd="0" presId="urn:microsoft.com/office/officeart/2018/5/layout/IconCircleLabelList"/>
    <dgm:cxn modelId="{B31555EF-62A1-49D1-82E4-0D9C0DA806E1}" type="presParOf" srcId="{4E8E6A40-0AD3-4478-B345-F05CB38AE8CC}" destId="{F608AE3C-487B-4CC3-A38C-8C808BF8AACD}" srcOrd="2" destOrd="0" presId="urn:microsoft.com/office/officeart/2018/5/layout/IconCircleLabelList"/>
    <dgm:cxn modelId="{94A937C1-A376-483C-8E73-BE564ED70EEB}" type="presParOf" srcId="{F608AE3C-487B-4CC3-A38C-8C808BF8AACD}" destId="{BE0E29B0-A25C-4A67-8C3E-9420DE30470C}" srcOrd="0" destOrd="0" presId="urn:microsoft.com/office/officeart/2018/5/layout/IconCircleLabelList"/>
    <dgm:cxn modelId="{95639B0C-BADE-463C-B486-1F7EAE7F3FED}" type="presParOf" srcId="{F608AE3C-487B-4CC3-A38C-8C808BF8AACD}" destId="{FF97F28E-D991-4587-99C0-5264D5C0798F}" srcOrd="1" destOrd="0" presId="urn:microsoft.com/office/officeart/2018/5/layout/IconCircleLabelList"/>
    <dgm:cxn modelId="{64635ECE-7499-409A-B470-6AA95011D9DD}" type="presParOf" srcId="{F608AE3C-487B-4CC3-A38C-8C808BF8AACD}" destId="{84B70F0F-2E50-4C5F-9278-9DFAD0636C93}" srcOrd="2" destOrd="0" presId="urn:microsoft.com/office/officeart/2018/5/layout/IconCircleLabelList"/>
    <dgm:cxn modelId="{0204137C-E479-4E6E-9F25-4CFB3EE3661E}" type="presParOf" srcId="{F608AE3C-487B-4CC3-A38C-8C808BF8AACD}" destId="{81873650-2875-480A-A07B-D7E9E9281D34}" srcOrd="3" destOrd="0" presId="urn:microsoft.com/office/officeart/2018/5/layout/IconCircleLabelList"/>
    <dgm:cxn modelId="{BE154270-579D-4AFD-BEA0-78419448E1A2}" type="presParOf" srcId="{4E8E6A40-0AD3-4478-B345-F05CB38AE8CC}" destId="{22DA1519-3DAF-4C3B-BC49-DCC490FD266D}" srcOrd="3" destOrd="0" presId="urn:microsoft.com/office/officeart/2018/5/layout/IconCircleLabelList"/>
    <dgm:cxn modelId="{5E548FB7-733A-4D15-948D-1A6B2DFEDE72}" type="presParOf" srcId="{4E8E6A40-0AD3-4478-B345-F05CB38AE8CC}" destId="{7CD6BF8A-8777-4E69-B82E-CF4FD03EAEFE}" srcOrd="4" destOrd="0" presId="urn:microsoft.com/office/officeart/2018/5/layout/IconCircleLabelList"/>
    <dgm:cxn modelId="{1A7EFBEF-6D48-4A0E-BD2F-3F19239FC2BF}" type="presParOf" srcId="{7CD6BF8A-8777-4E69-B82E-CF4FD03EAEFE}" destId="{981597DD-CD97-402A-9772-17D5ED5D030E}" srcOrd="0" destOrd="0" presId="urn:microsoft.com/office/officeart/2018/5/layout/IconCircleLabelList"/>
    <dgm:cxn modelId="{9A1DC531-50F0-40D6-85EA-50134CF27936}" type="presParOf" srcId="{7CD6BF8A-8777-4E69-B82E-CF4FD03EAEFE}" destId="{8CF4E8C8-71B3-4922-B95E-71B508E034A3}" srcOrd="1" destOrd="0" presId="urn:microsoft.com/office/officeart/2018/5/layout/IconCircleLabelList"/>
    <dgm:cxn modelId="{525089FE-B6C6-48AC-8AF6-FF26CEACB84C}" type="presParOf" srcId="{7CD6BF8A-8777-4E69-B82E-CF4FD03EAEFE}" destId="{7D87703D-E5C1-42A5-9858-8586CC31A82B}" srcOrd="2" destOrd="0" presId="urn:microsoft.com/office/officeart/2018/5/layout/IconCircleLabelList"/>
    <dgm:cxn modelId="{2BA77EAB-92DC-44B2-B81B-FC60E48E5508}" type="presParOf" srcId="{7CD6BF8A-8777-4E69-B82E-CF4FD03EAEFE}" destId="{7A5A43A5-673B-4566-AE80-01B4F923EEA7}" srcOrd="3" destOrd="0" presId="urn:microsoft.com/office/officeart/2018/5/layout/IconCircle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83F874-CC49-4691-A368-1AD5570947A1}"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D9D635C8-0F1B-41D0-9272-FEF2F87448FD}">
      <dgm:prSet/>
      <dgm:spPr/>
      <dgm:t>
        <a:bodyPr/>
        <a:lstStyle/>
        <a:p>
          <a:r>
            <a:rPr lang="en-US" dirty="0"/>
            <a:t>Notify participants of the option to file a complaint with the USDA.</a:t>
          </a:r>
        </a:p>
      </dgm:t>
    </dgm:pt>
    <dgm:pt modelId="{D3AFFC03-D795-4EEE-B87D-51CD38D7410D}" type="parTrans" cxnId="{DBD6FB9E-D53F-4D37-AFA1-9D10A18D7132}">
      <dgm:prSet/>
      <dgm:spPr/>
      <dgm:t>
        <a:bodyPr/>
        <a:lstStyle/>
        <a:p>
          <a:endParaRPr lang="en-US"/>
        </a:p>
      </dgm:t>
    </dgm:pt>
    <dgm:pt modelId="{9957D032-DEC1-4801-998A-2C4F68E2CF3E}" type="sibTrans" cxnId="{DBD6FB9E-D53F-4D37-AFA1-9D10A18D7132}">
      <dgm:prSet/>
      <dgm:spPr/>
      <dgm:t>
        <a:bodyPr/>
        <a:lstStyle/>
        <a:p>
          <a:endParaRPr lang="en-US"/>
        </a:p>
      </dgm:t>
    </dgm:pt>
    <dgm:pt modelId="{28B5440C-CBCB-44D5-8997-A32CEC3B7ADB}">
      <dgm:prSet/>
      <dgm:spPr/>
      <dgm:t>
        <a:bodyPr/>
        <a:lstStyle/>
        <a:p>
          <a:r>
            <a:rPr lang="en-US"/>
            <a:t>Confidentiality is extremely important and must be maintained.</a:t>
          </a:r>
        </a:p>
      </dgm:t>
    </dgm:pt>
    <dgm:pt modelId="{B03611C5-8423-4FDB-853C-E7454884E81D}" type="parTrans" cxnId="{57DA4CA1-2E42-43D4-8482-BB22305AE856}">
      <dgm:prSet/>
      <dgm:spPr/>
      <dgm:t>
        <a:bodyPr/>
        <a:lstStyle/>
        <a:p>
          <a:endParaRPr lang="en-US"/>
        </a:p>
      </dgm:t>
    </dgm:pt>
    <dgm:pt modelId="{E9931184-DD52-48F9-B294-88CF5F878F39}" type="sibTrans" cxnId="{57DA4CA1-2E42-43D4-8482-BB22305AE856}">
      <dgm:prSet/>
      <dgm:spPr/>
      <dgm:t>
        <a:bodyPr/>
        <a:lstStyle/>
        <a:p>
          <a:endParaRPr lang="en-US"/>
        </a:p>
      </dgm:t>
    </dgm:pt>
    <dgm:pt modelId="{52EF1CD6-E954-4D68-B538-48A7972F222E}">
      <dgm:prSet/>
      <dgm:spPr/>
      <dgm:t>
        <a:bodyPr/>
        <a:lstStyle/>
        <a:p>
          <a:r>
            <a:rPr lang="en-US" dirty="0"/>
            <a:t>Applicants and participants must file within </a:t>
          </a:r>
          <a:r>
            <a:rPr lang="en-US" b="1" dirty="0"/>
            <a:t>180 days </a:t>
          </a:r>
          <a:r>
            <a:rPr lang="en-US" dirty="0"/>
            <a:t>of the alleged act of discrimination.</a:t>
          </a:r>
        </a:p>
      </dgm:t>
    </dgm:pt>
    <dgm:pt modelId="{5D6191D1-F05C-4050-90FE-6AE482FFC93B}" type="parTrans" cxnId="{6642D216-3A13-46CE-9C03-152013FE1882}">
      <dgm:prSet/>
      <dgm:spPr/>
      <dgm:t>
        <a:bodyPr/>
        <a:lstStyle/>
        <a:p>
          <a:endParaRPr lang="en-US"/>
        </a:p>
      </dgm:t>
    </dgm:pt>
    <dgm:pt modelId="{A0DFE2B2-8813-4E8A-B871-01AA4821C615}" type="sibTrans" cxnId="{6642D216-3A13-46CE-9C03-152013FE1882}">
      <dgm:prSet/>
      <dgm:spPr/>
      <dgm:t>
        <a:bodyPr/>
        <a:lstStyle/>
        <a:p>
          <a:endParaRPr lang="en-US"/>
        </a:p>
      </dgm:t>
    </dgm:pt>
    <dgm:pt modelId="{39554C83-F225-49C5-B4ED-CDDE24C53687}">
      <dgm:prSet/>
      <dgm:spPr/>
      <dgm:t>
        <a:bodyPr/>
        <a:lstStyle/>
        <a:p>
          <a:r>
            <a:rPr lang="en-US"/>
            <a:t>Develop complaint forms (optional), but the use of such forms cannot be a pre-requisite for acceptance.</a:t>
          </a:r>
        </a:p>
      </dgm:t>
    </dgm:pt>
    <dgm:pt modelId="{D4AD57BE-2B17-47FB-A787-05552E4A0EE1}" type="parTrans" cxnId="{EEF60039-0F42-439F-A594-A2B1516693D6}">
      <dgm:prSet/>
      <dgm:spPr/>
      <dgm:t>
        <a:bodyPr/>
        <a:lstStyle/>
        <a:p>
          <a:endParaRPr lang="en-US"/>
        </a:p>
      </dgm:t>
    </dgm:pt>
    <dgm:pt modelId="{63429666-F3B3-4488-9CFA-1BEBD7B64C77}" type="sibTrans" cxnId="{EEF60039-0F42-439F-A594-A2B1516693D6}">
      <dgm:prSet/>
      <dgm:spPr/>
      <dgm:t>
        <a:bodyPr/>
        <a:lstStyle/>
        <a:p>
          <a:endParaRPr lang="en-US"/>
        </a:p>
      </dgm:t>
    </dgm:pt>
    <dgm:pt modelId="{001CD28F-E69B-4E29-A471-33293B5D6818}">
      <dgm:prSet/>
      <dgm:spPr/>
      <dgm:t>
        <a:bodyPr/>
        <a:lstStyle/>
        <a:p>
          <a:r>
            <a:rPr lang="en-US"/>
            <a:t>Maintain Civil Rights complaints in a log separate from other program complaints.</a:t>
          </a:r>
        </a:p>
      </dgm:t>
    </dgm:pt>
    <dgm:pt modelId="{5FDD9329-269B-48E5-B3D4-D387E5C32C5E}" type="parTrans" cxnId="{4C7D25A0-74B5-4827-9A8D-EC67B7810EF9}">
      <dgm:prSet/>
      <dgm:spPr/>
      <dgm:t>
        <a:bodyPr/>
        <a:lstStyle/>
        <a:p>
          <a:endParaRPr lang="en-US"/>
        </a:p>
      </dgm:t>
    </dgm:pt>
    <dgm:pt modelId="{7E58350E-A6C1-4BCF-80BA-6A1C975D41A6}" type="sibTrans" cxnId="{4C7D25A0-74B5-4827-9A8D-EC67B7810EF9}">
      <dgm:prSet/>
      <dgm:spPr/>
      <dgm:t>
        <a:bodyPr/>
        <a:lstStyle/>
        <a:p>
          <a:endParaRPr lang="en-US"/>
        </a:p>
      </dgm:t>
    </dgm:pt>
    <dgm:pt modelId="{8A16C2DA-B1E8-4FED-85E4-DE81ACB5D0F9}" type="pres">
      <dgm:prSet presAssocID="{7283F874-CC49-4691-A368-1AD5570947A1}" presName="diagram" presStyleCnt="0">
        <dgm:presLayoutVars>
          <dgm:dir/>
          <dgm:resizeHandles val="exact"/>
        </dgm:presLayoutVars>
      </dgm:prSet>
      <dgm:spPr/>
    </dgm:pt>
    <dgm:pt modelId="{BA6EAD43-D790-4ADA-83E7-80FE6A6A61F8}" type="pres">
      <dgm:prSet presAssocID="{D9D635C8-0F1B-41D0-9272-FEF2F87448FD}" presName="node" presStyleLbl="node1" presStyleIdx="0" presStyleCnt="5">
        <dgm:presLayoutVars>
          <dgm:bulletEnabled val="1"/>
        </dgm:presLayoutVars>
      </dgm:prSet>
      <dgm:spPr/>
    </dgm:pt>
    <dgm:pt modelId="{364128D2-0675-4BF8-98A1-F0CB840BB593}" type="pres">
      <dgm:prSet presAssocID="{9957D032-DEC1-4801-998A-2C4F68E2CF3E}" presName="sibTrans" presStyleCnt="0"/>
      <dgm:spPr/>
    </dgm:pt>
    <dgm:pt modelId="{7010E73D-8EA9-440B-A8E3-CEE7CB6CEA18}" type="pres">
      <dgm:prSet presAssocID="{28B5440C-CBCB-44D5-8997-A32CEC3B7ADB}" presName="node" presStyleLbl="node1" presStyleIdx="1" presStyleCnt="5">
        <dgm:presLayoutVars>
          <dgm:bulletEnabled val="1"/>
        </dgm:presLayoutVars>
      </dgm:prSet>
      <dgm:spPr/>
    </dgm:pt>
    <dgm:pt modelId="{75FBE563-4ABE-4E96-B5B1-86DDF2E7E4A9}" type="pres">
      <dgm:prSet presAssocID="{E9931184-DD52-48F9-B294-88CF5F878F39}" presName="sibTrans" presStyleCnt="0"/>
      <dgm:spPr/>
    </dgm:pt>
    <dgm:pt modelId="{61383DE6-5EF0-424C-8205-BA13EC6CD868}" type="pres">
      <dgm:prSet presAssocID="{52EF1CD6-E954-4D68-B538-48A7972F222E}" presName="node" presStyleLbl="node1" presStyleIdx="2" presStyleCnt="5">
        <dgm:presLayoutVars>
          <dgm:bulletEnabled val="1"/>
        </dgm:presLayoutVars>
      </dgm:prSet>
      <dgm:spPr/>
    </dgm:pt>
    <dgm:pt modelId="{3A4C3117-A62B-489F-8E7D-F89B2B92BDC6}" type="pres">
      <dgm:prSet presAssocID="{A0DFE2B2-8813-4E8A-B871-01AA4821C615}" presName="sibTrans" presStyleCnt="0"/>
      <dgm:spPr/>
    </dgm:pt>
    <dgm:pt modelId="{08BD0FBA-1FCF-4E63-A865-EF0D8686C16B}" type="pres">
      <dgm:prSet presAssocID="{39554C83-F225-49C5-B4ED-CDDE24C53687}" presName="node" presStyleLbl="node1" presStyleIdx="3" presStyleCnt="5">
        <dgm:presLayoutVars>
          <dgm:bulletEnabled val="1"/>
        </dgm:presLayoutVars>
      </dgm:prSet>
      <dgm:spPr/>
    </dgm:pt>
    <dgm:pt modelId="{9015E47A-1F26-47F4-B464-10C1937B4B22}" type="pres">
      <dgm:prSet presAssocID="{63429666-F3B3-4488-9CFA-1BEBD7B64C77}" presName="sibTrans" presStyleCnt="0"/>
      <dgm:spPr/>
    </dgm:pt>
    <dgm:pt modelId="{29545421-8FAC-4BE9-981F-CEAB90E98370}" type="pres">
      <dgm:prSet presAssocID="{001CD28F-E69B-4E29-A471-33293B5D6818}" presName="node" presStyleLbl="node1" presStyleIdx="4" presStyleCnt="5">
        <dgm:presLayoutVars>
          <dgm:bulletEnabled val="1"/>
        </dgm:presLayoutVars>
      </dgm:prSet>
      <dgm:spPr/>
    </dgm:pt>
  </dgm:ptLst>
  <dgm:cxnLst>
    <dgm:cxn modelId="{6642D216-3A13-46CE-9C03-152013FE1882}" srcId="{7283F874-CC49-4691-A368-1AD5570947A1}" destId="{52EF1CD6-E954-4D68-B538-48A7972F222E}" srcOrd="2" destOrd="0" parTransId="{5D6191D1-F05C-4050-90FE-6AE482FFC93B}" sibTransId="{A0DFE2B2-8813-4E8A-B871-01AA4821C615}"/>
    <dgm:cxn modelId="{D0B1FD1F-2E5B-4F0E-904F-2E48822BC0F2}" type="presOf" srcId="{39554C83-F225-49C5-B4ED-CDDE24C53687}" destId="{08BD0FBA-1FCF-4E63-A865-EF0D8686C16B}" srcOrd="0" destOrd="0" presId="urn:microsoft.com/office/officeart/2005/8/layout/default"/>
    <dgm:cxn modelId="{EEF60039-0F42-439F-A594-A2B1516693D6}" srcId="{7283F874-CC49-4691-A368-1AD5570947A1}" destId="{39554C83-F225-49C5-B4ED-CDDE24C53687}" srcOrd="3" destOrd="0" parTransId="{D4AD57BE-2B17-47FB-A787-05552E4A0EE1}" sibTransId="{63429666-F3B3-4488-9CFA-1BEBD7B64C77}"/>
    <dgm:cxn modelId="{FF06D766-E18A-4AA0-9891-EE561D4375E3}" type="presOf" srcId="{28B5440C-CBCB-44D5-8997-A32CEC3B7ADB}" destId="{7010E73D-8EA9-440B-A8E3-CEE7CB6CEA18}" srcOrd="0" destOrd="0" presId="urn:microsoft.com/office/officeart/2005/8/layout/default"/>
    <dgm:cxn modelId="{D1B3326B-5D2F-43B4-B509-96DDE322FC33}" type="presOf" srcId="{D9D635C8-0F1B-41D0-9272-FEF2F87448FD}" destId="{BA6EAD43-D790-4ADA-83E7-80FE6A6A61F8}" srcOrd="0" destOrd="0" presId="urn:microsoft.com/office/officeart/2005/8/layout/default"/>
    <dgm:cxn modelId="{916A6670-AECE-486B-AA61-1D2BDB7FEB6E}" type="presOf" srcId="{52EF1CD6-E954-4D68-B538-48A7972F222E}" destId="{61383DE6-5EF0-424C-8205-BA13EC6CD868}" srcOrd="0" destOrd="0" presId="urn:microsoft.com/office/officeart/2005/8/layout/default"/>
    <dgm:cxn modelId="{DBD6FB9E-D53F-4D37-AFA1-9D10A18D7132}" srcId="{7283F874-CC49-4691-A368-1AD5570947A1}" destId="{D9D635C8-0F1B-41D0-9272-FEF2F87448FD}" srcOrd="0" destOrd="0" parTransId="{D3AFFC03-D795-4EEE-B87D-51CD38D7410D}" sibTransId="{9957D032-DEC1-4801-998A-2C4F68E2CF3E}"/>
    <dgm:cxn modelId="{4C7D25A0-74B5-4827-9A8D-EC67B7810EF9}" srcId="{7283F874-CC49-4691-A368-1AD5570947A1}" destId="{001CD28F-E69B-4E29-A471-33293B5D6818}" srcOrd="4" destOrd="0" parTransId="{5FDD9329-269B-48E5-B3D4-D387E5C32C5E}" sibTransId="{7E58350E-A6C1-4BCF-80BA-6A1C975D41A6}"/>
    <dgm:cxn modelId="{57DA4CA1-2E42-43D4-8482-BB22305AE856}" srcId="{7283F874-CC49-4691-A368-1AD5570947A1}" destId="{28B5440C-CBCB-44D5-8997-A32CEC3B7ADB}" srcOrd="1" destOrd="0" parTransId="{B03611C5-8423-4FDB-853C-E7454884E81D}" sibTransId="{E9931184-DD52-48F9-B294-88CF5F878F39}"/>
    <dgm:cxn modelId="{5EFE20A7-374A-43F5-B9A9-E0998F4E1624}" type="presOf" srcId="{7283F874-CC49-4691-A368-1AD5570947A1}" destId="{8A16C2DA-B1E8-4FED-85E4-DE81ACB5D0F9}" srcOrd="0" destOrd="0" presId="urn:microsoft.com/office/officeart/2005/8/layout/default"/>
    <dgm:cxn modelId="{D0B8BAAE-42E0-4E31-9BD3-7662CD1651DA}" type="presOf" srcId="{001CD28F-E69B-4E29-A471-33293B5D6818}" destId="{29545421-8FAC-4BE9-981F-CEAB90E98370}" srcOrd="0" destOrd="0" presId="urn:microsoft.com/office/officeart/2005/8/layout/default"/>
    <dgm:cxn modelId="{4D87A22F-29C1-4623-93A7-8D88E81B1FB6}" type="presParOf" srcId="{8A16C2DA-B1E8-4FED-85E4-DE81ACB5D0F9}" destId="{BA6EAD43-D790-4ADA-83E7-80FE6A6A61F8}" srcOrd="0" destOrd="0" presId="urn:microsoft.com/office/officeart/2005/8/layout/default"/>
    <dgm:cxn modelId="{EEA5F87E-5AEA-48FB-A239-ACAD899F6A31}" type="presParOf" srcId="{8A16C2DA-B1E8-4FED-85E4-DE81ACB5D0F9}" destId="{364128D2-0675-4BF8-98A1-F0CB840BB593}" srcOrd="1" destOrd="0" presId="urn:microsoft.com/office/officeart/2005/8/layout/default"/>
    <dgm:cxn modelId="{7502A73D-2622-4680-9A3F-66856F30E941}" type="presParOf" srcId="{8A16C2DA-B1E8-4FED-85E4-DE81ACB5D0F9}" destId="{7010E73D-8EA9-440B-A8E3-CEE7CB6CEA18}" srcOrd="2" destOrd="0" presId="urn:microsoft.com/office/officeart/2005/8/layout/default"/>
    <dgm:cxn modelId="{A1E267B0-D945-4BD7-8EC3-79539D600C8B}" type="presParOf" srcId="{8A16C2DA-B1E8-4FED-85E4-DE81ACB5D0F9}" destId="{75FBE563-4ABE-4E96-B5B1-86DDF2E7E4A9}" srcOrd="3" destOrd="0" presId="urn:microsoft.com/office/officeart/2005/8/layout/default"/>
    <dgm:cxn modelId="{427AEA0F-C453-41BA-B7EB-E0D61514BF77}" type="presParOf" srcId="{8A16C2DA-B1E8-4FED-85E4-DE81ACB5D0F9}" destId="{61383DE6-5EF0-424C-8205-BA13EC6CD868}" srcOrd="4" destOrd="0" presId="urn:microsoft.com/office/officeart/2005/8/layout/default"/>
    <dgm:cxn modelId="{CC548127-D7B0-48EF-9B66-29FAFD87F321}" type="presParOf" srcId="{8A16C2DA-B1E8-4FED-85E4-DE81ACB5D0F9}" destId="{3A4C3117-A62B-489F-8E7D-F89B2B92BDC6}" srcOrd="5" destOrd="0" presId="urn:microsoft.com/office/officeart/2005/8/layout/default"/>
    <dgm:cxn modelId="{FFAE16DB-7D86-4676-AB35-34E909C15E90}" type="presParOf" srcId="{8A16C2DA-B1E8-4FED-85E4-DE81ACB5D0F9}" destId="{08BD0FBA-1FCF-4E63-A865-EF0D8686C16B}" srcOrd="6" destOrd="0" presId="urn:microsoft.com/office/officeart/2005/8/layout/default"/>
    <dgm:cxn modelId="{AFCC9636-1B14-4804-94D3-29D4F4C669FD}" type="presParOf" srcId="{8A16C2DA-B1E8-4FED-85E4-DE81ACB5D0F9}" destId="{9015E47A-1F26-47F4-B464-10C1937B4B22}" srcOrd="7" destOrd="0" presId="urn:microsoft.com/office/officeart/2005/8/layout/default"/>
    <dgm:cxn modelId="{B73DAF24-17D3-4099-A2A2-3279B30B4903}" type="presParOf" srcId="{8A16C2DA-B1E8-4FED-85E4-DE81ACB5D0F9}" destId="{29545421-8FAC-4BE9-981F-CEAB90E98370}"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BDF3F3-B532-4CD1-81BE-6AF3BFB98E3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F5426A1-654C-46AE-9F3D-4472E2FD8300}">
      <dgm:prSet/>
      <dgm:spPr/>
      <dgm:t>
        <a:bodyPr/>
        <a:lstStyle/>
        <a:p>
          <a:r>
            <a:rPr lang="en-US" dirty="0"/>
            <a:t>State and Federal governments are required to conduct reviews to determine compliance with Civil Rights laws, regulations, and requirements</a:t>
          </a:r>
        </a:p>
      </dgm:t>
    </dgm:pt>
    <dgm:pt modelId="{6CBD89A8-1222-43D4-865C-D051A2215881}" type="parTrans" cxnId="{85A6EB5E-9B41-4126-806C-2CEB91F4CA19}">
      <dgm:prSet/>
      <dgm:spPr/>
      <dgm:t>
        <a:bodyPr/>
        <a:lstStyle/>
        <a:p>
          <a:endParaRPr lang="en-US"/>
        </a:p>
      </dgm:t>
    </dgm:pt>
    <dgm:pt modelId="{8B10F884-E6ED-468C-96AD-62780D32381C}" type="sibTrans" cxnId="{85A6EB5E-9B41-4126-806C-2CEB91F4CA19}">
      <dgm:prSet/>
      <dgm:spPr/>
      <dgm:t>
        <a:bodyPr/>
        <a:lstStyle/>
        <a:p>
          <a:endParaRPr lang="en-US"/>
        </a:p>
      </dgm:t>
    </dgm:pt>
    <dgm:pt modelId="{979F629B-3194-435B-9F75-A670D9E3084A}">
      <dgm:prSet/>
      <dgm:spPr/>
      <dgm:t>
        <a:bodyPr/>
        <a:lstStyle/>
        <a:p>
          <a:r>
            <a:rPr lang="en-US"/>
            <a:t>There are a variety of reviews that are part of the regular monitoring for USDA Programs </a:t>
          </a:r>
        </a:p>
      </dgm:t>
    </dgm:pt>
    <dgm:pt modelId="{AEA63503-5818-4FFF-ACF8-78B4F6647D13}" type="parTrans" cxnId="{6D183F33-891F-438E-8A1C-F2E878313606}">
      <dgm:prSet/>
      <dgm:spPr/>
      <dgm:t>
        <a:bodyPr/>
        <a:lstStyle/>
        <a:p>
          <a:endParaRPr lang="en-US"/>
        </a:p>
      </dgm:t>
    </dgm:pt>
    <dgm:pt modelId="{32CE3EA9-F7D8-4EC4-93F6-D6541DAF15F4}" type="sibTrans" cxnId="{6D183F33-891F-438E-8A1C-F2E878313606}">
      <dgm:prSet/>
      <dgm:spPr/>
      <dgm:t>
        <a:bodyPr/>
        <a:lstStyle/>
        <a:p>
          <a:endParaRPr lang="en-US"/>
        </a:p>
      </dgm:t>
    </dgm:pt>
    <dgm:pt modelId="{34B33E4C-930B-49C6-BC63-A19DE5AC09A2}">
      <dgm:prSet/>
      <dgm:spPr/>
      <dgm:t>
        <a:bodyPr/>
        <a:lstStyle/>
        <a:p>
          <a:endParaRPr lang="en-US" dirty="0"/>
        </a:p>
      </dgm:t>
    </dgm:pt>
    <dgm:pt modelId="{64410C11-9974-4C70-A74B-C419B715A4A7}" type="parTrans" cxnId="{2F99ACAB-1873-4DAF-9F0A-7967056EDD34}">
      <dgm:prSet/>
      <dgm:spPr/>
      <dgm:t>
        <a:bodyPr/>
        <a:lstStyle/>
        <a:p>
          <a:endParaRPr lang="en-US"/>
        </a:p>
      </dgm:t>
    </dgm:pt>
    <dgm:pt modelId="{E1B53638-9B0E-4426-B802-31B83CBC53B3}" type="sibTrans" cxnId="{2F99ACAB-1873-4DAF-9F0A-7967056EDD34}">
      <dgm:prSet/>
      <dgm:spPr/>
      <dgm:t>
        <a:bodyPr/>
        <a:lstStyle/>
        <a:p>
          <a:endParaRPr lang="en-US"/>
        </a:p>
      </dgm:t>
    </dgm:pt>
    <dgm:pt modelId="{B105FC05-C7A2-4E6B-9511-781F490F64BD}">
      <dgm:prSet/>
      <dgm:spPr/>
      <dgm:t>
        <a:bodyPr/>
        <a:lstStyle/>
        <a:p>
          <a:r>
            <a:rPr lang="en-US" dirty="0"/>
            <a:t>Cooperation with State and Federal reviewers is required as a condition of receiving Federal financial assistance</a:t>
          </a:r>
        </a:p>
      </dgm:t>
    </dgm:pt>
    <dgm:pt modelId="{6E21AF16-59D1-4B69-AEDF-526353C310A3}" type="parTrans" cxnId="{ECBAED73-1F3D-4390-8CBD-54F62F864587}">
      <dgm:prSet/>
      <dgm:spPr/>
      <dgm:t>
        <a:bodyPr/>
        <a:lstStyle/>
        <a:p>
          <a:endParaRPr lang="en-US"/>
        </a:p>
      </dgm:t>
    </dgm:pt>
    <dgm:pt modelId="{991A53C0-041D-42C4-A720-E16B761C2E66}" type="sibTrans" cxnId="{ECBAED73-1F3D-4390-8CBD-54F62F864587}">
      <dgm:prSet/>
      <dgm:spPr/>
      <dgm:t>
        <a:bodyPr/>
        <a:lstStyle/>
        <a:p>
          <a:endParaRPr lang="en-US"/>
        </a:p>
      </dgm:t>
    </dgm:pt>
    <dgm:pt modelId="{1ADDAC8D-84F5-4FB5-AEE5-C208730268B5}" type="pres">
      <dgm:prSet presAssocID="{C5BDF3F3-B532-4CD1-81BE-6AF3BFB98E3E}" presName="linear" presStyleCnt="0">
        <dgm:presLayoutVars>
          <dgm:animLvl val="lvl"/>
          <dgm:resizeHandles val="exact"/>
        </dgm:presLayoutVars>
      </dgm:prSet>
      <dgm:spPr/>
    </dgm:pt>
    <dgm:pt modelId="{7A8FCEED-CB1F-445B-8273-8E6E1ABEB061}" type="pres">
      <dgm:prSet presAssocID="{0F5426A1-654C-46AE-9F3D-4472E2FD8300}" presName="parentText" presStyleLbl="node1" presStyleIdx="0" presStyleCnt="3">
        <dgm:presLayoutVars>
          <dgm:chMax val="0"/>
          <dgm:bulletEnabled val="1"/>
        </dgm:presLayoutVars>
      </dgm:prSet>
      <dgm:spPr/>
    </dgm:pt>
    <dgm:pt modelId="{42059169-C7BF-4498-B547-2450B2F8F425}" type="pres">
      <dgm:prSet presAssocID="{8B10F884-E6ED-468C-96AD-62780D32381C}" presName="spacer" presStyleCnt="0"/>
      <dgm:spPr/>
    </dgm:pt>
    <dgm:pt modelId="{AB18ED80-DEB5-401F-B16B-B9124A8EB525}" type="pres">
      <dgm:prSet presAssocID="{979F629B-3194-435B-9F75-A670D9E3084A}" presName="parentText" presStyleLbl="node1" presStyleIdx="1" presStyleCnt="3">
        <dgm:presLayoutVars>
          <dgm:chMax val="0"/>
          <dgm:bulletEnabled val="1"/>
        </dgm:presLayoutVars>
      </dgm:prSet>
      <dgm:spPr/>
    </dgm:pt>
    <dgm:pt modelId="{F9A548C6-64DB-433D-8257-4C7FBB5AC9A2}" type="pres">
      <dgm:prSet presAssocID="{979F629B-3194-435B-9F75-A670D9E3084A}" presName="childText" presStyleLbl="revTx" presStyleIdx="0" presStyleCnt="1">
        <dgm:presLayoutVars>
          <dgm:bulletEnabled val="1"/>
        </dgm:presLayoutVars>
      </dgm:prSet>
      <dgm:spPr/>
    </dgm:pt>
    <dgm:pt modelId="{AA3772E2-44DB-4424-AD6F-7EB8AB6F9242}" type="pres">
      <dgm:prSet presAssocID="{B105FC05-C7A2-4E6B-9511-781F490F64BD}" presName="parentText" presStyleLbl="node1" presStyleIdx="2" presStyleCnt="3" custLinFactNeighborX="366" custLinFactNeighborY="-95488">
        <dgm:presLayoutVars>
          <dgm:chMax val="0"/>
          <dgm:bulletEnabled val="1"/>
        </dgm:presLayoutVars>
      </dgm:prSet>
      <dgm:spPr/>
    </dgm:pt>
  </dgm:ptLst>
  <dgm:cxnLst>
    <dgm:cxn modelId="{90CF3B2A-2DD3-4EA8-B521-525F1527F7C2}" type="presOf" srcId="{979F629B-3194-435B-9F75-A670D9E3084A}" destId="{AB18ED80-DEB5-401F-B16B-B9124A8EB525}" srcOrd="0" destOrd="0" presId="urn:microsoft.com/office/officeart/2005/8/layout/vList2"/>
    <dgm:cxn modelId="{6D183F33-891F-438E-8A1C-F2E878313606}" srcId="{C5BDF3F3-B532-4CD1-81BE-6AF3BFB98E3E}" destId="{979F629B-3194-435B-9F75-A670D9E3084A}" srcOrd="1" destOrd="0" parTransId="{AEA63503-5818-4FFF-ACF8-78B4F6647D13}" sibTransId="{32CE3EA9-F7D8-4EC4-93F6-D6541DAF15F4}"/>
    <dgm:cxn modelId="{85A6EB5E-9B41-4126-806C-2CEB91F4CA19}" srcId="{C5BDF3F3-B532-4CD1-81BE-6AF3BFB98E3E}" destId="{0F5426A1-654C-46AE-9F3D-4472E2FD8300}" srcOrd="0" destOrd="0" parTransId="{6CBD89A8-1222-43D4-865C-D051A2215881}" sibTransId="{8B10F884-E6ED-468C-96AD-62780D32381C}"/>
    <dgm:cxn modelId="{ECBAED73-1F3D-4390-8CBD-54F62F864587}" srcId="{C5BDF3F3-B532-4CD1-81BE-6AF3BFB98E3E}" destId="{B105FC05-C7A2-4E6B-9511-781F490F64BD}" srcOrd="2" destOrd="0" parTransId="{6E21AF16-59D1-4B69-AEDF-526353C310A3}" sibTransId="{991A53C0-041D-42C4-A720-E16B761C2E66}"/>
    <dgm:cxn modelId="{618E5475-04C8-416B-AF4A-5048D6FB0517}" type="presOf" srcId="{C5BDF3F3-B532-4CD1-81BE-6AF3BFB98E3E}" destId="{1ADDAC8D-84F5-4FB5-AEE5-C208730268B5}" srcOrd="0" destOrd="0" presId="urn:microsoft.com/office/officeart/2005/8/layout/vList2"/>
    <dgm:cxn modelId="{2F99ACAB-1873-4DAF-9F0A-7967056EDD34}" srcId="{979F629B-3194-435B-9F75-A670D9E3084A}" destId="{34B33E4C-930B-49C6-BC63-A19DE5AC09A2}" srcOrd="0" destOrd="0" parTransId="{64410C11-9974-4C70-A74B-C419B715A4A7}" sibTransId="{E1B53638-9B0E-4426-B802-31B83CBC53B3}"/>
    <dgm:cxn modelId="{F0E330AF-C5A8-4501-B608-E80CBB1F85CB}" type="presOf" srcId="{0F5426A1-654C-46AE-9F3D-4472E2FD8300}" destId="{7A8FCEED-CB1F-445B-8273-8E6E1ABEB061}" srcOrd="0" destOrd="0" presId="urn:microsoft.com/office/officeart/2005/8/layout/vList2"/>
    <dgm:cxn modelId="{14D348C9-69B4-4F63-9A13-B8A9DAFFD0AE}" type="presOf" srcId="{34B33E4C-930B-49C6-BC63-A19DE5AC09A2}" destId="{F9A548C6-64DB-433D-8257-4C7FBB5AC9A2}" srcOrd="0" destOrd="0" presId="urn:microsoft.com/office/officeart/2005/8/layout/vList2"/>
    <dgm:cxn modelId="{ED502FEA-CD4E-47F7-893E-76C348A5D466}" type="presOf" srcId="{B105FC05-C7A2-4E6B-9511-781F490F64BD}" destId="{AA3772E2-44DB-4424-AD6F-7EB8AB6F9242}" srcOrd="0" destOrd="0" presId="urn:microsoft.com/office/officeart/2005/8/layout/vList2"/>
    <dgm:cxn modelId="{289EBE34-CE20-44D0-A88C-F98C085D3316}" type="presParOf" srcId="{1ADDAC8D-84F5-4FB5-AEE5-C208730268B5}" destId="{7A8FCEED-CB1F-445B-8273-8E6E1ABEB061}" srcOrd="0" destOrd="0" presId="urn:microsoft.com/office/officeart/2005/8/layout/vList2"/>
    <dgm:cxn modelId="{80EE9959-C574-4484-B078-4E30E309DB2D}" type="presParOf" srcId="{1ADDAC8D-84F5-4FB5-AEE5-C208730268B5}" destId="{42059169-C7BF-4498-B547-2450B2F8F425}" srcOrd="1" destOrd="0" presId="urn:microsoft.com/office/officeart/2005/8/layout/vList2"/>
    <dgm:cxn modelId="{FACDA5F4-9E1A-49EF-9E7F-2006B2B1D613}" type="presParOf" srcId="{1ADDAC8D-84F5-4FB5-AEE5-C208730268B5}" destId="{AB18ED80-DEB5-401F-B16B-B9124A8EB525}" srcOrd="2" destOrd="0" presId="urn:microsoft.com/office/officeart/2005/8/layout/vList2"/>
    <dgm:cxn modelId="{F60FFD85-A9F0-4A09-B2C7-981A9E2DDCBC}" type="presParOf" srcId="{1ADDAC8D-84F5-4FB5-AEE5-C208730268B5}" destId="{F9A548C6-64DB-433D-8257-4C7FBB5AC9A2}" srcOrd="3" destOrd="0" presId="urn:microsoft.com/office/officeart/2005/8/layout/vList2"/>
    <dgm:cxn modelId="{F0810CA3-D3DF-4244-BCF2-926C222A33FA}" type="presParOf" srcId="{1ADDAC8D-84F5-4FB5-AEE5-C208730268B5}" destId="{AA3772E2-44DB-4424-AD6F-7EB8AB6F9242}"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11024B-8A82-42D8-9B43-DB924B6B9B4A}"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24E470B2-F5F9-4E0C-A71D-40F3F1A2C8BA}">
      <dgm:prSet/>
      <dgm:spPr/>
      <dgm:t>
        <a:bodyPr/>
        <a:lstStyle/>
        <a:p>
          <a:r>
            <a:rPr lang="en-US" b="1" dirty="0"/>
            <a:t>Findings</a:t>
          </a:r>
          <a:r>
            <a:rPr lang="en-US" dirty="0"/>
            <a:t> may be assigned during the Compliance Review process if there is a factual finding that </a:t>
          </a:r>
          <a:r>
            <a:rPr lang="en-US" i="1" dirty="0"/>
            <a:t>any</a:t>
          </a:r>
          <a:r>
            <a:rPr lang="en-US" dirty="0"/>
            <a:t> Civil Rights requirement, as provided by law, regulation, policy, instruction, or guidelines, is not being adhered to. </a:t>
          </a:r>
        </a:p>
      </dgm:t>
    </dgm:pt>
    <dgm:pt modelId="{2E264DD4-CC35-42EB-B7B1-8F44B6214C15}" type="parTrans" cxnId="{006103CE-A6C4-4B90-A39F-104A785094FA}">
      <dgm:prSet/>
      <dgm:spPr/>
      <dgm:t>
        <a:bodyPr/>
        <a:lstStyle/>
        <a:p>
          <a:endParaRPr lang="en-US"/>
        </a:p>
      </dgm:t>
    </dgm:pt>
    <dgm:pt modelId="{22F3DDCB-7EA8-4551-A118-6CAC43034B71}" type="sibTrans" cxnId="{006103CE-A6C4-4B90-A39F-104A785094FA}">
      <dgm:prSet/>
      <dgm:spPr/>
      <dgm:t>
        <a:bodyPr/>
        <a:lstStyle/>
        <a:p>
          <a:endParaRPr lang="en-US"/>
        </a:p>
      </dgm:t>
    </dgm:pt>
    <dgm:pt modelId="{B76D1B96-820C-4D66-8E53-8019C3B9C23E}">
      <dgm:prSet/>
      <dgm:spPr/>
      <dgm:t>
        <a:bodyPr/>
        <a:lstStyle/>
        <a:p>
          <a:r>
            <a:rPr lang="en-US" dirty="0"/>
            <a:t>Agencies/Sponsors are required to cease inappropriate actions immediately and will be expected to submit a plan for </a:t>
          </a:r>
          <a:r>
            <a:rPr lang="en-US" b="1" dirty="0"/>
            <a:t>Corrective Action</a:t>
          </a:r>
          <a:r>
            <a:rPr lang="en-US" dirty="0"/>
            <a:t>. </a:t>
          </a:r>
        </a:p>
      </dgm:t>
    </dgm:pt>
    <dgm:pt modelId="{1C6BB89B-ED8C-4ECD-8B73-613123E8D739}" type="parTrans" cxnId="{9BD201D3-1424-47B0-B7B0-09DE58E371A5}">
      <dgm:prSet/>
      <dgm:spPr/>
      <dgm:t>
        <a:bodyPr/>
        <a:lstStyle/>
        <a:p>
          <a:endParaRPr lang="en-US"/>
        </a:p>
      </dgm:t>
    </dgm:pt>
    <dgm:pt modelId="{35F7FB0C-A6B1-40BD-A07E-D7726E13ED8C}" type="sibTrans" cxnId="{9BD201D3-1424-47B0-B7B0-09DE58E371A5}">
      <dgm:prSet/>
      <dgm:spPr/>
      <dgm:t>
        <a:bodyPr/>
        <a:lstStyle/>
        <a:p>
          <a:endParaRPr lang="en-US"/>
        </a:p>
      </dgm:t>
    </dgm:pt>
    <dgm:pt modelId="{93DC8EEB-C713-4595-BE3F-D9A283A0CC6D}">
      <dgm:prSet/>
      <dgm:spPr/>
      <dgm:t>
        <a:bodyPr/>
        <a:lstStyle/>
        <a:p>
          <a:r>
            <a:rPr lang="en-US"/>
            <a:t>Failure to comply can result in the loss of financial assistance from all Federal sources. </a:t>
          </a:r>
        </a:p>
      </dgm:t>
    </dgm:pt>
    <dgm:pt modelId="{3BEFB63F-9B62-4DE8-9C81-28E834960B8A}" type="parTrans" cxnId="{EE7B0E31-87B3-4181-86D8-3616D5EE8CE3}">
      <dgm:prSet/>
      <dgm:spPr/>
      <dgm:t>
        <a:bodyPr/>
        <a:lstStyle/>
        <a:p>
          <a:endParaRPr lang="en-US"/>
        </a:p>
      </dgm:t>
    </dgm:pt>
    <dgm:pt modelId="{B228327A-CA6F-4905-B1A8-827D3F29122F}" type="sibTrans" cxnId="{EE7B0E31-87B3-4181-86D8-3616D5EE8CE3}">
      <dgm:prSet/>
      <dgm:spPr/>
      <dgm:t>
        <a:bodyPr/>
        <a:lstStyle/>
        <a:p>
          <a:endParaRPr lang="en-US"/>
        </a:p>
      </dgm:t>
    </dgm:pt>
    <dgm:pt modelId="{79B7D7F7-259C-43EB-AD0D-375DC70A128E}" type="pres">
      <dgm:prSet presAssocID="{AF11024B-8A82-42D8-9B43-DB924B6B9B4A}" presName="Name0" presStyleCnt="0">
        <dgm:presLayoutVars>
          <dgm:dir/>
          <dgm:animLvl val="lvl"/>
          <dgm:resizeHandles val="exact"/>
        </dgm:presLayoutVars>
      </dgm:prSet>
      <dgm:spPr/>
    </dgm:pt>
    <dgm:pt modelId="{5A732416-5392-4D6E-8FA6-1B2CA10219FB}" type="pres">
      <dgm:prSet presAssocID="{93DC8EEB-C713-4595-BE3F-D9A283A0CC6D}" presName="boxAndChildren" presStyleCnt="0"/>
      <dgm:spPr/>
    </dgm:pt>
    <dgm:pt modelId="{27458BE9-A9E3-4DB7-BE01-C3D3DF615906}" type="pres">
      <dgm:prSet presAssocID="{93DC8EEB-C713-4595-BE3F-D9A283A0CC6D}" presName="parentTextBox" presStyleLbl="node1" presStyleIdx="0" presStyleCnt="3"/>
      <dgm:spPr/>
    </dgm:pt>
    <dgm:pt modelId="{2CF9FA6D-2B12-40AD-B19F-83F530160679}" type="pres">
      <dgm:prSet presAssocID="{35F7FB0C-A6B1-40BD-A07E-D7726E13ED8C}" presName="sp" presStyleCnt="0"/>
      <dgm:spPr/>
    </dgm:pt>
    <dgm:pt modelId="{B078B603-3280-4AB9-81A5-59AF35ACE669}" type="pres">
      <dgm:prSet presAssocID="{B76D1B96-820C-4D66-8E53-8019C3B9C23E}" presName="arrowAndChildren" presStyleCnt="0"/>
      <dgm:spPr/>
    </dgm:pt>
    <dgm:pt modelId="{2DC7DF6C-B4CD-40DD-B9F4-A6B64A55A538}" type="pres">
      <dgm:prSet presAssocID="{B76D1B96-820C-4D66-8E53-8019C3B9C23E}" presName="parentTextArrow" presStyleLbl="node1" presStyleIdx="1" presStyleCnt="3"/>
      <dgm:spPr/>
    </dgm:pt>
    <dgm:pt modelId="{C2D06811-290C-4850-8D7B-DDB65F3653B1}" type="pres">
      <dgm:prSet presAssocID="{22F3DDCB-7EA8-4551-A118-6CAC43034B71}" presName="sp" presStyleCnt="0"/>
      <dgm:spPr/>
    </dgm:pt>
    <dgm:pt modelId="{A89D1C00-E75A-4604-A082-778300F364F0}" type="pres">
      <dgm:prSet presAssocID="{24E470B2-F5F9-4E0C-A71D-40F3F1A2C8BA}" presName="arrowAndChildren" presStyleCnt="0"/>
      <dgm:spPr/>
    </dgm:pt>
    <dgm:pt modelId="{01BEF43F-099F-4341-88DE-334291FBADCD}" type="pres">
      <dgm:prSet presAssocID="{24E470B2-F5F9-4E0C-A71D-40F3F1A2C8BA}" presName="parentTextArrow" presStyleLbl="node1" presStyleIdx="2" presStyleCnt="3"/>
      <dgm:spPr/>
    </dgm:pt>
  </dgm:ptLst>
  <dgm:cxnLst>
    <dgm:cxn modelId="{EE7B0E31-87B3-4181-86D8-3616D5EE8CE3}" srcId="{AF11024B-8A82-42D8-9B43-DB924B6B9B4A}" destId="{93DC8EEB-C713-4595-BE3F-D9A283A0CC6D}" srcOrd="2" destOrd="0" parTransId="{3BEFB63F-9B62-4DE8-9C81-28E834960B8A}" sibTransId="{B228327A-CA6F-4905-B1A8-827D3F29122F}"/>
    <dgm:cxn modelId="{D271FB32-1439-4526-B982-AD30396FD461}" type="presOf" srcId="{24E470B2-F5F9-4E0C-A71D-40F3F1A2C8BA}" destId="{01BEF43F-099F-4341-88DE-334291FBADCD}" srcOrd="0" destOrd="0" presId="urn:microsoft.com/office/officeart/2005/8/layout/process4"/>
    <dgm:cxn modelId="{D8B09150-E53D-4664-81E5-0F42D9B14C83}" type="presOf" srcId="{AF11024B-8A82-42D8-9B43-DB924B6B9B4A}" destId="{79B7D7F7-259C-43EB-AD0D-375DC70A128E}" srcOrd="0" destOrd="0" presId="urn:microsoft.com/office/officeart/2005/8/layout/process4"/>
    <dgm:cxn modelId="{25AD01B3-CBCB-4629-AA81-246CF1C1C8E8}" type="presOf" srcId="{93DC8EEB-C713-4595-BE3F-D9A283A0CC6D}" destId="{27458BE9-A9E3-4DB7-BE01-C3D3DF615906}" srcOrd="0" destOrd="0" presId="urn:microsoft.com/office/officeart/2005/8/layout/process4"/>
    <dgm:cxn modelId="{006103CE-A6C4-4B90-A39F-104A785094FA}" srcId="{AF11024B-8A82-42D8-9B43-DB924B6B9B4A}" destId="{24E470B2-F5F9-4E0C-A71D-40F3F1A2C8BA}" srcOrd="0" destOrd="0" parTransId="{2E264DD4-CC35-42EB-B7B1-8F44B6214C15}" sibTransId="{22F3DDCB-7EA8-4551-A118-6CAC43034B71}"/>
    <dgm:cxn modelId="{9BD201D3-1424-47B0-B7B0-09DE58E371A5}" srcId="{AF11024B-8A82-42D8-9B43-DB924B6B9B4A}" destId="{B76D1B96-820C-4D66-8E53-8019C3B9C23E}" srcOrd="1" destOrd="0" parTransId="{1C6BB89B-ED8C-4ECD-8B73-613123E8D739}" sibTransId="{35F7FB0C-A6B1-40BD-A07E-D7726E13ED8C}"/>
    <dgm:cxn modelId="{1FB3C6D7-D9E6-4EF2-B904-DE6B623DF57D}" type="presOf" srcId="{B76D1B96-820C-4D66-8E53-8019C3B9C23E}" destId="{2DC7DF6C-B4CD-40DD-B9F4-A6B64A55A538}" srcOrd="0" destOrd="0" presId="urn:microsoft.com/office/officeart/2005/8/layout/process4"/>
    <dgm:cxn modelId="{68A96923-15C3-498A-8076-C5AFFF46BAF4}" type="presParOf" srcId="{79B7D7F7-259C-43EB-AD0D-375DC70A128E}" destId="{5A732416-5392-4D6E-8FA6-1B2CA10219FB}" srcOrd="0" destOrd="0" presId="urn:microsoft.com/office/officeart/2005/8/layout/process4"/>
    <dgm:cxn modelId="{A778EF56-98D5-4749-8172-37E33F0E939F}" type="presParOf" srcId="{5A732416-5392-4D6E-8FA6-1B2CA10219FB}" destId="{27458BE9-A9E3-4DB7-BE01-C3D3DF615906}" srcOrd="0" destOrd="0" presId="urn:microsoft.com/office/officeart/2005/8/layout/process4"/>
    <dgm:cxn modelId="{7D25A486-6403-405A-96DB-C79B20077443}" type="presParOf" srcId="{79B7D7F7-259C-43EB-AD0D-375DC70A128E}" destId="{2CF9FA6D-2B12-40AD-B19F-83F530160679}" srcOrd="1" destOrd="0" presId="urn:microsoft.com/office/officeart/2005/8/layout/process4"/>
    <dgm:cxn modelId="{F2FAAD81-3FA3-43D0-A794-04646F287C45}" type="presParOf" srcId="{79B7D7F7-259C-43EB-AD0D-375DC70A128E}" destId="{B078B603-3280-4AB9-81A5-59AF35ACE669}" srcOrd="2" destOrd="0" presId="urn:microsoft.com/office/officeart/2005/8/layout/process4"/>
    <dgm:cxn modelId="{6798BE81-0BAB-47FF-B1BA-B0C68F289E6C}" type="presParOf" srcId="{B078B603-3280-4AB9-81A5-59AF35ACE669}" destId="{2DC7DF6C-B4CD-40DD-B9F4-A6B64A55A538}" srcOrd="0" destOrd="0" presId="urn:microsoft.com/office/officeart/2005/8/layout/process4"/>
    <dgm:cxn modelId="{D819C886-EBF6-4DE5-A15F-A452412639AA}" type="presParOf" srcId="{79B7D7F7-259C-43EB-AD0D-375DC70A128E}" destId="{C2D06811-290C-4850-8D7B-DDB65F3653B1}" srcOrd="3" destOrd="0" presId="urn:microsoft.com/office/officeart/2005/8/layout/process4"/>
    <dgm:cxn modelId="{10C1D652-CF6A-4EBD-807B-4DBA325DB89B}" type="presParOf" srcId="{79B7D7F7-259C-43EB-AD0D-375DC70A128E}" destId="{A89D1C00-E75A-4604-A082-778300F364F0}" srcOrd="4" destOrd="0" presId="urn:microsoft.com/office/officeart/2005/8/layout/process4"/>
    <dgm:cxn modelId="{7D240164-9241-4F60-8891-205AE78ABBCF}" type="presParOf" srcId="{A89D1C00-E75A-4604-A082-778300F364F0}" destId="{01BEF43F-099F-4341-88DE-334291FBADCD}" srcOrd="0" destOrd="0" presId="urn:microsoft.com/office/officeart/2005/8/layout/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2530EF-3209-4918-AEB7-867E993BE520}"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E298A240-8612-49A6-B00C-E0F19344EFF2}">
      <dgm:prSet/>
      <dgm:spPr/>
      <dgm:t>
        <a:bodyPr/>
        <a:lstStyle/>
        <a:p>
          <a:r>
            <a:rPr lang="en-US"/>
            <a:t>Treat everyone with dignity and respect and make people feel welcomed. </a:t>
          </a:r>
        </a:p>
      </dgm:t>
    </dgm:pt>
    <dgm:pt modelId="{05840A17-874E-4BBD-A816-68F39022F8D5}" type="parTrans" cxnId="{82B52589-456B-499C-ADDC-5CD5337EA4DD}">
      <dgm:prSet/>
      <dgm:spPr/>
      <dgm:t>
        <a:bodyPr/>
        <a:lstStyle/>
        <a:p>
          <a:endParaRPr lang="en-US"/>
        </a:p>
      </dgm:t>
    </dgm:pt>
    <dgm:pt modelId="{60C8215A-B368-43A2-8A56-6C7352425453}" type="sibTrans" cxnId="{82B52589-456B-499C-ADDC-5CD5337EA4DD}">
      <dgm:prSet/>
      <dgm:spPr/>
      <dgm:t>
        <a:bodyPr/>
        <a:lstStyle/>
        <a:p>
          <a:endParaRPr lang="en-US"/>
        </a:p>
      </dgm:t>
    </dgm:pt>
    <dgm:pt modelId="{CCCB18F4-82B8-4D6D-9B7B-99A67BA1A65C}">
      <dgm:prSet/>
      <dgm:spPr/>
      <dgm:t>
        <a:bodyPr/>
        <a:lstStyle/>
        <a:p>
          <a:r>
            <a:rPr lang="en-US"/>
            <a:t>Make sure that participants receive equal treatment and service. </a:t>
          </a:r>
        </a:p>
      </dgm:t>
    </dgm:pt>
    <dgm:pt modelId="{A67D6618-8C9D-4C4A-BE46-B6443952FB3B}" type="parTrans" cxnId="{E38EDEF3-BA57-4CCE-AC7F-1759B7458D3F}">
      <dgm:prSet/>
      <dgm:spPr/>
      <dgm:t>
        <a:bodyPr/>
        <a:lstStyle/>
        <a:p>
          <a:endParaRPr lang="en-US"/>
        </a:p>
      </dgm:t>
    </dgm:pt>
    <dgm:pt modelId="{A7D6D50C-514A-4DC0-96B2-6E84A0F39938}" type="sibTrans" cxnId="{E38EDEF3-BA57-4CCE-AC7F-1759B7458D3F}">
      <dgm:prSet/>
      <dgm:spPr/>
      <dgm:t>
        <a:bodyPr/>
        <a:lstStyle/>
        <a:p>
          <a:endParaRPr lang="en-US"/>
        </a:p>
      </dgm:t>
    </dgm:pt>
    <dgm:pt modelId="{37651309-DA93-47EC-BEA9-589595D39C7D}">
      <dgm:prSet/>
      <dgm:spPr/>
      <dgm:t>
        <a:bodyPr/>
        <a:lstStyle/>
        <a:p>
          <a:r>
            <a:rPr lang="en-US"/>
            <a:t>Do not do special favors for anyone that you are not prepared to provide for everyone. </a:t>
          </a:r>
        </a:p>
      </dgm:t>
    </dgm:pt>
    <dgm:pt modelId="{CF89C350-080F-44AA-BB91-CA266F2115B4}" type="parTrans" cxnId="{24AB7213-F7C2-4868-A176-D3CA5F86FF85}">
      <dgm:prSet/>
      <dgm:spPr/>
      <dgm:t>
        <a:bodyPr/>
        <a:lstStyle/>
        <a:p>
          <a:endParaRPr lang="en-US"/>
        </a:p>
      </dgm:t>
    </dgm:pt>
    <dgm:pt modelId="{9D4CB96B-F71D-42DA-B6BC-3BE90EC9305F}" type="sibTrans" cxnId="{24AB7213-F7C2-4868-A176-D3CA5F86FF85}">
      <dgm:prSet/>
      <dgm:spPr/>
      <dgm:t>
        <a:bodyPr/>
        <a:lstStyle/>
        <a:p>
          <a:endParaRPr lang="en-US"/>
        </a:p>
      </dgm:t>
    </dgm:pt>
    <dgm:pt modelId="{8C234378-1E9A-411A-9D86-2EC286D40545}">
      <dgm:prSet/>
      <dgm:spPr/>
      <dgm:t>
        <a:bodyPr/>
        <a:lstStyle/>
        <a:p>
          <a:r>
            <a:rPr lang="en-US"/>
            <a:t>Stay positive. </a:t>
          </a:r>
        </a:p>
      </dgm:t>
    </dgm:pt>
    <dgm:pt modelId="{3AEA5981-FFD4-4378-B960-7F19416E9CF1}" type="parTrans" cxnId="{58384262-01AA-41A4-A16E-B5E3C5464E11}">
      <dgm:prSet/>
      <dgm:spPr/>
      <dgm:t>
        <a:bodyPr/>
        <a:lstStyle/>
        <a:p>
          <a:endParaRPr lang="en-US"/>
        </a:p>
      </dgm:t>
    </dgm:pt>
    <dgm:pt modelId="{7AAA366B-C077-4DD0-8C95-8B0AE5FA33CD}" type="sibTrans" cxnId="{58384262-01AA-41A4-A16E-B5E3C5464E11}">
      <dgm:prSet/>
      <dgm:spPr/>
      <dgm:t>
        <a:bodyPr/>
        <a:lstStyle/>
        <a:p>
          <a:endParaRPr lang="en-US"/>
        </a:p>
      </dgm:t>
    </dgm:pt>
    <dgm:pt modelId="{16CC2B22-8544-4A19-8632-9C0390949AED}">
      <dgm:prSet/>
      <dgm:spPr/>
      <dgm:t>
        <a:bodyPr/>
        <a:lstStyle/>
        <a:p>
          <a:r>
            <a:rPr lang="en-US"/>
            <a:t>Explain policies and rules. </a:t>
          </a:r>
        </a:p>
      </dgm:t>
    </dgm:pt>
    <dgm:pt modelId="{5AF00756-A211-4E40-AFCB-33F1616D02A0}" type="parTrans" cxnId="{9CB5DDB3-9311-4FFC-82C0-26D513F4D864}">
      <dgm:prSet/>
      <dgm:spPr/>
      <dgm:t>
        <a:bodyPr/>
        <a:lstStyle/>
        <a:p>
          <a:endParaRPr lang="en-US"/>
        </a:p>
      </dgm:t>
    </dgm:pt>
    <dgm:pt modelId="{947F2078-727D-430C-8C91-CCC8B969BE39}" type="sibTrans" cxnId="{9CB5DDB3-9311-4FFC-82C0-26D513F4D864}">
      <dgm:prSet/>
      <dgm:spPr/>
      <dgm:t>
        <a:bodyPr/>
        <a:lstStyle/>
        <a:p>
          <a:endParaRPr lang="en-US"/>
        </a:p>
      </dgm:t>
    </dgm:pt>
    <dgm:pt modelId="{EA624656-BC8E-4CD2-B46A-0380DF578AE5}">
      <dgm:prSet/>
      <dgm:spPr/>
      <dgm:t>
        <a:bodyPr/>
        <a:lstStyle/>
        <a:p>
          <a:r>
            <a:rPr lang="en-US"/>
            <a:t>Do not treat people differently based on race, color, national origin, age, sex, or disability. </a:t>
          </a:r>
        </a:p>
      </dgm:t>
    </dgm:pt>
    <dgm:pt modelId="{A1823745-0D8A-4D59-85DB-CBD4269FB6A4}" type="parTrans" cxnId="{02939535-34D7-4B0F-BDC7-8F746D3E1691}">
      <dgm:prSet/>
      <dgm:spPr/>
      <dgm:t>
        <a:bodyPr/>
        <a:lstStyle/>
        <a:p>
          <a:endParaRPr lang="en-US"/>
        </a:p>
      </dgm:t>
    </dgm:pt>
    <dgm:pt modelId="{B2EBFE43-F556-4AA3-9DFD-CCB1A0E7D255}" type="sibTrans" cxnId="{02939535-34D7-4B0F-BDC7-8F746D3E1691}">
      <dgm:prSet/>
      <dgm:spPr/>
      <dgm:t>
        <a:bodyPr/>
        <a:lstStyle/>
        <a:p>
          <a:endParaRPr lang="en-US"/>
        </a:p>
      </dgm:t>
    </dgm:pt>
    <dgm:pt modelId="{6AA777DD-B50B-4D1C-8331-0867E6E194F5}">
      <dgm:prSet/>
      <dgm:spPr/>
      <dgm:t>
        <a:bodyPr/>
        <a:lstStyle/>
        <a:p>
          <a:r>
            <a:rPr lang="en-US"/>
            <a:t>Do not impose policies that unfairly impact certain groups. </a:t>
          </a:r>
        </a:p>
      </dgm:t>
    </dgm:pt>
    <dgm:pt modelId="{35930A78-E4C5-4503-981F-14A4031EF83E}" type="parTrans" cxnId="{8508A66B-F69F-42DD-97DE-1C6DAC07A8D7}">
      <dgm:prSet/>
      <dgm:spPr/>
      <dgm:t>
        <a:bodyPr/>
        <a:lstStyle/>
        <a:p>
          <a:endParaRPr lang="en-US"/>
        </a:p>
      </dgm:t>
    </dgm:pt>
    <dgm:pt modelId="{C38D0340-2773-42D7-B9F8-484658B2CA41}" type="sibTrans" cxnId="{8508A66B-F69F-42DD-97DE-1C6DAC07A8D7}">
      <dgm:prSet/>
      <dgm:spPr/>
      <dgm:t>
        <a:bodyPr/>
        <a:lstStyle/>
        <a:p>
          <a:endParaRPr lang="en-US"/>
        </a:p>
      </dgm:t>
    </dgm:pt>
    <dgm:pt modelId="{09F41BD3-3482-4961-85B3-24BBCDF2A1CE}">
      <dgm:prSet/>
      <dgm:spPr/>
      <dgm:t>
        <a:bodyPr/>
        <a:lstStyle/>
        <a:p>
          <a:r>
            <a:rPr lang="en-US"/>
            <a:t>Do not retaliate against anyone who files a civil rights complaint. </a:t>
          </a:r>
        </a:p>
      </dgm:t>
    </dgm:pt>
    <dgm:pt modelId="{01D54949-0E43-4E65-85D6-D2F9282903BD}" type="parTrans" cxnId="{DEE6AC14-D75D-4D19-8064-8EE970AA4589}">
      <dgm:prSet/>
      <dgm:spPr/>
      <dgm:t>
        <a:bodyPr/>
        <a:lstStyle/>
        <a:p>
          <a:endParaRPr lang="en-US"/>
        </a:p>
      </dgm:t>
    </dgm:pt>
    <dgm:pt modelId="{19C402F1-62F6-4B57-ADA4-AA99115D6165}" type="sibTrans" cxnId="{DEE6AC14-D75D-4D19-8064-8EE970AA4589}">
      <dgm:prSet/>
      <dgm:spPr/>
      <dgm:t>
        <a:bodyPr/>
        <a:lstStyle/>
        <a:p>
          <a:endParaRPr lang="en-US"/>
        </a:p>
      </dgm:t>
    </dgm:pt>
    <dgm:pt modelId="{0D92B000-8CB5-403A-885F-460FA397875A}" type="pres">
      <dgm:prSet presAssocID="{B62530EF-3209-4918-AEB7-867E993BE520}" presName="Name0" presStyleCnt="0">
        <dgm:presLayoutVars>
          <dgm:dir/>
          <dgm:resizeHandles val="exact"/>
        </dgm:presLayoutVars>
      </dgm:prSet>
      <dgm:spPr/>
    </dgm:pt>
    <dgm:pt modelId="{6B32C8AF-8087-4006-994D-849DEA118316}" type="pres">
      <dgm:prSet presAssocID="{E298A240-8612-49A6-B00C-E0F19344EFF2}" presName="node" presStyleLbl="node1" presStyleIdx="0" presStyleCnt="8">
        <dgm:presLayoutVars>
          <dgm:bulletEnabled val="1"/>
        </dgm:presLayoutVars>
      </dgm:prSet>
      <dgm:spPr/>
    </dgm:pt>
    <dgm:pt modelId="{ABAC0D21-C2C2-425C-9470-1BE155547B97}" type="pres">
      <dgm:prSet presAssocID="{60C8215A-B368-43A2-8A56-6C7352425453}" presName="sibTrans" presStyleLbl="sibTrans1D1" presStyleIdx="0" presStyleCnt="7"/>
      <dgm:spPr/>
    </dgm:pt>
    <dgm:pt modelId="{66AC40D9-9F6B-4088-BA0D-C861815D19AC}" type="pres">
      <dgm:prSet presAssocID="{60C8215A-B368-43A2-8A56-6C7352425453}" presName="connectorText" presStyleLbl="sibTrans1D1" presStyleIdx="0" presStyleCnt="7"/>
      <dgm:spPr/>
    </dgm:pt>
    <dgm:pt modelId="{5503A127-A7B0-4F65-8181-DBF88AE8D85F}" type="pres">
      <dgm:prSet presAssocID="{CCCB18F4-82B8-4D6D-9B7B-99A67BA1A65C}" presName="node" presStyleLbl="node1" presStyleIdx="1" presStyleCnt="8">
        <dgm:presLayoutVars>
          <dgm:bulletEnabled val="1"/>
        </dgm:presLayoutVars>
      </dgm:prSet>
      <dgm:spPr/>
    </dgm:pt>
    <dgm:pt modelId="{2DE57085-49A1-4411-A5BE-59D552DEC26D}" type="pres">
      <dgm:prSet presAssocID="{A7D6D50C-514A-4DC0-96B2-6E84A0F39938}" presName="sibTrans" presStyleLbl="sibTrans1D1" presStyleIdx="1" presStyleCnt="7"/>
      <dgm:spPr/>
    </dgm:pt>
    <dgm:pt modelId="{E0761DD2-AE66-43CF-A6A5-7F2F4624BBFB}" type="pres">
      <dgm:prSet presAssocID="{A7D6D50C-514A-4DC0-96B2-6E84A0F39938}" presName="connectorText" presStyleLbl="sibTrans1D1" presStyleIdx="1" presStyleCnt="7"/>
      <dgm:spPr/>
    </dgm:pt>
    <dgm:pt modelId="{22ED4D5A-5C92-4E8E-8246-D7C57B44451A}" type="pres">
      <dgm:prSet presAssocID="{37651309-DA93-47EC-BEA9-589595D39C7D}" presName="node" presStyleLbl="node1" presStyleIdx="2" presStyleCnt="8">
        <dgm:presLayoutVars>
          <dgm:bulletEnabled val="1"/>
        </dgm:presLayoutVars>
      </dgm:prSet>
      <dgm:spPr/>
    </dgm:pt>
    <dgm:pt modelId="{517ADD66-EC60-4175-819F-A842D8D67AC7}" type="pres">
      <dgm:prSet presAssocID="{9D4CB96B-F71D-42DA-B6BC-3BE90EC9305F}" presName="sibTrans" presStyleLbl="sibTrans1D1" presStyleIdx="2" presStyleCnt="7"/>
      <dgm:spPr/>
    </dgm:pt>
    <dgm:pt modelId="{6331E072-5DAF-4BA0-A38B-ADA96D98B69A}" type="pres">
      <dgm:prSet presAssocID="{9D4CB96B-F71D-42DA-B6BC-3BE90EC9305F}" presName="connectorText" presStyleLbl="sibTrans1D1" presStyleIdx="2" presStyleCnt="7"/>
      <dgm:spPr/>
    </dgm:pt>
    <dgm:pt modelId="{DF27A4AC-4A52-47F0-A3CE-A5E4C33B49AE}" type="pres">
      <dgm:prSet presAssocID="{8C234378-1E9A-411A-9D86-2EC286D40545}" presName="node" presStyleLbl="node1" presStyleIdx="3" presStyleCnt="8">
        <dgm:presLayoutVars>
          <dgm:bulletEnabled val="1"/>
        </dgm:presLayoutVars>
      </dgm:prSet>
      <dgm:spPr/>
    </dgm:pt>
    <dgm:pt modelId="{244DFC55-0A6B-448D-8A40-FE913FAC88DA}" type="pres">
      <dgm:prSet presAssocID="{7AAA366B-C077-4DD0-8C95-8B0AE5FA33CD}" presName="sibTrans" presStyleLbl="sibTrans1D1" presStyleIdx="3" presStyleCnt="7"/>
      <dgm:spPr/>
    </dgm:pt>
    <dgm:pt modelId="{7638A1D0-5829-475E-ADE9-1B52E49AC560}" type="pres">
      <dgm:prSet presAssocID="{7AAA366B-C077-4DD0-8C95-8B0AE5FA33CD}" presName="connectorText" presStyleLbl="sibTrans1D1" presStyleIdx="3" presStyleCnt="7"/>
      <dgm:spPr/>
    </dgm:pt>
    <dgm:pt modelId="{04174BB5-3AAB-4443-9D5D-1FF5B2CA7A01}" type="pres">
      <dgm:prSet presAssocID="{16CC2B22-8544-4A19-8632-9C0390949AED}" presName="node" presStyleLbl="node1" presStyleIdx="4" presStyleCnt="8">
        <dgm:presLayoutVars>
          <dgm:bulletEnabled val="1"/>
        </dgm:presLayoutVars>
      </dgm:prSet>
      <dgm:spPr/>
    </dgm:pt>
    <dgm:pt modelId="{091A0CA0-85EB-4853-AE33-AD042D91E938}" type="pres">
      <dgm:prSet presAssocID="{947F2078-727D-430C-8C91-CCC8B969BE39}" presName="sibTrans" presStyleLbl="sibTrans1D1" presStyleIdx="4" presStyleCnt="7"/>
      <dgm:spPr/>
    </dgm:pt>
    <dgm:pt modelId="{C2F76F80-E66F-4BA9-BA5E-55254287E96B}" type="pres">
      <dgm:prSet presAssocID="{947F2078-727D-430C-8C91-CCC8B969BE39}" presName="connectorText" presStyleLbl="sibTrans1D1" presStyleIdx="4" presStyleCnt="7"/>
      <dgm:spPr/>
    </dgm:pt>
    <dgm:pt modelId="{55B3FE12-2771-4277-BD9B-6F526A73BF1C}" type="pres">
      <dgm:prSet presAssocID="{EA624656-BC8E-4CD2-B46A-0380DF578AE5}" presName="node" presStyleLbl="node1" presStyleIdx="5" presStyleCnt="8">
        <dgm:presLayoutVars>
          <dgm:bulletEnabled val="1"/>
        </dgm:presLayoutVars>
      </dgm:prSet>
      <dgm:spPr/>
    </dgm:pt>
    <dgm:pt modelId="{BA9E1333-6006-407E-B52B-82E8535AA730}" type="pres">
      <dgm:prSet presAssocID="{B2EBFE43-F556-4AA3-9DFD-CCB1A0E7D255}" presName="sibTrans" presStyleLbl="sibTrans1D1" presStyleIdx="5" presStyleCnt="7"/>
      <dgm:spPr/>
    </dgm:pt>
    <dgm:pt modelId="{67A6EC05-4CA1-42AB-AE7C-79746391410E}" type="pres">
      <dgm:prSet presAssocID="{B2EBFE43-F556-4AA3-9DFD-CCB1A0E7D255}" presName="connectorText" presStyleLbl="sibTrans1D1" presStyleIdx="5" presStyleCnt="7"/>
      <dgm:spPr/>
    </dgm:pt>
    <dgm:pt modelId="{7ABD4671-E111-4301-AD17-7F37233231A2}" type="pres">
      <dgm:prSet presAssocID="{6AA777DD-B50B-4D1C-8331-0867E6E194F5}" presName="node" presStyleLbl="node1" presStyleIdx="6" presStyleCnt="8">
        <dgm:presLayoutVars>
          <dgm:bulletEnabled val="1"/>
        </dgm:presLayoutVars>
      </dgm:prSet>
      <dgm:spPr/>
    </dgm:pt>
    <dgm:pt modelId="{426593FC-917C-4D57-BA98-5D61C81D0586}" type="pres">
      <dgm:prSet presAssocID="{C38D0340-2773-42D7-B9F8-484658B2CA41}" presName="sibTrans" presStyleLbl="sibTrans1D1" presStyleIdx="6" presStyleCnt="7"/>
      <dgm:spPr/>
    </dgm:pt>
    <dgm:pt modelId="{FEF89F36-D1D6-4292-9369-30C0A2F9F5D9}" type="pres">
      <dgm:prSet presAssocID="{C38D0340-2773-42D7-B9F8-484658B2CA41}" presName="connectorText" presStyleLbl="sibTrans1D1" presStyleIdx="6" presStyleCnt="7"/>
      <dgm:spPr/>
    </dgm:pt>
    <dgm:pt modelId="{F557A470-D1CE-4F4B-AD5B-8B63E04B6B20}" type="pres">
      <dgm:prSet presAssocID="{09F41BD3-3482-4961-85B3-24BBCDF2A1CE}" presName="node" presStyleLbl="node1" presStyleIdx="7" presStyleCnt="8">
        <dgm:presLayoutVars>
          <dgm:bulletEnabled val="1"/>
        </dgm:presLayoutVars>
      </dgm:prSet>
      <dgm:spPr/>
    </dgm:pt>
  </dgm:ptLst>
  <dgm:cxnLst>
    <dgm:cxn modelId="{35172902-93A7-4E67-B4F7-48D61F564BF3}" type="presOf" srcId="{7AAA366B-C077-4DD0-8C95-8B0AE5FA33CD}" destId="{244DFC55-0A6B-448D-8A40-FE913FAC88DA}" srcOrd="0" destOrd="0" presId="urn:microsoft.com/office/officeart/2016/7/layout/RepeatingBendingProcessNew"/>
    <dgm:cxn modelId="{0655C705-4491-4E4E-99E3-96CCA8015D01}" type="presOf" srcId="{947F2078-727D-430C-8C91-CCC8B969BE39}" destId="{C2F76F80-E66F-4BA9-BA5E-55254287E96B}" srcOrd="1" destOrd="0" presId="urn:microsoft.com/office/officeart/2016/7/layout/RepeatingBendingProcessNew"/>
    <dgm:cxn modelId="{24AB7213-F7C2-4868-A176-D3CA5F86FF85}" srcId="{B62530EF-3209-4918-AEB7-867E993BE520}" destId="{37651309-DA93-47EC-BEA9-589595D39C7D}" srcOrd="2" destOrd="0" parTransId="{CF89C350-080F-44AA-BB91-CA266F2115B4}" sibTransId="{9D4CB96B-F71D-42DA-B6BC-3BE90EC9305F}"/>
    <dgm:cxn modelId="{DEE6AC14-D75D-4D19-8064-8EE970AA4589}" srcId="{B62530EF-3209-4918-AEB7-867E993BE520}" destId="{09F41BD3-3482-4961-85B3-24BBCDF2A1CE}" srcOrd="7" destOrd="0" parTransId="{01D54949-0E43-4E65-85D6-D2F9282903BD}" sibTransId="{19C402F1-62F6-4B57-ADA4-AA99115D6165}"/>
    <dgm:cxn modelId="{48C4EB18-5A85-48C2-BD28-E325EF39048B}" type="presOf" srcId="{E298A240-8612-49A6-B00C-E0F19344EFF2}" destId="{6B32C8AF-8087-4006-994D-849DEA118316}" srcOrd="0" destOrd="0" presId="urn:microsoft.com/office/officeart/2016/7/layout/RepeatingBendingProcessNew"/>
    <dgm:cxn modelId="{860DDF21-B92F-48DD-9393-B9E005A33F00}" type="presOf" srcId="{6AA777DD-B50B-4D1C-8331-0867E6E194F5}" destId="{7ABD4671-E111-4301-AD17-7F37233231A2}" srcOrd="0" destOrd="0" presId="urn:microsoft.com/office/officeart/2016/7/layout/RepeatingBendingProcessNew"/>
    <dgm:cxn modelId="{1B395C2C-47FE-4420-B748-9298556C9AE4}" type="presOf" srcId="{EA624656-BC8E-4CD2-B46A-0380DF578AE5}" destId="{55B3FE12-2771-4277-BD9B-6F526A73BF1C}" srcOrd="0" destOrd="0" presId="urn:microsoft.com/office/officeart/2016/7/layout/RepeatingBendingProcessNew"/>
    <dgm:cxn modelId="{02939535-34D7-4B0F-BDC7-8F746D3E1691}" srcId="{B62530EF-3209-4918-AEB7-867E993BE520}" destId="{EA624656-BC8E-4CD2-B46A-0380DF578AE5}" srcOrd="5" destOrd="0" parTransId="{A1823745-0D8A-4D59-85DB-CBD4269FB6A4}" sibTransId="{B2EBFE43-F556-4AA3-9DFD-CCB1A0E7D255}"/>
    <dgm:cxn modelId="{6B5D505F-1378-49CC-AA63-FFD81A83EDD6}" type="presOf" srcId="{16CC2B22-8544-4A19-8632-9C0390949AED}" destId="{04174BB5-3AAB-4443-9D5D-1FF5B2CA7A01}" srcOrd="0" destOrd="0" presId="urn:microsoft.com/office/officeart/2016/7/layout/RepeatingBendingProcessNew"/>
    <dgm:cxn modelId="{58384262-01AA-41A4-A16E-B5E3C5464E11}" srcId="{B62530EF-3209-4918-AEB7-867E993BE520}" destId="{8C234378-1E9A-411A-9D86-2EC286D40545}" srcOrd="3" destOrd="0" parTransId="{3AEA5981-FFD4-4378-B960-7F19416E9CF1}" sibTransId="{7AAA366B-C077-4DD0-8C95-8B0AE5FA33CD}"/>
    <dgm:cxn modelId="{C69A3164-4334-466A-9F1C-7A7B035B2ABE}" type="presOf" srcId="{C38D0340-2773-42D7-B9F8-484658B2CA41}" destId="{FEF89F36-D1D6-4292-9369-30C0A2F9F5D9}" srcOrd="1" destOrd="0" presId="urn:microsoft.com/office/officeart/2016/7/layout/RepeatingBendingProcessNew"/>
    <dgm:cxn modelId="{8508A66B-F69F-42DD-97DE-1C6DAC07A8D7}" srcId="{B62530EF-3209-4918-AEB7-867E993BE520}" destId="{6AA777DD-B50B-4D1C-8331-0867E6E194F5}" srcOrd="6" destOrd="0" parTransId="{35930A78-E4C5-4503-981F-14A4031EF83E}" sibTransId="{C38D0340-2773-42D7-B9F8-484658B2CA41}"/>
    <dgm:cxn modelId="{B8ADD94E-B6E1-44F6-9001-1701A636E203}" type="presOf" srcId="{B2EBFE43-F556-4AA3-9DFD-CCB1A0E7D255}" destId="{67A6EC05-4CA1-42AB-AE7C-79746391410E}" srcOrd="1" destOrd="0" presId="urn:microsoft.com/office/officeart/2016/7/layout/RepeatingBendingProcessNew"/>
    <dgm:cxn modelId="{320BDB7A-B183-4743-B20A-E17693AE9978}" type="presOf" srcId="{9D4CB96B-F71D-42DA-B6BC-3BE90EC9305F}" destId="{517ADD66-EC60-4175-819F-A842D8D67AC7}" srcOrd="0" destOrd="0" presId="urn:microsoft.com/office/officeart/2016/7/layout/RepeatingBendingProcessNew"/>
    <dgm:cxn modelId="{9A88097D-32F0-43DF-95E5-4B1D5E65C622}" type="presOf" srcId="{C38D0340-2773-42D7-B9F8-484658B2CA41}" destId="{426593FC-917C-4D57-BA98-5D61C81D0586}" srcOrd="0" destOrd="0" presId="urn:microsoft.com/office/officeart/2016/7/layout/RepeatingBendingProcessNew"/>
    <dgm:cxn modelId="{82B52589-456B-499C-ADDC-5CD5337EA4DD}" srcId="{B62530EF-3209-4918-AEB7-867E993BE520}" destId="{E298A240-8612-49A6-B00C-E0F19344EFF2}" srcOrd="0" destOrd="0" parTransId="{05840A17-874E-4BBD-A816-68F39022F8D5}" sibTransId="{60C8215A-B368-43A2-8A56-6C7352425453}"/>
    <dgm:cxn modelId="{FAFB4C98-CA8D-462C-A8EA-79007A423AF5}" type="presOf" srcId="{CCCB18F4-82B8-4D6D-9B7B-99A67BA1A65C}" destId="{5503A127-A7B0-4F65-8181-DBF88AE8D85F}" srcOrd="0" destOrd="0" presId="urn:microsoft.com/office/officeart/2016/7/layout/RepeatingBendingProcessNew"/>
    <dgm:cxn modelId="{4CE86D9A-BDF4-45F2-8ABC-E03169CA3253}" type="presOf" srcId="{7AAA366B-C077-4DD0-8C95-8B0AE5FA33CD}" destId="{7638A1D0-5829-475E-ADE9-1B52E49AC560}" srcOrd="1" destOrd="0" presId="urn:microsoft.com/office/officeart/2016/7/layout/RepeatingBendingProcessNew"/>
    <dgm:cxn modelId="{D5E0A1A2-A9A8-4104-B46E-33D1E02C6031}" type="presOf" srcId="{60C8215A-B368-43A2-8A56-6C7352425453}" destId="{66AC40D9-9F6B-4088-BA0D-C861815D19AC}" srcOrd="1" destOrd="0" presId="urn:microsoft.com/office/officeart/2016/7/layout/RepeatingBendingProcessNew"/>
    <dgm:cxn modelId="{20B6E1A2-EBB7-42BE-B298-6021492F05E7}" type="presOf" srcId="{A7D6D50C-514A-4DC0-96B2-6E84A0F39938}" destId="{E0761DD2-AE66-43CF-A6A5-7F2F4624BBFB}" srcOrd="1" destOrd="0" presId="urn:microsoft.com/office/officeart/2016/7/layout/RepeatingBendingProcessNew"/>
    <dgm:cxn modelId="{306DB2A9-D64E-4170-834B-EFFF1437CDB5}" type="presOf" srcId="{09F41BD3-3482-4961-85B3-24BBCDF2A1CE}" destId="{F557A470-D1CE-4F4B-AD5B-8B63E04B6B20}" srcOrd="0" destOrd="0" presId="urn:microsoft.com/office/officeart/2016/7/layout/RepeatingBendingProcessNew"/>
    <dgm:cxn modelId="{47218FAD-BADC-4EE1-8811-05D950673530}" type="presOf" srcId="{B62530EF-3209-4918-AEB7-867E993BE520}" destId="{0D92B000-8CB5-403A-885F-460FA397875A}" srcOrd="0" destOrd="0" presId="urn:microsoft.com/office/officeart/2016/7/layout/RepeatingBendingProcessNew"/>
    <dgm:cxn modelId="{2EFF23B3-82FD-4A91-8191-C3E70E7A5B49}" type="presOf" srcId="{9D4CB96B-F71D-42DA-B6BC-3BE90EC9305F}" destId="{6331E072-5DAF-4BA0-A38B-ADA96D98B69A}" srcOrd="1" destOrd="0" presId="urn:microsoft.com/office/officeart/2016/7/layout/RepeatingBendingProcessNew"/>
    <dgm:cxn modelId="{9CB5DDB3-9311-4FFC-82C0-26D513F4D864}" srcId="{B62530EF-3209-4918-AEB7-867E993BE520}" destId="{16CC2B22-8544-4A19-8632-9C0390949AED}" srcOrd="4" destOrd="0" parTransId="{5AF00756-A211-4E40-AFCB-33F1616D02A0}" sibTransId="{947F2078-727D-430C-8C91-CCC8B969BE39}"/>
    <dgm:cxn modelId="{65EBDAB6-27ED-4ED8-B5CA-C6138BDA6B9C}" type="presOf" srcId="{947F2078-727D-430C-8C91-CCC8B969BE39}" destId="{091A0CA0-85EB-4853-AE33-AD042D91E938}" srcOrd="0" destOrd="0" presId="urn:microsoft.com/office/officeart/2016/7/layout/RepeatingBendingProcessNew"/>
    <dgm:cxn modelId="{52CBC0C9-2AD4-4F8B-A1C3-DDF949347BCD}" type="presOf" srcId="{37651309-DA93-47EC-BEA9-589595D39C7D}" destId="{22ED4D5A-5C92-4E8E-8246-D7C57B44451A}" srcOrd="0" destOrd="0" presId="urn:microsoft.com/office/officeart/2016/7/layout/RepeatingBendingProcessNew"/>
    <dgm:cxn modelId="{CC3CD6D3-6CA3-48DD-9DDD-A1471492D2BB}" type="presOf" srcId="{A7D6D50C-514A-4DC0-96B2-6E84A0F39938}" destId="{2DE57085-49A1-4411-A5BE-59D552DEC26D}" srcOrd="0" destOrd="0" presId="urn:microsoft.com/office/officeart/2016/7/layout/RepeatingBendingProcessNew"/>
    <dgm:cxn modelId="{256C96DA-1537-42FA-A437-2270D95EBCB0}" type="presOf" srcId="{60C8215A-B368-43A2-8A56-6C7352425453}" destId="{ABAC0D21-C2C2-425C-9470-1BE155547B97}" srcOrd="0" destOrd="0" presId="urn:microsoft.com/office/officeart/2016/7/layout/RepeatingBendingProcessNew"/>
    <dgm:cxn modelId="{B470C3DE-4108-4B1D-92D2-9EB67DDB0BAD}" type="presOf" srcId="{B2EBFE43-F556-4AA3-9DFD-CCB1A0E7D255}" destId="{BA9E1333-6006-407E-B52B-82E8535AA730}" srcOrd="0" destOrd="0" presId="urn:microsoft.com/office/officeart/2016/7/layout/RepeatingBendingProcessNew"/>
    <dgm:cxn modelId="{0EFDDEEA-90A6-49B3-B14E-982CA8EB2A0B}" type="presOf" srcId="{8C234378-1E9A-411A-9D86-2EC286D40545}" destId="{DF27A4AC-4A52-47F0-A3CE-A5E4C33B49AE}" srcOrd="0" destOrd="0" presId="urn:microsoft.com/office/officeart/2016/7/layout/RepeatingBendingProcessNew"/>
    <dgm:cxn modelId="{E38EDEF3-BA57-4CCE-AC7F-1759B7458D3F}" srcId="{B62530EF-3209-4918-AEB7-867E993BE520}" destId="{CCCB18F4-82B8-4D6D-9B7B-99A67BA1A65C}" srcOrd="1" destOrd="0" parTransId="{A67D6618-8C9D-4C4A-BE46-B6443952FB3B}" sibTransId="{A7D6D50C-514A-4DC0-96B2-6E84A0F39938}"/>
    <dgm:cxn modelId="{678B9D58-3168-4E08-909D-771CC280ABB4}" type="presParOf" srcId="{0D92B000-8CB5-403A-885F-460FA397875A}" destId="{6B32C8AF-8087-4006-994D-849DEA118316}" srcOrd="0" destOrd="0" presId="urn:microsoft.com/office/officeart/2016/7/layout/RepeatingBendingProcessNew"/>
    <dgm:cxn modelId="{05EB3DC2-4CA5-4B2F-B171-A438524557B1}" type="presParOf" srcId="{0D92B000-8CB5-403A-885F-460FA397875A}" destId="{ABAC0D21-C2C2-425C-9470-1BE155547B97}" srcOrd="1" destOrd="0" presId="urn:microsoft.com/office/officeart/2016/7/layout/RepeatingBendingProcessNew"/>
    <dgm:cxn modelId="{D5680FFB-5832-4792-B26D-73A4279C738D}" type="presParOf" srcId="{ABAC0D21-C2C2-425C-9470-1BE155547B97}" destId="{66AC40D9-9F6B-4088-BA0D-C861815D19AC}" srcOrd="0" destOrd="0" presId="urn:microsoft.com/office/officeart/2016/7/layout/RepeatingBendingProcessNew"/>
    <dgm:cxn modelId="{482A7977-562E-481D-8A9B-85A57204A7A2}" type="presParOf" srcId="{0D92B000-8CB5-403A-885F-460FA397875A}" destId="{5503A127-A7B0-4F65-8181-DBF88AE8D85F}" srcOrd="2" destOrd="0" presId="urn:microsoft.com/office/officeart/2016/7/layout/RepeatingBendingProcessNew"/>
    <dgm:cxn modelId="{836ACAFF-2C43-49D9-8868-1CAD7A176A84}" type="presParOf" srcId="{0D92B000-8CB5-403A-885F-460FA397875A}" destId="{2DE57085-49A1-4411-A5BE-59D552DEC26D}" srcOrd="3" destOrd="0" presId="urn:microsoft.com/office/officeart/2016/7/layout/RepeatingBendingProcessNew"/>
    <dgm:cxn modelId="{53D0BDBC-4849-44C9-B387-34E2938193A7}" type="presParOf" srcId="{2DE57085-49A1-4411-A5BE-59D552DEC26D}" destId="{E0761DD2-AE66-43CF-A6A5-7F2F4624BBFB}" srcOrd="0" destOrd="0" presId="urn:microsoft.com/office/officeart/2016/7/layout/RepeatingBendingProcessNew"/>
    <dgm:cxn modelId="{CD4E2FCF-F9D4-4351-8AEF-C681D883F846}" type="presParOf" srcId="{0D92B000-8CB5-403A-885F-460FA397875A}" destId="{22ED4D5A-5C92-4E8E-8246-D7C57B44451A}" srcOrd="4" destOrd="0" presId="urn:microsoft.com/office/officeart/2016/7/layout/RepeatingBendingProcessNew"/>
    <dgm:cxn modelId="{F24D4105-063A-4963-99AB-124E24E5C885}" type="presParOf" srcId="{0D92B000-8CB5-403A-885F-460FA397875A}" destId="{517ADD66-EC60-4175-819F-A842D8D67AC7}" srcOrd="5" destOrd="0" presId="urn:microsoft.com/office/officeart/2016/7/layout/RepeatingBendingProcessNew"/>
    <dgm:cxn modelId="{37EFD8C6-C1AA-44E6-83E0-964D59007181}" type="presParOf" srcId="{517ADD66-EC60-4175-819F-A842D8D67AC7}" destId="{6331E072-5DAF-4BA0-A38B-ADA96D98B69A}" srcOrd="0" destOrd="0" presId="urn:microsoft.com/office/officeart/2016/7/layout/RepeatingBendingProcessNew"/>
    <dgm:cxn modelId="{F98710BA-24FF-4B61-9BA1-4B0CD7883A9B}" type="presParOf" srcId="{0D92B000-8CB5-403A-885F-460FA397875A}" destId="{DF27A4AC-4A52-47F0-A3CE-A5E4C33B49AE}" srcOrd="6" destOrd="0" presId="urn:microsoft.com/office/officeart/2016/7/layout/RepeatingBendingProcessNew"/>
    <dgm:cxn modelId="{53CAA9D1-D68C-4C1F-B128-0D27ADBB4427}" type="presParOf" srcId="{0D92B000-8CB5-403A-885F-460FA397875A}" destId="{244DFC55-0A6B-448D-8A40-FE913FAC88DA}" srcOrd="7" destOrd="0" presId="urn:microsoft.com/office/officeart/2016/7/layout/RepeatingBendingProcessNew"/>
    <dgm:cxn modelId="{6BC5B162-2A41-43D4-937B-80DE18BF1E97}" type="presParOf" srcId="{244DFC55-0A6B-448D-8A40-FE913FAC88DA}" destId="{7638A1D0-5829-475E-ADE9-1B52E49AC560}" srcOrd="0" destOrd="0" presId="urn:microsoft.com/office/officeart/2016/7/layout/RepeatingBendingProcessNew"/>
    <dgm:cxn modelId="{84C67C6A-86A0-418F-9249-89FC3AF805C5}" type="presParOf" srcId="{0D92B000-8CB5-403A-885F-460FA397875A}" destId="{04174BB5-3AAB-4443-9D5D-1FF5B2CA7A01}" srcOrd="8" destOrd="0" presId="urn:microsoft.com/office/officeart/2016/7/layout/RepeatingBendingProcessNew"/>
    <dgm:cxn modelId="{85DF59E8-C841-4F6E-858E-E8534C9B51CD}" type="presParOf" srcId="{0D92B000-8CB5-403A-885F-460FA397875A}" destId="{091A0CA0-85EB-4853-AE33-AD042D91E938}" srcOrd="9" destOrd="0" presId="urn:microsoft.com/office/officeart/2016/7/layout/RepeatingBendingProcessNew"/>
    <dgm:cxn modelId="{BA4903EE-28F2-40ED-ADF0-10ED30B946EF}" type="presParOf" srcId="{091A0CA0-85EB-4853-AE33-AD042D91E938}" destId="{C2F76F80-E66F-4BA9-BA5E-55254287E96B}" srcOrd="0" destOrd="0" presId="urn:microsoft.com/office/officeart/2016/7/layout/RepeatingBendingProcessNew"/>
    <dgm:cxn modelId="{16C8C83F-FCA9-45F7-9B91-48687A9894C3}" type="presParOf" srcId="{0D92B000-8CB5-403A-885F-460FA397875A}" destId="{55B3FE12-2771-4277-BD9B-6F526A73BF1C}" srcOrd="10" destOrd="0" presId="urn:microsoft.com/office/officeart/2016/7/layout/RepeatingBendingProcessNew"/>
    <dgm:cxn modelId="{466CD8AA-77D6-4843-AB0E-4E8130DC9D58}" type="presParOf" srcId="{0D92B000-8CB5-403A-885F-460FA397875A}" destId="{BA9E1333-6006-407E-B52B-82E8535AA730}" srcOrd="11" destOrd="0" presId="urn:microsoft.com/office/officeart/2016/7/layout/RepeatingBendingProcessNew"/>
    <dgm:cxn modelId="{1148D29F-7C8C-4950-8133-6A1940AC75AA}" type="presParOf" srcId="{BA9E1333-6006-407E-B52B-82E8535AA730}" destId="{67A6EC05-4CA1-42AB-AE7C-79746391410E}" srcOrd="0" destOrd="0" presId="urn:microsoft.com/office/officeart/2016/7/layout/RepeatingBendingProcessNew"/>
    <dgm:cxn modelId="{930539AE-9E89-4FC3-BF39-26ABE016ACC6}" type="presParOf" srcId="{0D92B000-8CB5-403A-885F-460FA397875A}" destId="{7ABD4671-E111-4301-AD17-7F37233231A2}" srcOrd="12" destOrd="0" presId="urn:microsoft.com/office/officeart/2016/7/layout/RepeatingBendingProcessNew"/>
    <dgm:cxn modelId="{D418E285-797F-473D-AFC8-7CC23381D851}" type="presParOf" srcId="{0D92B000-8CB5-403A-885F-460FA397875A}" destId="{426593FC-917C-4D57-BA98-5D61C81D0586}" srcOrd="13" destOrd="0" presId="urn:microsoft.com/office/officeart/2016/7/layout/RepeatingBendingProcessNew"/>
    <dgm:cxn modelId="{96F94BBA-2BC3-4BBE-A699-9C378E8C3E3D}" type="presParOf" srcId="{426593FC-917C-4D57-BA98-5D61C81D0586}" destId="{FEF89F36-D1D6-4292-9369-30C0A2F9F5D9}" srcOrd="0" destOrd="0" presId="urn:microsoft.com/office/officeart/2016/7/layout/RepeatingBendingProcessNew"/>
    <dgm:cxn modelId="{22E4D9E3-1446-4150-8B0A-821FE77B7DFB}" type="presParOf" srcId="{0D92B000-8CB5-403A-885F-460FA397875A}" destId="{F557A470-D1CE-4F4B-AD5B-8B63E04B6B20}" srcOrd="14"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51DF072-6641-486E-96D4-84936EC7821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27365F3-D54F-4FEF-91CF-1B8F1501D459}">
      <dgm:prSet/>
      <dgm:spPr/>
      <dgm:t>
        <a:bodyPr/>
        <a:lstStyle/>
        <a:p>
          <a:pPr>
            <a:lnSpc>
              <a:spcPct val="100000"/>
            </a:lnSpc>
          </a:pPr>
          <a:r>
            <a:rPr lang="en-US"/>
            <a:t>You have completed the annual Civil Rights training requirement. Please retain a copy of your completion of the Civil Rights Training using the Documentation Form found here:</a:t>
          </a:r>
        </a:p>
      </dgm:t>
    </dgm:pt>
    <dgm:pt modelId="{48BF3E00-47F2-4321-AF98-EA3DDA681597}" type="parTrans" cxnId="{8DFFEBD9-3CDE-49E9-A893-55FCFF1C5AA2}">
      <dgm:prSet/>
      <dgm:spPr/>
      <dgm:t>
        <a:bodyPr/>
        <a:lstStyle/>
        <a:p>
          <a:endParaRPr lang="en-US"/>
        </a:p>
      </dgm:t>
    </dgm:pt>
    <dgm:pt modelId="{6EFEBEC2-44C8-4BD4-856D-6C796A772AB8}" type="sibTrans" cxnId="{8DFFEBD9-3CDE-49E9-A893-55FCFF1C5AA2}">
      <dgm:prSet/>
      <dgm:spPr/>
      <dgm:t>
        <a:bodyPr/>
        <a:lstStyle/>
        <a:p>
          <a:endParaRPr lang="en-US"/>
        </a:p>
      </dgm:t>
    </dgm:pt>
    <dgm:pt modelId="{F74F7C6C-E296-47A1-9919-8E5D1448FCE1}">
      <dgm:prSet/>
      <dgm:spPr/>
      <dgm:t>
        <a:bodyPr/>
        <a:lstStyle/>
        <a:p>
          <a:pPr>
            <a:lnSpc>
              <a:spcPct val="100000"/>
            </a:lnSpc>
          </a:pPr>
          <a:r>
            <a:rPr lang="en-US" b="1">
              <a:hlinkClick xmlns:r="http://schemas.openxmlformats.org/officeDocument/2006/relationships" r:id="rId1"/>
            </a:rPr>
            <a:t>Civil Rights Training Documentation Form</a:t>
          </a:r>
          <a:endParaRPr lang="en-US"/>
        </a:p>
      </dgm:t>
    </dgm:pt>
    <dgm:pt modelId="{26444E59-CAD5-496C-9200-55AD9237618D}" type="parTrans" cxnId="{6C95A745-393C-4305-B69B-E1C30969B833}">
      <dgm:prSet/>
      <dgm:spPr/>
      <dgm:t>
        <a:bodyPr/>
        <a:lstStyle/>
        <a:p>
          <a:endParaRPr lang="en-US"/>
        </a:p>
      </dgm:t>
    </dgm:pt>
    <dgm:pt modelId="{AC16057F-BBCB-4485-A00B-CAEDAD94A3BD}" type="sibTrans" cxnId="{6C95A745-393C-4305-B69B-E1C30969B833}">
      <dgm:prSet/>
      <dgm:spPr/>
      <dgm:t>
        <a:bodyPr/>
        <a:lstStyle/>
        <a:p>
          <a:endParaRPr lang="en-US"/>
        </a:p>
      </dgm:t>
    </dgm:pt>
    <dgm:pt modelId="{A6542902-C64D-42C9-BB66-3FA9F6C5CFB1}" type="pres">
      <dgm:prSet presAssocID="{551DF072-6641-486E-96D4-84936EC78211}" presName="root" presStyleCnt="0">
        <dgm:presLayoutVars>
          <dgm:dir/>
          <dgm:resizeHandles val="exact"/>
        </dgm:presLayoutVars>
      </dgm:prSet>
      <dgm:spPr/>
    </dgm:pt>
    <dgm:pt modelId="{C6FD00DD-6AFE-420B-BB93-92922A15C881}" type="pres">
      <dgm:prSet presAssocID="{227365F3-D54F-4FEF-91CF-1B8F1501D459}" presName="compNode" presStyleCnt="0"/>
      <dgm:spPr/>
    </dgm:pt>
    <dgm:pt modelId="{1BEF946C-8CFB-41DF-90E5-C499D32E0149}" type="pres">
      <dgm:prSet presAssocID="{227365F3-D54F-4FEF-91CF-1B8F1501D459}" presName="bgRect" presStyleLbl="bgShp" presStyleIdx="0" presStyleCnt="2"/>
      <dgm:spPr/>
    </dgm:pt>
    <dgm:pt modelId="{F0D32B86-16D6-455D-BA47-45DBD2159B4D}" type="pres">
      <dgm:prSet presAssocID="{227365F3-D54F-4FEF-91CF-1B8F1501D459}"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Document"/>
        </a:ext>
      </dgm:extLst>
    </dgm:pt>
    <dgm:pt modelId="{C8C8559A-98EB-4075-B8E4-EB9B4643C606}" type="pres">
      <dgm:prSet presAssocID="{227365F3-D54F-4FEF-91CF-1B8F1501D459}" presName="spaceRect" presStyleCnt="0"/>
      <dgm:spPr/>
    </dgm:pt>
    <dgm:pt modelId="{BF95D3BC-730F-484E-B07D-B5F245053D57}" type="pres">
      <dgm:prSet presAssocID="{227365F3-D54F-4FEF-91CF-1B8F1501D459}" presName="parTx" presStyleLbl="revTx" presStyleIdx="0" presStyleCnt="2">
        <dgm:presLayoutVars>
          <dgm:chMax val="0"/>
          <dgm:chPref val="0"/>
        </dgm:presLayoutVars>
      </dgm:prSet>
      <dgm:spPr/>
    </dgm:pt>
    <dgm:pt modelId="{E5805EB6-247F-478A-87FB-04A9D9628AF6}" type="pres">
      <dgm:prSet presAssocID="{6EFEBEC2-44C8-4BD4-856D-6C796A772AB8}" presName="sibTrans" presStyleCnt="0"/>
      <dgm:spPr/>
    </dgm:pt>
    <dgm:pt modelId="{1E37196B-2A5C-4379-A3E8-90E84412A075}" type="pres">
      <dgm:prSet presAssocID="{F74F7C6C-E296-47A1-9919-8E5D1448FCE1}" presName="compNode" presStyleCnt="0"/>
      <dgm:spPr/>
    </dgm:pt>
    <dgm:pt modelId="{A28D9F44-7269-408E-B926-AF4A03052836}" type="pres">
      <dgm:prSet presAssocID="{F74F7C6C-E296-47A1-9919-8E5D1448FCE1}" presName="bgRect" presStyleLbl="bgShp" presStyleIdx="1" presStyleCnt="2"/>
      <dgm:spPr/>
    </dgm:pt>
    <dgm:pt modelId="{08958689-E601-445B-AF4A-2F42FB70B524}" type="pres">
      <dgm:prSet presAssocID="{F74F7C6C-E296-47A1-9919-8E5D1448FCE1}"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Check List"/>
        </a:ext>
      </dgm:extLst>
    </dgm:pt>
    <dgm:pt modelId="{F734E908-889A-4DEF-BE7B-14163263F6F9}" type="pres">
      <dgm:prSet presAssocID="{F74F7C6C-E296-47A1-9919-8E5D1448FCE1}" presName="spaceRect" presStyleCnt="0"/>
      <dgm:spPr/>
    </dgm:pt>
    <dgm:pt modelId="{8BDA0FCB-06C8-4F53-B9B3-E0BEC8C46790}" type="pres">
      <dgm:prSet presAssocID="{F74F7C6C-E296-47A1-9919-8E5D1448FCE1}" presName="parTx" presStyleLbl="revTx" presStyleIdx="1" presStyleCnt="2">
        <dgm:presLayoutVars>
          <dgm:chMax val="0"/>
          <dgm:chPref val="0"/>
        </dgm:presLayoutVars>
      </dgm:prSet>
      <dgm:spPr/>
    </dgm:pt>
  </dgm:ptLst>
  <dgm:cxnLst>
    <dgm:cxn modelId="{6C95A745-393C-4305-B69B-E1C30969B833}" srcId="{551DF072-6641-486E-96D4-84936EC78211}" destId="{F74F7C6C-E296-47A1-9919-8E5D1448FCE1}" srcOrd="1" destOrd="0" parTransId="{26444E59-CAD5-496C-9200-55AD9237618D}" sibTransId="{AC16057F-BBCB-4485-A00B-CAEDAD94A3BD}"/>
    <dgm:cxn modelId="{6DCA6288-B24D-4741-921F-D4B884EE7C0A}" type="presOf" srcId="{F74F7C6C-E296-47A1-9919-8E5D1448FCE1}" destId="{8BDA0FCB-06C8-4F53-B9B3-E0BEC8C46790}" srcOrd="0" destOrd="0" presId="urn:microsoft.com/office/officeart/2018/2/layout/IconVerticalSolidList"/>
    <dgm:cxn modelId="{511F51A3-5481-4570-B204-C62852F2C67F}" type="presOf" srcId="{227365F3-D54F-4FEF-91CF-1B8F1501D459}" destId="{BF95D3BC-730F-484E-B07D-B5F245053D57}" srcOrd="0" destOrd="0" presId="urn:microsoft.com/office/officeart/2018/2/layout/IconVerticalSolidList"/>
    <dgm:cxn modelId="{8DFFEBD9-3CDE-49E9-A893-55FCFF1C5AA2}" srcId="{551DF072-6641-486E-96D4-84936EC78211}" destId="{227365F3-D54F-4FEF-91CF-1B8F1501D459}" srcOrd="0" destOrd="0" parTransId="{48BF3E00-47F2-4321-AF98-EA3DDA681597}" sibTransId="{6EFEBEC2-44C8-4BD4-856D-6C796A772AB8}"/>
    <dgm:cxn modelId="{04538FF0-F8C0-4716-AE5A-DF6F50DD2969}" type="presOf" srcId="{551DF072-6641-486E-96D4-84936EC78211}" destId="{A6542902-C64D-42C9-BB66-3FA9F6C5CFB1}" srcOrd="0" destOrd="0" presId="urn:microsoft.com/office/officeart/2018/2/layout/IconVerticalSolidList"/>
    <dgm:cxn modelId="{023F3C3D-C690-4AE8-A2C8-A030864AF772}" type="presParOf" srcId="{A6542902-C64D-42C9-BB66-3FA9F6C5CFB1}" destId="{C6FD00DD-6AFE-420B-BB93-92922A15C881}" srcOrd="0" destOrd="0" presId="urn:microsoft.com/office/officeart/2018/2/layout/IconVerticalSolidList"/>
    <dgm:cxn modelId="{42774A7D-6BFA-4943-A01A-15ABDB026A4A}" type="presParOf" srcId="{C6FD00DD-6AFE-420B-BB93-92922A15C881}" destId="{1BEF946C-8CFB-41DF-90E5-C499D32E0149}" srcOrd="0" destOrd="0" presId="urn:microsoft.com/office/officeart/2018/2/layout/IconVerticalSolidList"/>
    <dgm:cxn modelId="{74F81785-BC65-4A9B-A585-9ED3DFE4D008}" type="presParOf" srcId="{C6FD00DD-6AFE-420B-BB93-92922A15C881}" destId="{F0D32B86-16D6-455D-BA47-45DBD2159B4D}" srcOrd="1" destOrd="0" presId="urn:microsoft.com/office/officeart/2018/2/layout/IconVerticalSolidList"/>
    <dgm:cxn modelId="{7D7A0E41-D5C5-4D3A-BB4B-F477AA69E9D1}" type="presParOf" srcId="{C6FD00DD-6AFE-420B-BB93-92922A15C881}" destId="{C8C8559A-98EB-4075-B8E4-EB9B4643C606}" srcOrd="2" destOrd="0" presId="urn:microsoft.com/office/officeart/2018/2/layout/IconVerticalSolidList"/>
    <dgm:cxn modelId="{9991A09F-8631-4281-B8EA-05F57E39127F}" type="presParOf" srcId="{C6FD00DD-6AFE-420B-BB93-92922A15C881}" destId="{BF95D3BC-730F-484E-B07D-B5F245053D57}" srcOrd="3" destOrd="0" presId="urn:microsoft.com/office/officeart/2018/2/layout/IconVerticalSolidList"/>
    <dgm:cxn modelId="{47C497D1-C3FC-421A-86C9-3EC0F92EFB99}" type="presParOf" srcId="{A6542902-C64D-42C9-BB66-3FA9F6C5CFB1}" destId="{E5805EB6-247F-478A-87FB-04A9D9628AF6}" srcOrd="1" destOrd="0" presId="urn:microsoft.com/office/officeart/2018/2/layout/IconVerticalSolidList"/>
    <dgm:cxn modelId="{2AE6D7AE-2441-4416-AA65-F45F12460830}" type="presParOf" srcId="{A6542902-C64D-42C9-BB66-3FA9F6C5CFB1}" destId="{1E37196B-2A5C-4379-A3E8-90E84412A075}" srcOrd="2" destOrd="0" presId="urn:microsoft.com/office/officeart/2018/2/layout/IconVerticalSolidList"/>
    <dgm:cxn modelId="{E780DE65-B23E-40DC-AB2A-24CDFEDD6C28}" type="presParOf" srcId="{1E37196B-2A5C-4379-A3E8-90E84412A075}" destId="{A28D9F44-7269-408E-B926-AF4A03052836}" srcOrd="0" destOrd="0" presId="urn:microsoft.com/office/officeart/2018/2/layout/IconVerticalSolidList"/>
    <dgm:cxn modelId="{3D4F0121-3402-4833-8667-193E3ADE39B4}" type="presParOf" srcId="{1E37196B-2A5C-4379-A3E8-90E84412A075}" destId="{08958689-E601-445B-AF4A-2F42FB70B524}" srcOrd="1" destOrd="0" presId="urn:microsoft.com/office/officeart/2018/2/layout/IconVerticalSolidList"/>
    <dgm:cxn modelId="{DB8E26FD-BD36-42B3-936A-6A017B97D259}" type="presParOf" srcId="{1E37196B-2A5C-4379-A3E8-90E84412A075}" destId="{F734E908-889A-4DEF-BE7B-14163263F6F9}" srcOrd="2" destOrd="0" presId="urn:microsoft.com/office/officeart/2018/2/layout/IconVerticalSolidList"/>
    <dgm:cxn modelId="{427EE21C-6B22-4B78-9652-922B769E1ADA}" type="presParOf" srcId="{1E37196B-2A5C-4379-A3E8-90E84412A075}" destId="{8BDA0FCB-06C8-4F53-B9B3-E0BEC8C46790}"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D5BE8-0C35-49BE-8332-CA9679BF28E1}">
      <dsp:nvSpPr>
        <dsp:cNvPr id="0" name=""/>
        <dsp:cNvSpPr/>
      </dsp:nvSpPr>
      <dsp:spPr>
        <a:xfrm>
          <a:off x="0" y="0"/>
          <a:ext cx="6266688" cy="7379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1. </a:t>
          </a:r>
          <a:r>
            <a:rPr lang="en-US" sz="1500" b="1" kern="1200"/>
            <a:t>Denied </a:t>
          </a:r>
          <a:r>
            <a:rPr lang="en-US" sz="1500" kern="1200"/>
            <a:t>benefits or services that others received? </a:t>
          </a:r>
        </a:p>
      </dsp:txBody>
      <dsp:txXfrm>
        <a:off x="21615" y="21615"/>
        <a:ext cx="5407980" cy="694758"/>
      </dsp:txXfrm>
    </dsp:sp>
    <dsp:sp modelId="{DA447E28-DC0B-4997-A2EA-2724C2C8D304}">
      <dsp:nvSpPr>
        <dsp:cNvPr id="0" name=""/>
        <dsp:cNvSpPr/>
      </dsp:nvSpPr>
      <dsp:spPr>
        <a:xfrm>
          <a:off x="524835" y="872168"/>
          <a:ext cx="6266688" cy="7379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2. </a:t>
          </a:r>
          <a:r>
            <a:rPr lang="en-US" sz="1500" b="1" kern="1200"/>
            <a:t>Delayed </a:t>
          </a:r>
          <a:r>
            <a:rPr lang="en-US" sz="1500" kern="1200"/>
            <a:t>in receiving benefits or services that others received? </a:t>
          </a:r>
        </a:p>
      </dsp:txBody>
      <dsp:txXfrm>
        <a:off x="546450" y="893783"/>
        <a:ext cx="5218930" cy="694758"/>
      </dsp:txXfrm>
    </dsp:sp>
    <dsp:sp modelId="{E2A70C8D-BFAC-4935-A74F-3775629988CE}">
      <dsp:nvSpPr>
        <dsp:cNvPr id="0" name=""/>
        <dsp:cNvSpPr/>
      </dsp:nvSpPr>
      <dsp:spPr>
        <a:xfrm>
          <a:off x="1041836" y="1744337"/>
          <a:ext cx="6266688" cy="7379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3. Treated </a:t>
          </a:r>
          <a:r>
            <a:rPr lang="en-US" sz="1500" b="1" kern="1200"/>
            <a:t>Differently</a:t>
          </a:r>
          <a:r>
            <a:rPr lang="en-US" sz="1500" kern="1200"/>
            <a:t> than others, to their disadvantage? </a:t>
          </a:r>
        </a:p>
      </dsp:txBody>
      <dsp:txXfrm>
        <a:off x="1063451" y="1765952"/>
        <a:ext cx="5226763" cy="694758"/>
      </dsp:txXfrm>
    </dsp:sp>
    <dsp:sp modelId="{222E13FF-EC03-4F8B-BBBD-A6D8E3B826A5}">
      <dsp:nvSpPr>
        <dsp:cNvPr id="0" name=""/>
        <dsp:cNvSpPr/>
      </dsp:nvSpPr>
      <dsp:spPr>
        <a:xfrm>
          <a:off x="1566671" y="2616506"/>
          <a:ext cx="6266688" cy="7379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4. Given </a:t>
          </a:r>
          <a:r>
            <a:rPr lang="en-US" sz="1500" b="1" kern="1200"/>
            <a:t>Disparate </a:t>
          </a:r>
          <a:r>
            <a:rPr lang="en-US" sz="1500" kern="1200"/>
            <a:t>treatment, that is, something that does not seem discriminatory, but has a discriminatory nature in practice? </a:t>
          </a:r>
        </a:p>
      </dsp:txBody>
      <dsp:txXfrm>
        <a:off x="1588286" y="2638121"/>
        <a:ext cx="5218930" cy="694758"/>
      </dsp:txXfrm>
    </dsp:sp>
    <dsp:sp modelId="{707D90DD-F537-49AA-A9DB-A3B1B6AFD7F8}">
      <dsp:nvSpPr>
        <dsp:cNvPr id="0" name=""/>
        <dsp:cNvSpPr/>
      </dsp:nvSpPr>
      <dsp:spPr>
        <a:xfrm>
          <a:off x="5786995" y="565232"/>
          <a:ext cx="479692" cy="479692"/>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894926" y="565232"/>
        <a:ext cx="263830" cy="360968"/>
      </dsp:txXfrm>
    </dsp:sp>
    <dsp:sp modelId="{253A89A3-949F-4E47-8852-59CF5E0D4C5B}">
      <dsp:nvSpPr>
        <dsp:cNvPr id="0" name=""/>
        <dsp:cNvSpPr/>
      </dsp:nvSpPr>
      <dsp:spPr>
        <a:xfrm>
          <a:off x="6311830" y="1437401"/>
          <a:ext cx="479692" cy="479692"/>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419761" y="1437401"/>
        <a:ext cx="263830" cy="360968"/>
      </dsp:txXfrm>
    </dsp:sp>
    <dsp:sp modelId="{AFEE0077-C346-4218-9208-D6C3F5383F4C}">
      <dsp:nvSpPr>
        <dsp:cNvPr id="0" name=""/>
        <dsp:cNvSpPr/>
      </dsp:nvSpPr>
      <dsp:spPr>
        <a:xfrm>
          <a:off x="6828832" y="2309569"/>
          <a:ext cx="479692" cy="479692"/>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936763" y="2309569"/>
        <a:ext cx="263830" cy="360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837F0-748E-4E8C-BF30-A170BDF84BAE}">
      <dsp:nvSpPr>
        <dsp:cNvPr id="0" name=""/>
        <dsp:cNvSpPr/>
      </dsp:nvSpPr>
      <dsp:spPr>
        <a:xfrm>
          <a:off x="920" y="696203"/>
          <a:ext cx="3232267" cy="20524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2C4484-8BB7-494B-B63E-250CE847FD81}">
      <dsp:nvSpPr>
        <dsp:cNvPr id="0" name=""/>
        <dsp:cNvSpPr/>
      </dsp:nvSpPr>
      <dsp:spPr>
        <a:xfrm>
          <a:off x="360061" y="1037386"/>
          <a:ext cx="3232267" cy="205249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Schools are required to have a system to collect racial and ethnic data of its program participants.  The data is used to determine the state’s compliance with federal Civil Rights laws.</a:t>
          </a:r>
        </a:p>
      </dsp:txBody>
      <dsp:txXfrm>
        <a:off x="420176" y="1097501"/>
        <a:ext cx="3112037" cy="1932260"/>
      </dsp:txXfrm>
    </dsp:sp>
    <dsp:sp modelId="{5E7FD36F-1FD8-47C1-980D-B58795A20163}">
      <dsp:nvSpPr>
        <dsp:cNvPr id="0" name=""/>
        <dsp:cNvSpPr/>
      </dsp:nvSpPr>
      <dsp:spPr>
        <a:xfrm>
          <a:off x="3951470" y="696203"/>
          <a:ext cx="3232267" cy="20524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D805BB-BD47-4680-A583-CA1B11BAF253}">
      <dsp:nvSpPr>
        <dsp:cNvPr id="0" name=""/>
        <dsp:cNvSpPr/>
      </dsp:nvSpPr>
      <dsp:spPr>
        <a:xfrm>
          <a:off x="4310611" y="1037386"/>
          <a:ext cx="3232267" cy="205249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Applicants who are completing the Free and Reduced-Price School Meals Application have the option to identify their children’s racial and ethnic identities.</a:t>
          </a:r>
        </a:p>
      </dsp:txBody>
      <dsp:txXfrm>
        <a:off x="4370726" y="1097501"/>
        <a:ext cx="3112037" cy="19322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FC994-8417-4B62-A02D-2828D0E5DBD6}">
      <dsp:nvSpPr>
        <dsp:cNvPr id="0" name=""/>
        <dsp:cNvSpPr/>
      </dsp:nvSpPr>
      <dsp:spPr>
        <a:xfrm>
          <a:off x="441900" y="633040"/>
          <a:ext cx="1372500" cy="13725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1B8470-6571-4B3F-BC0D-711CB4904B92}">
      <dsp:nvSpPr>
        <dsp:cNvPr id="0" name=""/>
        <dsp:cNvSpPr/>
      </dsp:nvSpPr>
      <dsp:spPr>
        <a:xfrm>
          <a:off x="734400" y="925540"/>
          <a:ext cx="787500" cy="787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6CA7C6-C876-4D5A-A559-0A0D02B668ED}">
      <dsp:nvSpPr>
        <dsp:cNvPr id="0" name=""/>
        <dsp:cNvSpPr/>
      </dsp:nvSpPr>
      <dsp:spPr>
        <a:xfrm>
          <a:off x="3150" y="2433040"/>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1" kern="1200"/>
            <a:t>Ensure</a:t>
          </a:r>
          <a:r>
            <a:rPr lang="en-US" sz="1600" kern="1200"/>
            <a:t> that access to data is limited to authorized personnel. </a:t>
          </a:r>
        </a:p>
      </dsp:txBody>
      <dsp:txXfrm>
        <a:off x="3150" y="2433040"/>
        <a:ext cx="2250000" cy="720000"/>
      </dsp:txXfrm>
    </dsp:sp>
    <dsp:sp modelId="{BE0E29B0-A25C-4A67-8C3E-9420DE30470C}">
      <dsp:nvSpPr>
        <dsp:cNvPr id="0" name=""/>
        <dsp:cNvSpPr/>
      </dsp:nvSpPr>
      <dsp:spPr>
        <a:xfrm>
          <a:off x="3085650" y="633040"/>
          <a:ext cx="1372500" cy="13725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97F28E-D991-4587-99C0-5264D5C0798F}">
      <dsp:nvSpPr>
        <dsp:cNvPr id="0" name=""/>
        <dsp:cNvSpPr/>
      </dsp:nvSpPr>
      <dsp:spPr>
        <a:xfrm>
          <a:off x="3378150" y="925540"/>
          <a:ext cx="787500" cy="787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873650-2875-480A-A07B-D7E9E9281D34}">
      <dsp:nvSpPr>
        <dsp:cNvPr id="0" name=""/>
        <dsp:cNvSpPr/>
      </dsp:nvSpPr>
      <dsp:spPr>
        <a:xfrm>
          <a:off x="2646900" y="2433040"/>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1" kern="1200"/>
            <a:t>Complete </a:t>
          </a:r>
          <a:r>
            <a:rPr lang="en-US" sz="1600" kern="1200"/>
            <a:t>reports, as required.</a:t>
          </a:r>
        </a:p>
      </dsp:txBody>
      <dsp:txXfrm>
        <a:off x="2646900" y="2433040"/>
        <a:ext cx="2250000" cy="720000"/>
      </dsp:txXfrm>
    </dsp:sp>
    <dsp:sp modelId="{981597DD-CD97-402A-9772-17D5ED5D030E}">
      <dsp:nvSpPr>
        <dsp:cNvPr id="0" name=""/>
        <dsp:cNvSpPr/>
      </dsp:nvSpPr>
      <dsp:spPr>
        <a:xfrm>
          <a:off x="5729400" y="633040"/>
          <a:ext cx="1372500" cy="13725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F4E8C8-71B3-4922-B95E-71B508E034A3}">
      <dsp:nvSpPr>
        <dsp:cNvPr id="0" name=""/>
        <dsp:cNvSpPr/>
      </dsp:nvSpPr>
      <dsp:spPr>
        <a:xfrm>
          <a:off x="6021900" y="925540"/>
          <a:ext cx="787500" cy="787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5A43A5-673B-4566-AE80-01B4F923EEA7}">
      <dsp:nvSpPr>
        <dsp:cNvPr id="0" name=""/>
        <dsp:cNvSpPr/>
      </dsp:nvSpPr>
      <dsp:spPr>
        <a:xfrm>
          <a:off x="5290650" y="2433040"/>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1" kern="1200"/>
            <a:t>Retain </a:t>
          </a:r>
          <a:r>
            <a:rPr lang="en-US" sz="1600" kern="1200"/>
            <a:t>data for the current plus three (3) fiscal years.</a:t>
          </a:r>
        </a:p>
      </dsp:txBody>
      <dsp:txXfrm>
        <a:off x="5290650" y="2433040"/>
        <a:ext cx="225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EAD43-D790-4ADA-83E7-80FE6A6A61F8}">
      <dsp:nvSpPr>
        <dsp:cNvPr id="0" name=""/>
        <dsp:cNvSpPr/>
      </dsp:nvSpPr>
      <dsp:spPr>
        <a:xfrm>
          <a:off x="0" y="360705"/>
          <a:ext cx="2357437" cy="141446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Notify participants of the option to file a complaint with the USDA.</a:t>
          </a:r>
        </a:p>
      </dsp:txBody>
      <dsp:txXfrm>
        <a:off x="0" y="360705"/>
        <a:ext cx="2357437" cy="1414462"/>
      </dsp:txXfrm>
    </dsp:sp>
    <dsp:sp modelId="{7010E73D-8EA9-440B-A8E3-CEE7CB6CEA18}">
      <dsp:nvSpPr>
        <dsp:cNvPr id="0" name=""/>
        <dsp:cNvSpPr/>
      </dsp:nvSpPr>
      <dsp:spPr>
        <a:xfrm>
          <a:off x="2593181" y="360705"/>
          <a:ext cx="2357437" cy="1414462"/>
        </a:xfrm>
        <a:prstGeom prst="rect">
          <a:avLst/>
        </a:prstGeom>
        <a:solidFill>
          <a:schemeClr val="accent2">
            <a:hueOff val="9759"/>
            <a:satOff val="-6719"/>
            <a:lumOff val="-17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Confidentiality is extremely important and must be maintained.</a:t>
          </a:r>
        </a:p>
      </dsp:txBody>
      <dsp:txXfrm>
        <a:off x="2593181" y="360705"/>
        <a:ext cx="2357437" cy="1414462"/>
      </dsp:txXfrm>
    </dsp:sp>
    <dsp:sp modelId="{61383DE6-5EF0-424C-8205-BA13EC6CD868}">
      <dsp:nvSpPr>
        <dsp:cNvPr id="0" name=""/>
        <dsp:cNvSpPr/>
      </dsp:nvSpPr>
      <dsp:spPr>
        <a:xfrm>
          <a:off x="5186362" y="360705"/>
          <a:ext cx="2357437" cy="1414462"/>
        </a:xfrm>
        <a:prstGeom prst="rec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Applicants and participants must file within </a:t>
          </a:r>
          <a:r>
            <a:rPr lang="en-US" sz="1700" b="1" kern="1200" dirty="0"/>
            <a:t>180 days </a:t>
          </a:r>
          <a:r>
            <a:rPr lang="en-US" sz="1700" kern="1200" dirty="0"/>
            <a:t>of the alleged act of discrimination.</a:t>
          </a:r>
        </a:p>
      </dsp:txBody>
      <dsp:txXfrm>
        <a:off x="5186362" y="360705"/>
        <a:ext cx="2357437" cy="1414462"/>
      </dsp:txXfrm>
    </dsp:sp>
    <dsp:sp modelId="{08BD0FBA-1FCF-4E63-A865-EF0D8686C16B}">
      <dsp:nvSpPr>
        <dsp:cNvPr id="0" name=""/>
        <dsp:cNvSpPr/>
      </dsp:nvSpPr>
      <dsp:spPr>
        <a:xfrm>
          <a:off x="1296590" y="2010911"/>
          <a:ext cx="2357437" cy="1414462"/>
        </a:xfrm>
        <a:prstGeom prst="rect">
          <a:avLst/>
        </a:prstGeom>
        <a:solidFill>
          <a:schemeClr val="accent2">
            <a:hueOff val="29278"/>
            <a:satOff val="-20157"/>
            <a:lumOff val="-51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Develop complaint forms (optional), but the use of such forms cannot be a pre-requisite for acceptance.</a:t>
          </a:r>
        </a:p>
      </dsp:txBody>
      <dsp:txXfrm>
        <a:off x="1296590" y="2010911"/>
        <a:ext cx="2357437" cy="1414462"/>
      </dsp:txXfrm>
    </dsp:sp>
    <dsp:sp modelId="{29545421-8FAC-4BE9-981F-CEAB90E98370}">
      <dsp:nvSpPr>
        <dsp:cNvPr id="0" name=""/>
        <dsp:cNvSpPr/>
      </dsp:nvSpPr>
      <dsp:spPr>
        <a:xfrm>
          <a:off x="3889771" y="2010911"/>
          <a:ext cx="2357437" cy="1414462"/>
        </a:xfrm>
        <a:prstGeom prst="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Maintain Civil Rights complaints in a log separate from other program complaints.</a:t>
          </a:r>
        </a:p>
      </dsp:txBody>
      <dsp:txXfrm>
        <a:off x="3889771" y="2010911"/>
        <a:ext cx="2357437" cy="14144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FCEED-CB1F-445B-8273-8E6E1ABEB061}">
      <dsp:nvSpPr>
        <dsp:cNvPr id="0" name=""/>
        <dsp:cNvSpPr/>
      </dsp:nvSpPr>
      <dsp:spPr>
        <a:xfrm>
          <a:off x="0" y="48939"/>
          <a:ext cx="7543800" cy="10998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State and Federal governments are required to conduct reviews to determine compliance with Civil Rights laws, regulations, and requirements</a:t>
          </a:r>
        </a:p>
      </dsp:txBody>
      <dsp:txXfrm>
        <a:off x="53688" y="102627"/>
        <a:ext cx="7436424" cy="992424"/>
      </dsp:txXfrm>
    </dsp:sp>
    <dsp:sp modelId="{AB18ED80-DEB5-401F-B16B-B9124A8EB525}">
      <dsp:nvSpPr>
        <dsp:cNvPr id="0" name=""/>
        <dsp:cNvSpPr/>
      </dsp:nvSpPr>
      <dsp:spPr>
        <a:xfrm>
          <a:off x="0" y="1206339"/>
          <a:ext cx="7543800" cy="1099800"/>
        </a:xfrm>
        <a:prstGeom prst="roundRec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There are a variety of reviews that are part of the regular monitoring for USDA Programs </a:t>
          </a:r>
        </a:p>
      </dsp:txBody>
      <dsp:txXfrm>
        <a:off x="53688" y="1260027"/>
        <a:ext cx="7436424" cy="992424"/>
      </dsp:txXfrm>
    </dsp:sp>
    <dsp:sp modelId="{F9A548C6-64DB-433D-8257-4C7FBB5AC9A2}">
      <dsp:nvSpPr>
        <dsp:cNvPr id="0" name=""/>
        <dsp:cNvSpPr/>
      </dsp:nvSpPr>
      <dsp:spPr>
        <a:xfrm>
          <a:off x="0" y="2306139"/>
          <a:ext cx="754380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516" tIns="25400" rIns="142240" bIns="25400" numCol="1" spcCol="1270" anchor="t" anchorCtr="0">
          <a:noAutofit/>
        </a:bodyPr>
        <a:lstStyle/>
        <a:p>
          <a:pPr marL="171450" lvl="1" indent="-171450" algn="l" defTabSz="711200">
            <a:lnSpc>
              <a:spcPct val="90000"/>
            </a:lnSpc>
            <a:spcBef>
              <a:spcPct val="0"/>
            </a:spcBef>
            <a:spcAft>
              <a:spcPct val="20000"/>
            </a:spcAft>
            <a:buChar char="•"/>
          </a:pPr>
          <a:endParaRPr lang="en-US" sz="1600" kern="1200" dirty="0"/>
        </a:p>
      </dsp:txBody>
      <dsp:txXfrm>
        <a:off x="0" y="2306139"/>
        <a:ext cx="7543800" cy="331200"/>
      </dsp:txXfrm>
    </dsp:sp>
    <dsp:sp modelId="{AA3772E2-44DB-4424-AD6F-7EB8AB6F9242}">
      <dsp:nvSpPr>
        <dsp:cNvPr id="0" name=""/>
        <dsp:cNvSpPr/>
      </dsp:nvSpPr>
      <dsp:spPr>
        <a:xfrm>
          <a:off x="0" y="2321083"/>
          <a:ext cx="7543800" cy="1099800"/>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Cooperation with State and Federal reviewers is required as a condition of receiving Federal financial assistance</a:t>
          </a:r>
        </a:p>
      </dsp:txBody>
      <dsp:txXfrm>
        <a:off x="53688" y="2374771"/>
        <a:ext cx="7436424" cy="9924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58BE9-A9E3-4DB7-BE01-C3D3DF615906}">
      <dsp:nvSpPr>
        <dsp:cNvPr id="0" name=""/>
        <dsp:cNvSpPr/>
      </dsp:nvSpPr>
      <dsp:spPr>
        <a:xfrm>
          <a:off x="0" y="4252987"/>
          <a:ext cx="5098256" cy="139592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Failure to comply can result in the loss of financial assistance from all Federal sources. </a:t>
          </a:r>
        </a:p>
      </dsp:txBody>
      <dsp:txXfrm>
        <a:off x="0" y="4252987"/>
        <a:ext cx="5098256" cy="1395925"/>
      </dsp:txXfrm>
    </dsp:sp>
    <dsp:sp modelId="{2DC7DF6C-B4CD-40DD-B9F4-A6B64A55A538}">
      <dsp:nvSpPr>
        <dsp:cNvPr id="0" name=""/>
        <dsp:cNvSpPr/>
      </dsp:nvSpPr>
      <dsp:spPr>
        <a:xfrm rot="10800000">
          <a:off x="0" y="2126993"/>
          <a:ext cx="5098256" cy="2146933"/>
        </a:xfrm>
        <a:prstGeom prst="upArrowCallou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Agencies/Sponsors are required to cease inappropriate actions immediately and will be expected to submit a plan for </a:t>
          </a:r>
          <a:r>
            <a:rPr lang="en-US" sz="1600" b="1" kern="1200" dirty="0"/>
            <a:t>Corrective Action</a:t>
          </a:r>
          <a:r>
            <a:rPr lang="en-US" sz="1600" kern="1200" dirty="0"/>
            <a:t>. </a:t>
          </a:r>
        </a:p>
      </dsp:txBody>
      <dsp:txXfrm rot="10800000">
        <a:off x="0" y="2126993"/>
        <a:ext cx="5098256" cy="1395013"/>
      </dsp:txXfrm>
    </dsp:sp>
    <dsp:sp modelId="{01BEF43F-099F-4341-88DE-334291FBADCD}">
      <dsp:nvSpPr>
        <dsp:cNvPr id="0" name=""/>
        <dsp:cNvSpPr/>
      </dsp:nvSpPr>
      <dsp:spPr>
        <a:xfrm rot="10800000">
          <a:off x="0" y="998"/>
          <a:ext cx="5098256" cy="2146933"/>
        </a:xfrm>
        <a:prstGeom prst="upArrowCallou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Findings</a:t>
          </a:r>
          <a:r>
            <a:rPr lang="en-US" sz="1600" kern="1200" dirty="0"/>
            <a:t> may be assigned during the Compliance Review process if there is a factual finding that </a:t>
          </a:r>
          <a:r>
            <a:rPr lang="en-US" sz="1600" i="1" kern="1200" dirty="0"/>
            <a:t>any</a:t>
          </a:r>
          <a:r>
            <a:rPr lang="en-US" sz="1600" kern="1200" dirty="0"/>
            <a:t> Civil Rights requirement, as provided by law, regulation, policy, instruction, or guidelines, is not being adhered to. </a:t>
          </a:r>
        </a:p>
      </dsp:txBody>
      <dsp:txXfrm rot="10800000">
        <a:off x="0" y="998"/>
        <a:ext cx="5098256" cy="13950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C0D21-C2C2-425C-9470-1BE155547B97}">
      <dsp:nvSpPr>
        <dsp:cNvPr id="0" name=""/>
        <dsp:cNvSpPr/>
      </dsp:nvSpPr>
      <dsp:spPr>
        <a:xfrm>
          <a:off x="2402067" y="449794"/>
          <a:ext cx="344456" cy="91440"/>
        </a:xfrm>
        <a:custGeom>
          <a:avLst/>
          <a:gdLst/>
          <a:ahLst/>
          <a:cxnLst/>
          <a:rect l="0" t="0" r="0" b="0"/>
          <a:pathLst>
            <a:path>
              <a:moveTo>
                <a:pt x="0" y="45720"/>
              </a:moveTo>
              <a:lnTo>
                <a:pt x="344456"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4919" y="493636"/>
        <a:ext cx="18752" cy="3754"/>
      </dsp:txXfrm>
    </dsp:sp>
    <dsp:sp modelId="{6B32C8AF-8087-4006-994D-849DEA118316}">
      <dsp:nvSpPr>
        <dsp:cNvPr id="0" name=""/>
        <dsp:cNvSpPr/>
      </dsp:nvSpPr>
      <dsp:spPr>
        <a:xfrm>
          <a:off x="773185" y="6309"/>
          <a:ext cx="1630681" cy="978408"/>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905" tIns="83874" rIns="79905" bIns="83874" numCol="1" spcCol="1270" anchor="ctr" anchorCtr="0">
          <a:noAutofit/>
        </a:bodyPr>
        <a:lstStyle/>
        <a:p>
          <a:pPr marL="0" lvl="0" indent="0" algn="ctr" defTabSz="533400">
            <a:lnSpc>
              <a:spcPct val="90000"/>
            </a:lnSpc>
            <a:spcBef>
              <a:spcPct val="0"/>
            </a:spcBef>
            <a:spcAft>
              <a:spcPct val="35000"/>
            </a:spcAft>
            <a:buNone/>
          </a:pPr>
          <a:r>
            <a:rPr lang="en-US" sz="1200" kern="1200"/>
            <a:t>Treat everyone with dignity and respect and make people feel welcomed. </a:t>
          </a:r>
        </a:p>
      </dsp:txBody>
      <dsp:txXfrm>
        <a:off x="773185" y="6309"/>
        <a:ext cx="1630681" cy="978408"/>
      </dsp:txXfrm>
    </dsp:sp>
    <dsp:sp modelId="{2DE57085-49A1-4411-A5BE-59D552DEC26D}">
      <dsp:nvSpPr>
        <dsp:cNvPr id="0" name=""/>
        <dsp:cNvSpPr/>
      </dsp:nvSpPr>
      <dsp:spPr>
        <a:xfrm>
          <a:off x="1588526" y="982918"/>
          <a:ext cx="2005738" cy="344456"/>
        </a:xfrm>
        <a:custGeom>
          <a:avLst/>
          <a:gdLst/>
          <a:ahLst/>
          <a:cxnLst/>
          <a:rect l="0" t="0" r="0" b="0"/>
          <a:pathLst>
            <a:path>
              <a:moveTo>
                <a:pt x="2005738" y="0"/>
              </a:moveTo>
              <a:lnTo>
                <a:pt x="2005738" y="189328"/>
              </a:lnTo>
              <a:lnTo>
                <a:pt x="0" y="189328"/>
              </a:lnTo>
              <a:lnTo>
                <a:pt x="0" y="344456"/>
              </a:lnTo>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40382" y="1153269"/>
        <a:ext cx="102025" cy="3754"/>
      </dsp:txXfrm>
    </dsp:sp>
    <dsp:sp modelId="{5503A127-A7B0-4F65-8181-DBF88AE8D85F}">
      <dsp:nvSpPr>
        <dsp:cNvPr id="0" name=""/>
        <dsp:cNvSpPr/>
      </dsp:nvSpPr>
      <dsp:spPr>
        <a:xfrm>
          <a:off x="2778923" y="6309"/>
          <a:ext cx="1630681" cy="978408"/>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905" tIns="83874" rIns="79905" bIns="83874" numCol="1" spcCol="1270" anchor="ctr" anchorCtr="0">
          <a:noAutofit/>
        </a:bodyPr>
        <a:lstStyle/>
        <a:p>
          <a:pPr marL="0" lvl="0" indent="0" algn="ctr" defTabSz="533400">
            <a:lnSpc>
              <a:spcPct val="90000"/>
            </a:lnSpc>
            <a:spcBef>
              <a:spcPct val="0"/>
            </a:spcBef>
            <a:spcAft>
              <a:spcPct val="35000"/>
            </a:spcAft>
            <a:buNone/>
          </a:pPr>
          <a:r>
            <a:rPr lang="en-US" sz="1200" kern="1200"/>
            <a:t>Make sure that participants receive equal treatment and service. </a:t>
          </a:r>
        </a:p>
      </dsp:txBody>
      <dsp:txXfrm>
        <a:off x="2778923" y="6309"/>
        <a:ext cx="1630681" cy="978408"/>
      </dsp:txXfrm>
    </dsp:sp>
    <dsp:sp modelId="{517ADD66-EC60-4175-819F-A842D8D67AC7}">
      <dsp:nvSpPr>
        <dsp:cNvPr id="0" name=""/>
        <dsp:cNvSpPr/>
      </dsp:nvSpPr>
      <dsp:spPr>
        <a:xfrm>
          <a:off x="2402067" y="1803259"/>
          <a:ext cx="344456" cy="91440"/>
        </a:xfrm>
        <a:custGeom>
          <a:avLst/>
          <a:gdLst/>
          <a:ahLst/>
          <a:cxnLst/>
          <a:rect l="0" t="0" r="0" b="0"/>
          <a:pathLst>
            <a:path>
              <a:moveTo>
                <a:pt x="0" y="45720"/>
              </a:moveTo>
              <a:lnTo>
                <a:pt x="344456" y="45720"/>
              </a:lnTo>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4919" y="1847102"/>
        <a:ext cx="18752" cy="3754"/>
      </dsp:txXfrm>
    </dsp:sp>
    <dsp:sp modelId="{22ED4D5A-5C92-4E8E-8246-D7C57B44451A}">
      <dsp:nvSpPr>
        <dsp:cNvPr id="0" name=""/>
        <dsp:cNvSpPr/>
      </dsp:nvSpPr>
      <dsp:spPr>
        <a:xfrm>
          <a:off x="773185" y="1359775"/>
          <a:ext cx="1630681" cy="978408"/>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905" tIns="83874" rIns="79905" bIns="83874" numCol="1" spcCol="1270" anchor="ctr" anchorCtr="0">
          <a:noAutofit/>
        </a:bodyPr>
        <a:lstStyle/>
        <a:p>
          <a:pPr marL="0" lvl="0" indent="0" algn="ctr" defTabSz="533400">
            <a:lnSpc>
              <a:spcPct val="90000"/>
            </a:lnSpc>
            <a:spcBef>
              <a:spcPct val="0"/>
            </a:spcBef>
            <a:spcAft>
              <a:spcPct val="35000"/>
            </a:spcAft>
            <a:buNone/>
          </a:pPr>
          <a:r>
            <a:rPr lang="en-US" sz="1200" kern="1200"/>
            <a:t>Do not do special favors for anyone that you are not prepared to provide for everyone. </a:t>
          </a:r>
        </a:p>
      </dsp:txBody>
      <dsp:txXfrm>
        <a:off x="773185" y="1359775"/>
        <a:ext cx="1630681" cy="978408"/>
      </dsp:txXfrm>
    </dsp:sp>
    <dsp:sp modelId="{244DFC55-0A6B-448D-8A40-FE913FAC88DA}">
      <dsp:nvSpPr>
        <dsp:cNvPr id="0" name=""/>
        <dsp:cNvSpPr/>
      </dsp:nvSpPr>
      <dsp:spPr>
        <a:xfrm>
          <a:off x="1588526" y="2336384"/>
          <a:ext cx="2005738" cy="344456"/>
        </a:xfrm>
        <a:custGeom>
          <a:avLst/>
          <a:gdLst/>
          <a:ahLst/>
          <a:cxnLst/>
          <a:rect l="0" t="0" r="0" b="0"/>
          <a:pathLst>
            <a:path>
              <a:moveTo>
                <a:pt x="2005738" y="0"/>
              </a:moveTo>
              <a:lnTo>
                <a:pt x="2005738" y="189328"/>
              </a:lnTo>
              <a:lnTo>
                <a:pt x="0" y="189328"/>
              </a:lnTo>
              <a:lnTo>
                <a:pt x="0" y="344456"/>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40382" y="2506735"/>
        <a:ext cx="102025" cy="3754"/>
      </dsp:txXfrm>
    </dsp:sp>
    <dsp:sp modelId="{DF27A4AC-4A52-47F0-A3CE-A5E4C33B49AE}">
      <dsp:nvSpPr>
        <dsp:cNvPr id="0" name=""/>
        <dsp:cNvSpPr/>
      </dsp:nvSpPr>
      <dsp:spPr>
        <a:xfrm>
          <a:off x="2778923" y="1359775"/>
          <a:ext cx="1630681" cy="978408"/>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905" tIns="83874" rIns="79905" bIns="83874" numCol="1" spcCol="1270" anchor="ctr" anchorCtr="0">
          <a:noAutofit/>
        </a:bodyPr>
        <a:lstStyle/>
        <a:p>
          <a:pPr marL="0" lvl="0" indent="0" algn="ctr" defTabSz="533400">
            <a:lnSpc>
              <a:spcPct val="90000"/>
            </a:lnSpc>
            <a:spcBef>
              <a:spcPct val="0"/>
            </a:spcBef>
            <a:spcAft>
              <a:spcPct val="35000"/>
            </a:spcAft>
            <a:buNone/>
          </a:pPr>
          <a:r>
            <a:rPr lang="en-US" sz="1200" kern="1200"/>
            <a:t>Stay positive. </a:t>
          </a:r>
        </a:p>
      </dsp:txBody>
      <dsp:txXfrm>
        <a:off x="2778923" y="1359775"/>
        <a:ext cx="1630681" cy="978408"/>
      </dsp:txXfrm>
    </dsp:sp>
    <dsp:sp modelId="{091A0CA0-85EB-4853-AE33-AD042D91E938}">
      <dsp:nvSpPr>
        <dsp:cNvPr id="0" name=""/>
        <dsp:cNvSpPr/>
      </dsp:nvSpPr>
      <dsp:spPr>
        <a:xfrm>
          <a:off x="2402067" y="3156725"/>
          <a:ext cx="344456" cy="91440"/>
        </a:xfrm>
        <a:custGeom>
          <a:avLst/>
          <a:gdLst/>
          <a:ahLst/>
          <a:cxnLst/>
          <a:rect l="0" t="0" r="0" b="0"/>
          <a:pathLst>
            <a:path>
              <a:moveTo>
                <a:pt x="0" y="45720"/>
              </a:moveTo>
              <a:lnTo>
                <a:pt x="344456" y="45720"/>
              </a:lnTo>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4919" y="3200568"/>
        <a:ext cx="18752" cy="3754"/>
      </dsp:txXfrm>
    </dsp:sp>
    <dsp:sp modelId="{04174BB5-3AAB-4443-9D5D-1FF5B2CA7A01}">
      <dsp:nvSpPr>
        <dsp:cNvPr id="0" name=""/>
        <dsp:cNvSpPr/>
      </dsp:nvSpPr>
      <dsp:spPr>
        <a:xfrm>
          <a:off x="773185" y="2713240"/>
          <a:ext cx="1630681" cy="97840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905" tIns="83874" rIns="79905" bIns="83874" numCol="1" spcCol="1270" anchor="ctr" anchorCtr="0">
          <a:noAutofit/>
        </a:bodyPr>
        <a:lstStyle/>
        <a:p>
          <a:pPr marL="0" lvl="0" indent="0" algn="ctr" defTabSz="533400">
            <a:lnSpc>
              <a:spcPct val="90000"/>
            </a:lnSpc>
            <a:spcBef>
              <a:spcPct val="0"/>
            </a:spcBef>
            <a:spcAft>
              <a:spcPct val="35000"/>
            </a:spcAft>
            <a:buNone/>
          </a:pPr>
          <a:r>
            <a:rPr lang="en-US" sz="1200" kern="1200"/>
            <a:t>Explain policies and rules. </a:t>
          </a:r>
        </a:p>
      </dsp:txBody>
      <dsp:txXfrm>
        <a:off x="773185" y="2713240"/>
        <a:ext cx="1630681" cy="978408"/>
      </dsp:txXfrm>
    </dsp:sp>
    <dsp:sp modelId="{BA9E1333-6006-407E-B52B-82E8535AA730}">
      <dsp:nvSpPr>
        <dsp:cNvPr id="0" name=""/>
        <dsp:cNvSpPr/>
      </dsp:nvSpPr>
      <dsp:spPr>
        <a:xfrm>
          <a:off x="1588526" y="3689849"/>
          <a:ext cx="2005738" cy="344456"/>
        </a:xfrm>
        <a:custGeom>
          <a:avLst/>
          <a:gdLst/>
          <a:ahLst/>
          <a:cxnLst/>
          <a:rect l="0" t="0" r="0" b="0"/>
          <a:pathLst>
            <a:path>
              <a:moveTo>
                <a:pt x="2005738" y="0"/>
              </a:moveTo>
              <a:lnTo>
                <a:pt x="2005738" y="189328"/>
              </a:lnTo>
              <a:lnTo>
                <a:pt x="0" y="189328"/>
              </a:lnTo>
              <a:lnTo>
                <a:pt x="0" y="344456"/>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40382" y="3860201"/>
        <a:ext cx="102025" cy="3754"/>
      </dsp:txXfrm>
    </dsp:sp>
    <dsp:sp modelId="{55B3FE12-2771-4277-BD9B-6F526A73BF1C}">
      <dsp:nvSpPr>
        <dsp:cNvPr id="0" name=""/>
        <dsp:cNvSpPr/>
      </dsp:nvSpPr>
      <dsp:spPr>
        <a:xfrm>
          <a:off x="2778923" y="2713240"/>
          <a:ext cx="1630681" cy="978408"/>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905" tIns="83874" rIns="79905" bIns="83874" numCol="1" spcCol="1270" anchor="ctr" anchorCtr="0">
          <a:noAutofit/>
        </a:bodyPr>
        <a:lstStyle/>
        <a:p>
          <a:pPr marL="0" lvl="0" indent="0" algn="ctr" defTabSz="533400">
            <a:lnSpc>
              <a:spcPct val="90000"/>
            </a:lnSpc>
            <a:spcBef>
              <a:spcPct val="0"/>
            </a:spcBef>
            <a:spcAft>
              <a:spcPct val="35000"/>
            </a:spcAft>
            <a:buNone/>
          </a:pPr>
          <a:r>
            <a:rPr lang="en-US" sz="1200" kern="1200"/>
            <a:t>Do not treat people differently based on race, color, national origin, age, sex, or disability. </a:t>
          </a:r>
        </a:p>
      </dsp:txBody>
      <dsp:txXfrm>
        <a:off x="2778923" y="2713240"/>
        <a:ext cx="1630681" cy="978408"/>
      </dsp:txXfrm>
    </dsp:sp>
    <dsp:sp modelId="{426593FC-917C-4D57-BA98-5D61C81D0586}">
      <dsp:nvSpPr>
        <dsp:cNvPr id="0" name=""/>
        <dsp:cNvSpPr/>
      </dsp:nvSpPr>
      <dsp:spPr>
        <a:xfrm>
          <a:off x="2402067" y="4510190"/>
          <a:ext cx="344456" cy="91440"/>
        </a:xfrm>
        <a:custGeom>
          <a:avLst/>
          <a:gdLst/>
          <a:ahLst/>
          <a:cxnLst/>
          <a:rect l="0" t="0" r="0" b="0"/>
          <a:pathLst>
            <a:path>
              <a:moveTo>
                <a:pt x="0" y="45720"/>
              </a:moveTo>
              <a:lnTo>
                <a:pt x="344456" y="45720"/>
              </a:lnTo>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4919" y="4554033"/>
        <a:ext cx="18752" cy="3754"/>
      </dsp:txXfrm>
    </dsp:sp>
    <dsp:sp modelId="{7ABD4671-E111-4301-AD17-7F37233231A2}">
      <dsp:nvSpPr>
        <dsp:cNvPr id="0" name=""/>
        <dsp:cNvSpPr/>
      </dsp:nvSpPr>
      <dsp:spPr>
        <a:xfrm>
          <a:off x="773185" y="4066706"/>
          <a:ext cx="1630681" cy="978408"/>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905" tIns="83874" rIns="79905" bIns="83874" numCol="1" spcCol="1270" anchor="ctr" anchorCtr="0">
          <a:noAutofit/>
        </a:bodyPr>
        <a:lstStyle/>
        <a:p>
          <a:pPr marL="0" lvl="0" indent="0" algn="ctr" defTabSz="533400">
            <a:lnSpc>
              <a:spcPct val="90000"/>
            </a:lnSpc>
            <a:spcBef>
              <a:spcPct val="0"/>
            </a:spcBef>
            <a:spcAft>
              <a:spcPct val="35000"/>
            </a:spcAft>
            <a:buNone/>
          </a:pPr>
          <a:r>
            <a:rPr lang="en-US" sz="1200" kern="1200"/>
            <a:t>Do not impose policies that unfairly impact certain groups. </a:t>
          </a:r>
        </a:p>
      </dsp:txBody>
      <dsp:txXfrm>
        <a:off x="773185" y="4066706"/>
        <a:ext cx="1630681" cy="978408"/>
      </dsp:txXfrm>
    </dsp:sp>
    <dsp:sp modelId="{F557A470-D1CE-4F4B-AD5B-8B63E04B6B20}">
      <dsp:nvSpPr>
        <dsp:cNvPr id="0" name=""/>
        <dsp:cNvSpPr/>
      </dsp:nvSpPr>
      <dsp:spPr>
        <a:xfrm>
          <a:off x="2778923" y="4066706"/>
          <a:ext cx="1630681" cy="978408"/>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905" tIns="83874" rIns="79905" bIns="83874" numCol="1" spcCol="1270" anchor="ctr" anchorCtr="0">
          <a:noAutofit/>
        </a:bodyPr>
        <a:lstStyle/>
        <a:p>
          <a:pPr marL="0" lvl="0" indent="0" algn="ctr" defTabSz="533400">
            <a:lnSpc>
              <a:spcPct val="90000"/>
            </a:lnSpc>
            <a:spcBef>
              <a:spcPct val="0"/>
            </a:spcBef>
            <a:spcAft>
              <a:spcPct val="35000"/>
            </a:spcAft>
            <a:buNone/>
          </a:pPr>
          <a:r>
            <a:rPr lang="en-US" sz="1200" kern="1200"/>
            <a:t>Do not retaliate against anyone who files a civil rights complaint. </a:t>
          </a:r>
        </a:p>
      </dsp:txBody>
      <dsp:txXfrm>
        <a:off x="2778923" y="4066706"/>
        <a:ext cx="1630681" cy="9784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F946C-8CFB-41DF-90E5-C499D32E0149}">
      <dsp:nvSpPr>
        <dsp:cNvPr id="0" name=""/>
        <dsp:cNvSpPr/>
      </dsp:nvSpPr>
      <dsp:spPr>
        <a:xfrm>
          <a:off x="0" y="653795"/>
          <a:ext cx="7543801" cy="12070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D32B86-16D6-455D-BA47-45DBD2159B4D}">
      <dsp:nvSpPr>
        <dsp:cNvPr id="0" name=""/>
        <dsp:cNvSpPr/>
      </dsp:nvSpPr>
      <dsp:spPr>
        <a:xfrm>
          <a:off x="365119" y="925372"/>
          <a:ext cx="663854" cy="6638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95D3BC-730F-484E-B07D-B5F245053D57}">
      <dsp:nvSpPr>
        <dsp:cNvPr id="0" name=""/>
        <dsp:cNvSpPr/>
      </dsp:nvSpPr>
      <dsp:spPr>
        <a:xfrm>
          <a:off x="1394094" y="653795"/>
          <a:ext cx="6149706"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800100">
            <a:lnSpc>
              <a:spcPct val="100000"/>
            </a:lnSpc>
            <a:spcBef>
              <a:spcPct val="0"/>
            </a:spcBef>
            <a:spcAft>
              <a:spcPct val="35000"/>
            </a:spcAft>
            <a:buNone/>
          </a:pPr>
          <a:r>
            <a:rPr lang="en-US" sz="1800" kern="1200"/>
            <a:t>You have completed the annual Civil Rights training requirement. Please retain a copy of your completion of the Civil Rights Training using the Documentation Form found here:</a:t>
          </a:r>
        </a:p>
      </dsp:txBody>
      <dsp:txXfrm>
        <a:off x="1394094" y="653795"/>
        <a:ext cx="6149706" cy="1207008"/>
      </dsp:txXfrm>
    </dsp:sp>
    <dsp:sp modelId="{A28D9F44-7269-408E-B926-AF4A03052836}">
      <dsp:nvSpPr>
        <dsp:cNvPr id="0" name=""/>
        <dsp:cNvSpPr/>
      </dsp:nvSpPr>
      <dsp:spPr>
        <a:xfrm>
          <a:off x="0" y="2162556"/>
          <a:ext cx="7543801" cy="12070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958689-E601-445B-AF4A-2F42FB70B524}">
      <dsp:nvSpPr>
        <dsp:cNvPr id="0" name=""/>
        <dsp:cNvSpPr/>
      </dsp:nvSpPr>
      <dsp:spPr>
        <a:xfrm>
          <a:off x="365119" y="2434132"/>
          <a:ext cx="663854" cy="6638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DA0FCB-06C8-4F53-B9B3-E0BEC8C46790}">
      <dsp:nvSpPr>
        <dsp:cNvPr id="0" name=""/>
        <dsp:cNvSpPr/>
      </dsp:nvSpPr>
      <dsp:spPr>
        <a:xfrm>
          <a:off x="1394094" y="2162556"/>
          <a:ext cx="6149706"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800100">
            <a:lnSpc>
              <a:spcPct val="100000"/>
            </a:lnSpc>
            <a:spcBef>
              <a:spcPct val="0"/>
            </a:spcBef>
            <a:spcAft>
              <a:spcPct val="35000"/>
            </a:spcAft>
            <a:buNone/>
          </a:pPr>
          <a:r>
            <a:rPr lang="en-US" sz="1800" b="1" kern="1200">
              <a:hlinkClick xmlns:r="http://schemas.openxmlformats.org/officeDocument/2006/relationships" r:id="rId5"/>
            </a:rPr>
            <a:t>Civil Rights Training Documentation Form</a:t>
          </a:r>
          <a:endParaRPr lang="en-US" sz="1800" kern="1200"/>
        </a:p>
      </dsp:txBody>
      <dsp:txXfrm>
        <a:off x="1394094" y="2162556"/>
        <a:ext cx="6149706" cy="120700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4975F30-52D4-4702-9B2B-E1ABE50E3573}" type="datetimeFigureOut">
              <a:rPr lang="en-US" smtClean="0"/>
              <a:t>4/11/2025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6573B85-AF22-4ED6-9D59-7F9DB95273FF}" type="slidenum">
              <a:rPr lang="en-US" smtClean="0"/>
              <a:t>‹#›</a:t>
            </a:fld>
            <a:endParaRPr lang="en-US"/>
          </a:p>
        </p:txBody>
      </p:sp>
    </p:spTree>
    <p:extLst>
      <p:ext uri="{BB962C8B-B14F-4D97-AF65-F5344CB8AC3E}">
        <p14:creationId xmlns:p14="http://schemas.microsoft.com/office/powerpoint/2010/main" val="1354888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C8E795-7AA4-4472-9DF8-3A1F105ADEE9}" type="datetimeFigureOut">
              <a:rPr lang="en-US" smtClean="0"/>
              <a:t>4/11/2025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800B922-40E0-40A8-9FF8-5849236EE94C}" type="slidenum">
              <a:rPr lang="en-US" smtClean="0"/>
              <a:t>‹#›</a:t>
            </a:fld>
            <a:endParaRPr lang="en-US"/>
          </a:p>
        </p:txBody>
      </p:sp>
    </p:spTree>
    <p:extLst>
      <p:ext uri="{BB962C8B-B14F-4D97-AF65-F5344CB8AC3E}">
        <p14:creationId xmlns:p14="http://schemas.microsoft.com/office/powerpoint/2010/main" val="4146500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morning/afternoon everyone. This presentation will cover the civil rights responsibilities of School Nutrition Programs. It's crucial that we all understand these rights and responsibilities to ensure that we're providing equitable service to all students.</a:t>
            </a:r>
          </a:p>
        </p:txBody>
      </p:sp>
      <p:sp>
        <p:nvSpPr>
          <p:cNvPr id="4" name="Slide Number Placeholder 3"/>
          <p:cNvSpPr>
            <a:spLocks noGrp="1"/>
          </p:cNvSpPr>
          <p:nvPr>
            <p:ph type="sldNum" sz="quarter" idx="10"/>
          </p:nvPr>
        </p:nvSpPr>
        <p:spPr/>
        <p:txBody>
          <a:bodyPr/>
          <a:lstStyle/>
          <a:p>
            <a:fld id="{3800B922-40E0-40A8-9FF8-5849236EE94C}" type="slidenum">
              <a:rPr lang="en-US" smtClean="0"/>
              <a:t>1</a:t>
            </a:fld>
            <a:endParaRPr lang="en-US"/>
          </a:p>
        </p:txBody>
      </p:sp>
    </p:spTree>
    <p:extLst>
      <p:ext uri="{BB962C8B-B14F-4D97-AF65-F5344CB8AC3E}">
        <p14:creationId xmlns:p14="http://schemas.microsoft.com/office/powerpoint/2010/main" val="1747779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addresses how we handle racial and ethnic data. Schools are required to have a system to collect this data from program participants. This data is crucial because it allows us to determine the state's compliance with federal Civil Rights laws. </a:t>
            </a:r>
          </a:p>
          <a:p>
            <a:endParaRPr lang="en-US" dirty="0"/>
          </a:p>
          <a:p>
            <a:r>
              <a:rPr lang="en-US" dirty="0"/>
              <a:t>Applicants filling out the Free and Reduced-Price School Meals Application have the option to identify their children's racial and ethnic identities. Additionally, Schools may collect this data through Enrollment forms. It's important to remember that self-selection by the individual is the preferred method for collecting this data, and we must not survey children for this purpose.</a:t>
            </a:r>
          </a:p>
          <a:p>
            <a:endParaRPr lang="en-US" dirty="0"/>
          </a:p>
          <a:p>
            <a:r>
              <a:rPr lang="en-US" dirty="0"/>
              <a:t>As a reminder, this data must be collected annually!</a:t>
            </a:r>
          </a:p>
        </p:txBody>
      </p:sp>
      <p:sp>
        <p:nvSpPr>
          <p:cNvPr id="4" name="Slide Number Placeholder 3"/>
          <p:cNvSpPr>
            <a:spLocks noGrp="1"/>
          </p:cNvSpPr>
          <p:nvPr>
            <p:ph type="sldNum" sz="quarter" idx="10"/>
          </p:nvPr>
        </p:nvSpPr>
        <p:spPr/>
        <p:txBody>
          <a:bodyPr/>
          <a:lstStyle/>
          <a:p>
            <a:fld id="{3800B922-40E0-40A8-9FF8-5849236EE94C}" type="slidenum">
              <a:rPr lang="en-US" smtClean="0"/>
              <a:t>10</a:t>
            </a:fld>
            <a:endParaRPr lang="en-US"/>
          </a:p>
        </p:txBody>
      </p:sp>
    </p:spTree>
    <p:extLst>
      <p:ext uri="{BB962C8B-B14F-4D97-AF65-F5344CB8AC3E}">
        <p14:creationId xmlns:p14="http://schemas.microsoft.com/office/powerpoint/2010/main" val="3452861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6495E-016E-7E51-5573-432A72C0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D6830-D54B-98A9-AD54-B8388DB9B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EADBA-1D12-497E-83A5-E0064B67F870}"/>
              </a:ext>
            </a:extLst>
          </p:cNvPr>
          <p:cNvSpPr>
            <a:spLocks noGrp="1"/>
          </p:cNvSpPr>
          <p:nvPr>
            <p:ph type="body" idx="1"/>
          </p:nvPr>
        </p:nvSpPr>
        <p:spPr/>
        <p:txBody>
          <a:bodyPr/>
          <a:lstStyle/>
          <a:p>
            <a:r>
              <a:rPr lang="en-US" dirty="0"/>
              <a:t>First, we must </a:t>
            </a:r>
            <a:r>
              <a:rPr lang="en-US" b="1" dirty="0"/>
              <a:t>ensure that access to this data is strictly limited to authorized personnel</a:t>
            </a:r>
            <a:r>
              <a:rPr lang="en-US" dirty="0"/>
              <a:t>. This is crucial to protect the privacy and confidentiality of individuals, preventing potential misuse or discrimination. </a:t>
            </a:r>
          </a:p>
          <a:p>
            <a:endParaRPr lang="en-US" dirty="0"/>
          </a:p>
          <a:p>
            <a:r>
              <a:rPr lang="en-US" dirty="0"/>
              <a:t>Second, we must </a:t>
            </a:r>
            <a:r>
              <a:rPr lang="en-US" b="1" dirty="0"/>
              <a:t>complete reports as required</a:t>
            </a:r>
            <a:r>
              <a:rPr lang="en-US" dirty="0"/>
              <a:t>. Accurate and timely reporting is essential for monitoring compliance with Civil Rights laws and identifying any potential disparities.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we are required to </a:t>
            </a:r>
            <a:r>
              <a:rPr lang="en-US" b="1" dirty="0"/>
              <a:t>retain data for the current plus three fiscal years</a:t>
            </a:r>
            <a:r>
              <a:rPr lang="en-US" dirty="0"/>
              <a:t>. This retention period is necessary for audits, investigations, and ensuring accountability in our commitment to Civil Rights.</a:t>
            </a:r>
          </a:p>
          <a:p>
            <a:endParaRPr lang="en-US" dirty="0"/>
          </a:p>
          <a:p>
            <a:endParaRPr lang="en-US" dirty="0"/>
          </a:p>
        </p:txBody>
      </p:sp>
      <p:sp>
        <p:nvSpPr>
          <p:cNvPr id="4" name="Slide Number Placeholder 3">
            <a:extLst>
              <a:ext uri="{FF2B5EF4-FFF2-40B4-BE49-F238E27FC236}">
                <a16:creationId xmlns:a16="http://schemas.microsoft.com/office/drawing/2014/main" id="{491E2843-45F2-8C55-1E37-360B25C6FFAC}"/>
              </a:ext>
            </a:extLst>
          </p:cNvPr>
          <p:cNvSpPr>
            <a:spLocks noGrp="1"/>
          </p:cNvSpPr>
          <p:nvPr>
            <p:ph type="sldNum" sz="quarter" idx="10"/>
          </p:nvPr>
        </p:nvSpPr>
        <p:spPr/>
        <p:txBody>
          <a:bodyPr/>
          <a:lstStyle/>
          <a:p>
            <a:fld id="{3800B922-40E0-40A8-9FF8-5849236EE94C}" type="slidenum">
              <a:rPr lang="en-US" smtClean="0"/>
              <a:t>11</a:t>
            </a:fld>
            <a:endParaRPr lang="en-US"/>
          </a:p>
        </p:txBody>
      </p:sp>
    </p:spTree>
    <p:extLst>
      <p:ext uri="{BB962C8B-B14F-4D97-AF65-F5344CB8AC3E}">
        <p14:creationId xmlns:p14="http://schemas.microsoft.com/office/powerpoint/2010/main" val="2567733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4A71D-CB5A-F13A-827D-5C741242F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6F9E5-867E-23DD-4A1F-FB29B7097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08647-7014-8F5D-432E-05C17E53AE34}"/>
              </a:ext>
            </a:extLst>
          </p:cNvPr>
          <p:cNvSpPr>
            <a:spLocks noGrp="1"/>
          </p:cNvSpPr>
          <p:nvPr>
            <p:ph type="body" idx="1"/>
          </p:nvPr>
        </p:nvSpPr>
        <p:spPr/>
        <p:txBody>
          <a:bodyPr/>
          <a:lstStyle/>
          <a:p>
            <a:r>
              <a:rPr lang="en-US" dirty="0"/>
              <a:t>As a reminder,</a:t>
            </a:r>
            <a:r>
              <a:rPr lang="en-US" baseline="0" dirty="0"/>
              <a:t> system of self-selection by the individual is the preferred method to obtain this data. Inform applicants that they may choose: * Only 1 category for ethnicity and *One or more for races.</a:t>
            </a:r>
          </a:p>
          <a:p>
            <a:endParaRPr lang="en-US" dirty="0"/>
          </a:p>
          <a:p>
            <a:r>
              <a:rPr lang="en-US" dirty="0"/>
              <a:t>These</a:t>
            </a:r>
            <a:r>
              <a:rPr lang="en-US" baseline="0" dirty="0"/>
              <a:t> are the </a:t>
            </a:r>
            <a:r>
              <a:rPr lang="en-US" i="1" baseline="0" dirty="0"/>
              <a:t>minimum </a:t>
            </a:r>
            <a:r>
              <a:rPr lang="en-US" baseline="0" dirty="0"/>
              <a:t>designations which must be included:</a:t>
            </a:r>
          </a:p>
          <a:p>
            <a:endParaRPr lang="en-US" baseline="0" dirty="0"/>
          </a:p>
          <a:p>
            <a:r>
              <a:rPr lang="en-US" baseline="0" dirty="0"/>
              <a:t>Ethnicity:</a:t>
            </a:r>
          </a:p>
          <a:p>
            <a:r>
              <a:rPr lang="en-US" baseline="0" dirty="0"/>
              <a:t>1- Hispanic or Latino.</a:t>
            </a:r>
          </a:p>
          <a:p>
            <a:r>
              <a:rPr lang="en-US" baseline="0" dirty="0"/>
              <a:t>2- Not Hispanic or Latino.</a:t>
            </a:r>
          </a:p>
          <a:p>
            <a:endParaRPr lang="en-US" baseline="0" dirty="0"/>
          </a:p>
          <a:p>
            <a:r>
              <a:rPr lang="en-US" baseline="0" dirty="0"/>
              <a:t>Race:</a:t>
            </a:r>
          </a:p>
          <a:p>
            <a:r>
              <a:rPr lang="en-US" baseline="0" dirty="0"/>
              <a:t>1 – American Indian or Alaskan Native.</a:t>
            </a:r>
          </a:p>
          <a:p>
            <a:r>
              <a:rPr lang="en-US" baseline="0" dirty="0"/>
              <a:t>2 – Asian</a:t>
            </a:r>
          </a:p>
          <a:p>
            <a:r>
              <a:rPr lang="en-US" baseline="0" dirty="0"/>
              <a:t>3 – Black or African American</a:t>
            </a:r>
          </a:p>
          <a:p>
            <a:r>
              <a:rPr lang="en-US" baseline="0" dirty="0"/>
              <a:t>4 – Native Hawaiian or Other Pacific Islander</a:t>
            </a:r>
          </a:p>
          <a:p>
            <a:r>
              <a:rPr lang="en-US" baseline="0" dirty="0"/>
              <a:t>5 – White</a:t>
            </a:r>
          </a:p>
          <a:p>
            <a:endParaRPr lang="en-US" dirty="0"/>
          </a:p>
        </p:txBody>
      </p:sp>
      <p:sp>
        <p:nvSpPr>
          <p:cNvPr id="4" name="Slide Number Placeholder 3">
            <a:extLst>
              <a:ext uri="{FF2B5EF4-FFF2-40B4-BE49-F238E27FC236}">
                <a16:creationId xmlns:a16="http://schemas.microsoft.com/office/drawing/2014/main" id="{01758AB1-E6F1-7E76-3631-5BA59E9100BC}"/>
              </a:ext>
            </a:extLst>
          </p:cNvPr>
          <p:cNvSpPr>
            <a:spLocks noGrp="1"/>
          </p:cNvSpPr>
          <p:nvPr>
            <p:ph type="sldNum" sz="quarter" idx="10"/>
          </p:nvPr>
        </p:nvSpPr>
        <p:spPr/>
        <p:txBody>
          <a:bodyPr/>
          <a:lstStyle/>
          <a:p>
            <a:fld id="{3800B922-40E0-40A8-9FF8-5849236EE94C}" type="slidenum">
              <a:rPr lang="en-US" smtClean="0"/>
              <a:t>12</a:t>
            </a:fld>
            <a:endParaRPr lang="en-US"/>
          </a:p>
        </p:txBody>
      </p:sp>
    </p:spTree>
    <p:extLst>
      <p:ext uri="{BB962C8B-B14F-4D97-AF65-F5344CB8AC3E}">
        <p14:creationId xmlns:p14="http://schemas.microsoft.com/office/powerpoint/2010/main" val="2854788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public includes applicants, participants, potentially eligible persons, and the community at large. </a:t>
            </a:r>
            <a:r>
              <a:rPr lang="en-US" sz="1200" dirty="0">
                <a:latin typeface="Calibri Light" pitchFamily="34" charset="0"/>
              </a:rPr>
              <a:t>The public notification system must include:</a:t>
            </a:r>
          </a:p>
          <a:p>
            <a:pPr marL="533400" indent="-533400" algn="l" fontAlgn="auto">
              <a:lnSpc>
                <a:spcPct val="90000"/>
              </a:lnSpc>
              <a:spcAft>
                <a:spcPts val="0"/>
              </a:spcAft>
              <a:buFont typeface="Wingdings" pitchFamily="2" charset="2"/>
              <a:buNone/>
              <a:defRPr/>
            </a:pPr>
            <a:endParaRPr lang="en-US" sz="1200" dirty="0">
              <a:latin typeface="Calibri Light" pitchFamily="34" charset="0"/>
            </a:endParaRPr>
          </a:p>
          <a:p>
            <a:pPr marL="0" indent="0" algn="l" fontAlgn="auto">
              <a:lnSpc>
                <a:spcPct val="90000"/>
              </a:lnSpc>
              <a:spcAft>
                <a:spcPts val="0"/>
              </a:spcAft>
              <a:buNone/>
              <a:defRPr/>
            </a:pPr>
            <a:r>
              <a:rPr lang="en-US" sz="1200" b="1" dirty="0">
                <a:latin typeface="Calibri Light" pitchFamily="34" charset="0"/>
              </a:rPr>
              <a:t>Program Availability</a:t>
            </a:r>
          </a:p>
          <a:p>
            <a:pPr rtl="0">
              <a:spcBef>
                <a:spcPts val="0"/>
              </a:spcBef>
              <a:spcAft>
                <a:spcPts val="0"/>
              </a:spcAft>
            </a:pPr>
            <a:r>
              <a:rPr lang="en-US" sz="1200" dirty="0">
                <a:latin typeface="Calibri Light" pitchFamily="34" charset="0"/>
              </a:rPr>
              <a:t>Sponsors must take specific actions to inform the public of their program rights and responsibilities and the steps necessary for participation. </a:t>
            </a:r>
            <a:r>
              <a:rPr lang="en-US" sz="1800" b="0" i="0" u="none" strike="noStrike" dirty="0">
                <a:solidFill>
                  <a:srgbClr val="000000"/>
                </a:solidFill>
                <a:effectLst/>
                <a:latin typeface="Arial" panose="020B0604020202020204" pitchFamily="34" charset="0"/>
              </a:rPr>
              <a:t>Sponsors must provide information to the public about the availability of their program, including the location, hours of operation, eligibility requirements, and the benefits and services that are offered.</a:t>
            </a:r>
            <a:endParaRPr lang="en-US" b="0" dirty="0">
              <a:effectLst/>
            </a:endParaRPr>
          </a:p>
          <a:p>
            <a:endParaRPr lang="en-US" sz="1200" dirty="0">
              <a:latin typeface="Calibri Light" pitchFamily="34" charset="0"/>
            </a:endParaRPr>
          </a:p>
          <a:p>
            <a:pPr marL="0" indent="0" algn="l" fontAlgn="auto">
              <a:lnSpc>
                <a:spcPct val="90000"/>
              </a:lnSpc>
              <a:spcAft>
                <a:spcPts val="0"/>
              </a:spcAft>
              <a:buNone/>
              <a:defRPr/>
            </a:pPr>
            <a:r>
              <a:rPr lang="en-US" sz="1200" b="1" dirty="0">
                <a:solidFill>
                  <a:srgbClr val="FF0000"/>
                </a:solidFill>
                <a:latin typeface="Calibri Light" pitchFamily="34" charset="0"/>
              </a:rPr>
              <a:t>All sponsors must send a public release to local media.</a:t>
            </a:r>
          </a:p>
          <a:p>
            <a:pPr marL="533400" indent="-533400" algn="l" fontAlgn="auto">
              <a:lnSpc>
                <a:spcPct val="90000"/>
              </a:lnSpc>
              <a:spcAft>
                <a:spcPts val="0"/>
              </a:spcAft>
              <a:buFont typeface="Wingdings" pitchFamily="2" charset="2"/>
              <a:buNone/>
              <a:defRPr/>
            </a:pPr>
            <a:endParaRPr lang="en-US" sz="1200" dirty="0">
              <a:latin typeface="Calibri Light" pitchFamily="34" charset="0"/>
            </a:endParaRPr>
          </a:p>
          <a:p>
            <a:pPr marL="0" indent="0" algn="l" fontAlgn="auto">
              <a:lnSpc>
                <a:spcPct val="90000"/>
              </a:lnSpc>
              <a:spcAft>
                <a:spcPts val="0"/>
              </a:spcAft>
              <a:buNone/>
              <a:defRPr/>
            </a:pPr>
            <a:r>
              <a:rPr lang="en-US" sz="1200" b="1" dirty="0">
                <a:latin typeface="Calibri Light" pitchFamily="34" charset="0"/>
              </a:rPr>
              <a:t>Complaint Information</a:t>
            </a:r>
          </a:p>
          <a:p>
            <a:pPr marL="0" indent="0" algn="l" fontAlgn="auto">
              <a:lnSpc>
                <a:spcPct val="90000"/>
              </a:lnSpc>
              <a:spcAft>
                <a:spcPts val="0"/>
              </a:spcAft>
              <a:buNone/>
              <a:defRPr/>
            </a:pPr>
            <a:r>
              <a:rPr lang="en-US" sz="1200" dirty="0">
                <a:latin typeface="Calibri Light" pitchFamily="34" charset="0"/>
              </a:rPr>
              <a:t>Applicants and participants must be advised of their right to file a discrimination complaint, how to file a complaint and the complaint procedures.</a:t>
            </a:r>
          </a:p>
          <a:p>
            <a:pPr marL="533400" indent="-533400" algn="l" fontAlgn="auto">
              <a:lnSpc>
                <a:spcPct val="90000"/>
              </a:lnSpc>
              <a:spcAft>
                <a:spcPts val="0"/>
              </a:spcAft>
              <a:buFont typeface="Wingdings" pitchFamily="2" charset="2"/>
              <a:buNone/>
              <a:defRPr/>
            </a:pPr>
            <a:endParaRPr lang="en-US" sz="1200" dirty="0">
              <a:latin typeface="Calibri Light" pitchFamily="34" charset="0"/>
            </a:endParaRPr>
          </a:p>
          <a:p>
            <a:pPr marL="0" indent="0" algn="l" fontAlgn="auto">
              <a:lnSpc>
                <a:spcPct val="90000"/>
              </a:lnSpc>
              <a:spcAft>
                <a:spcPts val="0"/>
              </a:spcAft>
              <a:buNone/>
              <a:defRPr/>
            </a:pPr>
            <a:r>
              <a:rPr lang="en-US" sz="1200" b="1" dirty="0">
                <a:latin typeface="Calibri Light" pitchFamily="34" charset="0"/>
              </a:rPr>
              <a:t>Nondiscrimination Statement </a:t>
            </a:r>
          </a:p>
          <a:p>
            <a:pPr marL="0" indent="0" algn="l" fontAlgn="auto">
              <a:lnSpc>
                <a:spcPct val="90000"/>
              </a:lnSpc>
              <a:spcAft>
                <a:spcPts val="0"/>
              </a:spcAft>
              <a:buNone/>
              <a:defRPr/>
            </a:pPr>
            <a:r>
              <a:rPr lang="en-US" sz="1200" dirty="0">
                <a:latin typeface="Calibri Light" pitchFamily="34" charset="0"/>
              </a:rPr>
              <a:t>All informational materials and sources, including Web sites used by sponsors to inform the public about School Nutrition Programs, must contain a nondiscrimination statement.</a:t>
            </a:r>
          </a:p>
        </p:txBody>
      </p:sp>
      <p:sp>
        <p:nvSpPr>
          <p:cNvPr id="4" name="Slide Number Placeholder 3"/>
          <p:cNvSpPr>
            <a:spLocks noGrp="1"/>
          </p:cNvSpPr>
          <p:nvPr>
            <p:ph type="sldNum" sz="quarter" idx="10"/>
          </p:nvPr>
        </p:nvSpPr>
        <p:spPr/>
        <p:txBody>
          <a:bodyPr/>
          <a:lstStyle/>
          <a:p>
            <a:fld id="{3800B922-40E0-40A8-9FF8-5849236EE94C}" type="slidenum">
              <a:rPr lang="en-US" smtClean="0"/>
              <a:t>13</a:t>
            </a:fld>
            <a:endParaRPr lang="en-US"/>
          </a:p>
        </p:txBody>
      </p:sp>
    </p:spTree>
    <p:extLst>
      <p:ext uri="{BB962C8B-B14F-4D97-AF65-F5344CB8AC3E}">
        <p14:creationId xmlns:p14="http://schemas.microsoft.com/office/powerpoint/2010/main" val="174066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outlines the specific requirements for public notification related to School Nutrition Programs.</a:t>
            </a:r>
          </a:p>
          <a:p>
            <a:endParaRPr lang="en-US" dirty="0"/>
          </a:p>
          <a:p>
            <a:pPr>
              <a:buFont typeface="Arial" panose="020B0604020202020204" pitchFamily="34" charset="0"/>
              <a:buChar char="•"/>
            </a:pPr>
            <a:r>
              <a:rPr lang="en-US" dirty="0"/>
              <a:t>A key requirement is the prominent display of the </a:t>
            </a:r>
            <a:r>
              <a:rPr lang="en-US" b="1" dirty="0"/>
              <a:t>And Justice for All Poster (11x17)</a:t>
            </a:r>
            <a:r>
              <a:rPr lang="en-US" dirty="0"/>
              <a:t>. As noted in the provided text, this poster is intended to communicate program availability, complaint procedures, and the nondiscrimination statement.</a:t>
            </a:r>
          </a:p>
          <a:p>
            <a:pPr>
              <a:buFont typeface="Arial" panose="020B0604020202020204" pitchFamily="34" charset="0"/>
              <a:buNone/>
            </a:pPr>
            <a:endParaRPr lang="en-US" dirty="0"/>
          </a:p>
          <a:p>
            <a:pPr>
              <a:buFont typeface="Arial" panose="020B0604020202020204" pitchFamily="34" charset="0"/>
              <a:buChar char="•"/>
            </a:pPr>
            <a:r>
              <a:rPr lang="en-US" dirty="0"/>
              <a:t>Sponsors also need to </a:t>
            </a:r>
            <a:r>
              <a:rPr lang="en-US" b="1" dirty="0"/>
              <a:t>submit a Public Release to the media.</a:t>
            </a:r>
            <a:r>
              <a:rPr lang="en-US" dirty="0"/>
              <a:t> OPI School Nutrition Programs provides a public release document for sponsor use each year on their website. Closed enrolled sites for the SFSP will need to submit their own Public Release. For the NSLP public release, OPI will provide it on behalf of sponsors that submit their MAPS sponsor application before or on June 30th. Submissions after that deadline may be subject to submitting their own public release.</a:t>
            </a:r>
          </a:p>
          <a:p>
            <a:pPr>
              <a:buFont typeface="Arial" panose="020B0604020202020204" pitchFamily="34" charset="0"/>
              <a:buNone/>
            </a:pPr>
            <a:endParaRPr lang="en-US" dirty="0"/>
          </a:p>
          <a:p>
            <a:pPr>
              <a:buFont typeface="Arial" panose="020B0604020202020204" pitchFamily="34" charset="0"/>
              <a:buChar char="•"/>
            </a:pPr>
            <a:r>
              <a:rPr lang="en-US" dirty="0"/>
              <a:t>Additional requirements include using the non-discrimination statement on publications and websites, conveying equal opportunity in photographs, notifying households and students with disabilities of the process for requesting accommodations, making program information available in a language or format they can understand, and informing potentially eligible persons, applicants, and participants of any program changes.   </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It's important to note that RCCIs without day students are exempt from submitting a public release, as defined by the CFR I have linked in the slide notes here: </a:t>
            </a:r>
            <a:r>
              <a:rPr lang="en-US" i="0" baseline="0" dirty="0"/>
              <a:t>https://www.ecfr.gov/current/title-7/part-245#p-245.5(a)</a:t>
            </a:r>
            <a:endParaRPr lang="en-US" dirty="0"/>
          </a:p>
          <a:p>
            <a:endParaRPr lang="en-US" dirty="0"/>
          </a:p>
        </p:txBody>
      </p:sp>
      <p:sp>
        <p:nvSpPr>
          <p:cNvPr id="4" name="Slide Number Placeholder 3"/>
          <p:cNvSpPr>
            <a:spLocks noGrp="1"/>
          </p:cNvSpPr>
          <p:nvPr>
            <p:ph type="sldNum" sz="quarter" idx="10"/>
          </p:nvPr>
        </p:nvSpPr>
        <p:spPr/>
        <p:txBody>
          <a:bodyPr/>
          <a:lstStyle/>
          <a:p>
            <a:fld id="{3800B922-40E0-40A8-9FF8-5849236EE94C}" type="slidenum">
              <a:rPr lang="en-US" smtClean="0"/>
              <a:t>14</a:t>
            </a:fld>
            <a:endParaRPr lang="en-US"/>
          </a:p>
        </p:txBody>
      </p:sp>
    </p:spTree>
    <p:extLst>
      <p:ext uri="{BB962C8B-B14F-4D97-AF65-F5344CB8AC3E}">
        <p14:creationId xmlns:p14="http://schemas.microsoft.com/office/powerpoint/2010/main" val="1531572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information materials and sources including websites</a:t>
            </a:r>
            <a:r>
              <a:rPr lang="en-US" baseline="0" dirty="0"/>
              <a:t> used to inform the public about school nutrition programs must contain a nondiscrimination statement.</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At a minimum, the nondiscrimination statement or a link to it, must be included on the home page of the program information</a:t>
            </a:r>
            <a:r>
              <a:rPr lang="en-US" baseline="0" dirty="0"/>
              <a:t>. It does not need to be included on each page of the website.</a:t>
            </a:r>
          </a:p>
          <a:p>
            <a:endParaRPr lang="en-US" baseline="0" dirty="0"/>
          </a:p>
          <a:p>
            <a:r>
              <a:rPr lang="en-US" b="1" baseline="0" dirty="0"/>
              <a:t>The nondiscrimination statement cannot be modified. </a:t>
            </a:r>
          </a:p>
          <a:p>
            <a:endParaRPr lang="en-US" b="1" baseline="0" dirty="0"/>
          </a:p>
          <a:p>
            <a:r>
              <a:rPr lang="en-US" baseline="0" dirty="0"/>
              <a:t>The full statement is preferred. It must be used in documents that are more than 1 page and it should be in print size no smaller than the text of the document. 11 point font is recommended by USDA.</a:t>
            </a:r>
          </a:p>
          <a:p>
            <a:endParaRPr lang="en-US" baseline="0" dirty="0"/>
          </a:p>
          <a:p>
            <a:r>
              <a:rPr lang="en-US" baseline="0" dirty="0"/>
              <a:t>If the informational material being provided is too small to permit the full statement to be included, the material will, at a minimum include the statement, in print no smaller than the text, that “This institution is an equal opportunity provider.”</a:t>
            </a:r>
          </a:p>
          <a:p>
            <a:endParaRPr lang="en-US" baseline="0" dirty="0"/>
          </a:p>
          <a:p>
            <a:r>
              <a:rPr lang="en-US" sz="1800" b="0" i="0" u="none" strike="noStrike" dirty="0">
                <a:solidFill>
                  <a:srgbClr val="000000"/>
                </a:solidFill>
                <a:effectLst/>
                <a:latin typeface="Arial" panose="020B0604020202020204" pitchFamily="34" charset="0"/>
              </a:rPr>
              <a:t>It is also important to convey the equal opportunity message when using photos or pictorial program information.</a:t>
            </a:r>
          </a:p>
          <a:p>
            <a:endParaRPr lang="en-US" sz="1800" b="0" i="0" u="none" strike="noStrike" baseline="0" dirty="0">
              <a:solidFill>
                <a:srgbClr val="000000"/>
              </a:solidFill>
              <a:effectLst/>
              <a:latin typeface="Arial" panose="020B0604020202020204" pitchFamily="34" charset="0"/>
            </a:endParaRPr>
          </a:p>
          <a:p>
            <a:r>
              <a:rPr lang="en-US" sz="1800" b="0" i="0" u="none" strike="noStrike" baseline="0" dirty="0">
                <a:solidFill>
                  <a:srgbClr val="000000"/>
                </a:solidFill>
                <a:effectLst/>
                <a:latin typeface="Arial" panose="020B0604020202020204" pitchFamily="34" charset="0"/>
              </a:rPr>
              <a:t>Other places the nondiscrimination statement should be included is: </a:t>
            </a:r>
          </a:p>
          <a:p>
            <a:pPr marL="0" indent="0">
              <a:buFontTx/>
              <a:buNone/>
            </a:pPr>
            <a:r>
              <a:rPr lang="en-US" sz="1800" b="0" i="0" u="none" strike="noStrike" baseline="0" dirty="0">
                <a:solidFill>
                  <a:srgbClr val="000000"/>
                </a:solidFill>
                <a:effectLst/>
                <a:latin typeface="Arial" panose="020B0604020202020204" pitchFamily="34" charset="0"/>
              </a:rPr>
              <a:t>-  Application forms</a:t>
            </a:r>
          </a:p>
          <a:p>
            <a:pPr marL="171450" indent="-171450">
              <a:buFontTx/>
              <a:buChar char="-"/>
            </a:pPr>
            <a:r>
              <a:rPr lang="en-US" sz="1800" b="0" i="0" u="none" strike="noStrike" baseline="0" dirty="0">
                <a:solidFill>
                  <a:srgbClr val="000000"/>
                </a:solidFill>
                <a:effectLst/>
                <a:latin typeface="Arial" panose="020B0604020202020204" pitchFamily="34" charset="0"/>
              </a:rPr>
              <a:t>Eligibility or ineligibility notifications </a:t>
            </a:r>
          </a:p>
          <a:p>
            <a:pPr marL="171450" indent="-171450">
              <a:buFontTx/>
              <a:buChar char="-"/>
            </a:pPr>
            <a:r>
              <a:rPr lang="en-US" sz="1800" b="0" i="0" u="none" strike="noStrike" baseline="0" dirty="0">
                <a:solidFill>
                  <a:srgbClr val="000000"/>
                </a:solidFill>
                <a:effectLst/>
                <a:latin typeface="Arial" panose="020B0604020202020204" pitchFamily="34" charset="0"/>
              </a:rPr>
              <a:t>Adverse Action Notifications </a:t>
            </a:r>
          </a:p>
          <a:p>
            <a:pPr marL="171450" indent="-171450">
              <a:buFontTx/>
              <a:buChar char="-"/>
            </a:pPr>
            <a:r>
              <a:rPr lang="en-US" sz="1800" b="0" i="0" u="none" strike="noStrike" baseline="0" dirty="0">
                <a:solidFill>
                  <a:srgbClr val="000000"/>
                </a:solidFill>
                <a:effectLst/>
                <a:latin typeface="Arial" panose="020B0604020202020204" pitchFamily="34" charset="0"/>
              </a:rPr>
              <a:t>Program webpages </a:t>
            </a:r>
          </a:p>
          <a:p>
            <a:pPr marL="171450" indent="-171450">
              <a:buFontTx/>
              <a:buChar char="-"/>
            </a:pPr>
            <a:r>
              <a:rPr lang="en-US" sz="1800" b="0" i="0" u="none" strike="noStrike" baseline="0" dirty="0">
                <a:solidFill>
                  <a:srgbClr val="000000"/>
                </a:solidFill>
                <a:effectLst/>
                <a:latin typeface="Arial" panose="020B0604020202020204" pitchFamily="34" charset="0"/>
              </a:rPr>
              <a:t>Program public information</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3800B922-40E0-40A8-9FF8-5849236EE94C}" type="slidenum">
              <a:rPr lang="en-US" smtClean="0"/>
              <a:t>15</a:t>
            </a:fld>
            <a:endParaRPr lang="en-US"/>
          </a:p>
        </p:txBody>
      </p:sp>
    </p:spTree>
    <p:extLst>
      <p:ext uri="{BB962C8B-B14F-4D97-AF65-F5344CB8AC3E}">
        <p14:creationId xmlns:p14="http://schemas.microsoft.com/office/powerpoint/2010/main" val="1077045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None/>
            </a:pPr>
            <a:endParaRPr lang="en-US" dirty="0">
              <a:latin typeface="Calibri Light" pitchFamily="34" charset="0"/>
            </a:endParaRPr>
          </a:p>
          <a:p>
            <a:pPr>
              <a:buFont typeface="Wingdings" pitchFamily="2" charset="2"/>
              <a:buNone/>
            </a:pPr>
            <a:r>
              <a:rPr lang="en-US" dirty="0">
                <a:latin typeface="Calibri Light" pitchFamily="34" charset="0"/>
              </a:rPr>
              <a:t>Schools must administer programs so that they are accessible to all participants regardless of  </a:t>
            </a:r>
            <a:r>
              <a:rPr lang="en-US" b="1" dirty="0">
                <a:latin typeface="Calibri Light" pitchFamily="34" charset="0"/>
              </a:rPr>
              <a:t>race, color, national origin, sex, age, or disability.</a:t>
            </a:r>
          </a:p>
        </p:txBody>
      </p:sp>
      <p:sp>
        <p:nvSpPr>
          <p:cNvPr id="4" name="Slide Number Placeholder 3"/>
          <p:cNvSpPr>
            <a:spLocks noGrp="1"/>
          </p:cNvSpPr>
          <p:nvPr>
            <p:ph type="sldNum" sz="quarter" idx="10"/>
          </p:nvPr>
        </p:nvSpPr>
        <p:spPr/>
        <p:txBody>
          <a:bodyPr/>
          <a:lstStyle/>
          <a:p>
            <a:fld id="{3800B922-40E0-40A8-9FF8-5849236EE94C}" type="slidenum">
              <a:rPr lang="en-US" smtClean="0"/>
              <a:t>16</a:t>
            </a:fld>
            <a:endParaRPr lang="en-US"/>
          </a:p>
        </p:txBody>
      </p:sp>
    </p:spTree>
    <p:extLst>
      <p:ext uri="{BB962C8B-B14F-4D97-AF65-F5344CB8AC3E}">
        <p14:creationId xmlns:p14="http://schemas.microsoft.com/office/powerpoint/2010/main" val="155131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This slide focuses on ensuring equal access for individuals with disabilities, a crucial aspect of Civil Rights.</a:t>
            </a:r>
          </a:p>
          <a:p>
            <a:pPr>
              <a:buNone/>
            </a:pPr>
            <a:endParaRPr lang="en-US" dirty="0"/>
          </a:p>
          <a:p>
            <a:pPr>
              <a:buFont typeface="Arial" panose="020B0604020202020204" pitchFamily="34" charset="0"/>
              <a:buChar char="•"/>
            </a:pPr>
            <a:r>
              <a:rPr lang="en-US" dirty="0"/>
              <a:t>The slide provides the definition of </a:t>
            </a:r>
            <a:r>
              <a:rPr lang="en-US" b="1" dirty="0"/>
              <a:t>Disability</a:t>
            </a:r>
            <a:r>
              <a:rPr lang="en-US" dirty="0"/>
              <a:t>: 'Any person who has a physical or mental impairment which substantially limits one or more major life activities, has a record of such an impairment, or is regarded as having such an impairment.' This definition is from the ADA Amendments Act of 2008, which significantly broadened the scope of protection for people with disabilities. It's important to understand that 'major life activity' is also defined broadly.</a:t>
            </a:r>
          </a:p>
          <a:p>
            <a:pPr>
              <a:buFont typeface="Arial" panose="020B0604020202020204" pitchFamily="34" charset="0"/>
              <a:buNone/>
            </a:pPr>
            <a:endParaRPr lang="en-US" dirty="0"/>
          </a:p>
          <a:p>
            <a:pPr>
              <a:buFont typeface="Arial" panose="020B0604020202020204" pitchFamily="34" charset="0"/>
              <a:buChar char="•"/>
            </a:pPr>
            <a:r>
              <a:rPr lang="en-US" dirty="0"/>
              <a:t>As the notes state, 'Major life activity means functions such as caring for self, performing manual tasks, walking, seeing, hearing, speaking, breathing, learning and working.' It also includes 'Functions of the immune system, normal cell growth, digestive, bowel, bladder, neurological, brain, respiratory, circulatory, cardiovascular, endocrine, and reproductive functions.' This extensive list demonstrates the wide range of impairments that may qualify as a disability.</a:t>
            </a:r>
          </a:p>
          <a:p>
            <a:pPr>
              <a:buFont typeface="Arial" panose="020B0604020202020204" pitchFamily="34" charset="0"/>
              <a:buNone/>
            </a:pPr>
            <a:endParaRPr lang="en-US" dirty="0"/>
          </a:p>
          <a:p>
            <a:pPr>
              <a:buFont typeface="Arial" panose="020B0604020202020204" pitchFamily="34" charset="0"/>
              <a:buChar char="•"/>
            </a:pPr>
            <a:r>
              <a:rPr lang="en-US" dirty="0"/>
              <a:t>The slide also lists resources for further guidance: 'Accommodating Disabilities in the School Meal Programs: Guidance and Q&amp;A' and 'Policy Memorandum on Modifications to Accommodate Disabilities in the School Meal Programs’ which are resources available from the USDA. These resources are essential for understanding our specific obligations in providing equal access within School Nutrition Programs.</a:t>
            </a:r>
          </a:p>
        </p:txBody>
      </p:sp>
      <p:sp>
        <p:nvSpPr>
          <p:cNvPr id="4" name="Slide Number Placeholder 3"/>
          <p:cNvSpPr>
            <a:spLocks noGrp="1"/>
          </p:cNvSpPr>
          <p:nvPr>
            <p:ph type="sldNum" sz="quarter" idx="10"/>
          </p:nvPr>
        </p:nvSpPr>
        <p:spPr/>
        <p:txBody>
          <a:bodyPr/>
          <a:lstStyle/>
          <a:p>
            <a:fld id="{3800B922-40E0-40A8-9FF8-5849236EE94C}" type="slidenum">
              <a:rPr lang="en-US" smtClean="0"/>
              <a:t>17</a:t>
            </a:fld>
            <a:endParaRPr lang="en-US"/>
          </a:p>
        </p:txBody>
      </p:sp>
    </p:spTree>
    <p:extLst>
      <p:ext uri="{BB962C8B-B14F-4D97-AF65-F5344CB8AC3E}">
        <p14:creationId xmlns:p14="http://schemas.microsoft.com/office/powerpoint/2010/main" val="3105136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8ECB6-F0CD-C44B-F804-19A4B8C09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A592FC-828B-BF1F-A5CD-F5032E7DA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C9CAC-289B-17D3-988A-DB8696614E9D}"/>
              </a:ext>
            </a:extLst>
          </p:cNvPr>
          <p:cNvSpPr>
            <a:spLocks noGrp="1"/>
          </p:cNvSpPr>
          <p:nvPr>
            <p:ph type="body" idx="1"/>
          </p:nvPr>
        </p:nvSpPr>
        <p:spPr/>
        <p:txBody>
          <a:bodyPr/>
          <a:lstStyle/>
          <a:p>
            <a:pPr rtl="0">
              <a:buNone/>
            </a:pPr>
            <a:r>
              <a:rPr lang="en-US" dirty="0">
                <a:effectLst/>
              </a:rPr>
              <a:t>To ensure access for people with hearing, visual, or speech disabilities, sponsors must:</a:t>
            </a:r>
          </a:p>
          <a:p>
            <a:pPr rtl="0">
              <a:buFont typeface="Arial" panose="020B0604020202020204" pitchFamily="34" charset="0"/>
              <a:buChar char="•"/>
            </a:pPr>
            <a:r>
              <a:rPr lang="en-US" b="1" dirty="0">
                <a:effectLst/>
              </a:rPr>
              <a:t>Ensure</a:t>
            </a:r>
            <a:r>
              <a:rPr lang="en-US" dirty="0">
                <a:effectLst/>
              </a:rPr>
              <a:t> communication is as effective as it is for others.</a:t>
            </a:r>
          </a:p>
          <a:p>
            <a:pPr rtl="0">
              <a:buFont typeface="Arial" panose="020B0604020202020204" pitchFamily="34" charset="0"/>
              <a:buChar char="•"/>
            </a:pPr>
            <a:r>
              <a:rPr lang="en-US" b="1" dirty="0">
                <a:effectLst/>
              </a:rPr>
              <a:t>Notify</a:t>
            </a:r>
            <a:r>
              <a:rPr lang="en-US" dirty="0">
                <a:effectLst/>
              </a:rPr>
              <a:t> people with disabilities about the availability of and how to request auxiliary aids and services.</a:t>
            </a:r>
          </a:p>
          <a:p>
            <a:pPr rtl="0">
              <a:buFont typeface="Arial" panose="020B0604020202020204" pitchFamily="34" charset="0"/>
              <a:buChar char="•"/>
            </a:pPr>
            <a:r>
              <a:rPr lang="en-US" b="1" dirty="0">
                <a:effectLst/>
              </a:rPr>
              <a:t>Provide</a:t>
            </a:r>
            <a:r>
              <a:rPr lang="en-US" dirty="0">
                <a:effectLst/>
              </a:rPr>
              <a:t> auxiliary aids and services when requested, including interpreters, large print, Braille, or audio materials.</a:t>
            </a:r>
          </a:p>
          <a:p>
            <a:endParaRPr lang="en-US" baseline="0" dirty="0"/>
          </a:p>
        </p:txBody>
      </p:sp>
      <p:sp>
        <p:nvSpPr>
          <p:cNvPr id="4" name="Slide Number Placeholder 3">
            <a:extLst>
              <a:ext uri="{FF2B5EF4-FFF2-40B4-BE49-F238E27FC236}">
                <a16:creationId xmlns:a16="http://schemas.microsoft.com/office/drawing/2014/main" id="{56DE6B89-4FFF-732D-D581-F302C8F9A4EC}"/>
              </a:ext>
            </a:extLst>
          </p:cNvPr>
          <p:cNvSpPr>
            <a:spLocks noGrp="1"/>
          </p:cNvSpPr>
          <p:nvPr>
            <p:ph type="sldNum" sz="quarter" idx="10"/>
          </p:nvPr>
        </p:nvSpPr>
        <p:spPr/>
        <p:txBody>
          <a:bodyPr/>
          <a:lstStyle/>
          <a:p>
            <a:fld id="{3800B922-40E0-40A8-9FF8-5849236EE94C}" type="slidenum">
              <a:rPr lang="en-US" smtClean="0"/>
              <a:t>18</a:t>
            </a:fld>
            <a:endParaRPr lang="en-US"/>
          </a:p>
        </p:txBody>
      </p:sp>
    </p:spTree>
    <p:extLst>
      <p:ext uri="{BB962C8B-B14F-4D97-AF65-F5344CB8AC3E}">
        <p14:creationId xmlns:p14="http://schemas.microsoft.com/office/powerpoint/2010/main" val="2822144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8B934-61AA-93DB-57BE-2E7D805A11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69E21-7D73-8950-FF0A-CC4E6D37A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3C97CF-1C90-2A83-71E2-6A1E1BD849D3}"/>
              </a:ext>
            </a:extLst>
          </p:cNvPr>
          <p:cNvSpPr>
            <a:spLocks noGrp="1"/>
          </p:cNvSpPr>
          <p:nvPr>
            <p:ph type="body" idx="1"/>
          </p:nvPr>
        </p:nvSpPr>
        <p:spPr/>
        <p:txBody>
          <a:bodyPr/>
          <a:lstStyle/>
          <a:p>
            <a:pPr>
              <a:buNone/>
            </a:pPr>
            <a:r>
              <a:rPr lang="en-US" dirty="0"/>
              <a:t>Here are the key areas for reasonable modifications:</a:t>
            </a:r>
          </a:p>
          <a:p>
            <a:pPr>
              <a:buFont typeface="Arial" panose="020B0604020202020204" pitchFamily="34" charset="0"/>
              <a:buChar char="•"/>
            </a:pPr>
            <a:r>
              <a:rPr lang="en-US" dirty="0"/>
              <a:t>Ensure physical accessibility for buildings and facilities.</a:t>
            </a:r>
          </a:p>
          <a:p>
            <a:pPr>
              <a:buFont typeface="Arial" panose="020B0604020202020204" pitchFamily="34" charset="0"/>
              <a:buChar char="•"/>
            </a:pPr>
            <a:r>
              <a:rPr lang="en-US" dirty="0"/>
              <a:t>Make websites and digital services accessible.</a:t>
            </a:r>
          </a:p>
          <a:p>
            <a:pPr>
              <a:buFont typeface="Arial" panose="020B0604020202020204" pitchFamily="34" charset="0"/>
              <a:buChar char="•"/>
            </a:pPr>
            <a:r>
              <a:rPr lang="en-US" dirty="0"/>
              <a:t>Provide integrated settings.</a:t>
            </a:r>
          </a:p>
          <a:p>
            <a:pPr>
              <a:buFont typeface="Arial" panose="020B0604020202020204" pitchFamily="34" charset="0"/>
              <a:buChar char="•"/>
            </a:pPr>
            <a:r>
              <a:rPr lang="en-US" dirty="0"/>
              <a:t>Permit access for service animals.</a:t>
            </a:r>
          </a:p>
          <a:p>
            <a:pPr>
              <a:buFont typeface="Arial" panose="020B0604020202020204" pitchFamily="34" charset="0"/>
              <a:buChar char="•"/>
            </a:pPr>
            <a:r>
              <a:rPr lang="en-US" dirty="0"/>
              <a:t>Offer food accommodations and modifications (more on this next).</a:t>
            </a:r>
          </a:p>
          <a:p>
            <a:endParaRPr lang="en-US" baseline="0" dirty="0"/>
          </a:p>
        </p:txBody>
      </p:sp>
      <p:sp>
        <p:nvSpPr>
          <p:cNvPr id="4" name="Slide Number Placeholder 3">
            <a:extLst>
              <a:ext uri="{FF2B5EF4-FFF2-40B4-BE49-F238E27FC236}">
                <a16:creationId xmlns:a16="http://schemas.microsoft.com/office/drawing/2014/main" id="{A8B02ED9-DC64-DCA7-0F68-AC49F9E5380A}"/>
              </a:ext>
            </a:extLst>
          </p:cNvPr>
          <p:cNvSpPr>
            <a:spLocks noGrp="1"/>
          </p:cNvSpPr>
          <p:nvPr>
            <p:ph type="sldNum" sz="quarter" idx="10"/>
          </p:nvPr>
        </p:nvSpPr>
        <p:spPr/>
        <p:txBody>
          <a:bodyPr/>
          <a:lstStyle/>
          <a:p>
            <a:fld id="{3800B922-40E0-40A8-9FF8-5849236EE94C}" type="slidenum">
              <a:rPr lang="en-US" smtClean="0"/>
              <a:t>19</a:t>
            </a:fld>
            <a:endParaRPr lang="en-US"/>
          </a:p>
        </p:txBody>
      </p:sp>
    </p:spTree>
    <p:extLst>
      <p:ext uri="{BB962C8B-B14F-4D97-AF65-F5344CB8AC3E}">
        <p14:creationId xmlns:p14="http://schemas.microsoft.com/office/powerpoint/2010/main" val="1870776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sponsors who receive federal dollars must implement civil rights requirements </a:t>
            </a:r>
            <a:r>
              <a:rPr lang="en-US" u="sng" baseline="0" dirty="0"/>
              <a:t>and </a:t>
            </a:r>
            <a:r>
              <a:rPr lang="en-US" baseline="0" dirty="0"/>
              <a:t>provide an annual Civil Rights training to be eligible for the program. Please take a moment to review </a:t>
            </a:r>
            <a:r>
              <a:rPr lang="en-US" i="1" baseline="0" dirty="0"/>
              <a:t>which</a:t>
            </a:r>
            <a:r>
              <a:rPr lang="en-US" i="0" baseline="0" dirty="0"/>
              <a:t> of your staff members must complete this training.</a:t>
            </a:r>
            <a:endParaRPr lang="en-US" baseline="0" dirty="0"/>
          </a:p>
          <a:p>
            <a:endParaRPr lang="en-US" baseline="0" dirty="0"/>
          </a:p>
          <a:p>
            <a:r>
              <a:rPr lang="en-US" dirty="0"/>
              <a:t>This includes all staff who interact with program applicants or participants, or have program responsibilities including administration of the program, must receive annual civil rights training and maintain documentation of training on file per FNS Instruction 113-1</a:t>
            </a:r>
            <a:endParaRPr lang="en-US" baseline="0" dirty="0"/>
          </a:p>
          <a:p>
            <a:endParaRPr lang="en-US" baseline="0" dirty="0"/>
          </a:p>
          <a:p>
            <a:r>
              <a:rPr lang="en-US" baseline="0" dirty="0"/>
              <a:t>This annual requirement needs to be documented with an attendance roster and must cover the following areas:</a:t>
            </a:r>
          </a:p>
          <a:p>
            <a:endParaRPr lang="en-US" baseline="0" dirty="0"/>
          </a:p>
          <a:p>
            <a:pPr marL="228600" indent="-228600">
              <a:buAutoNum type="alphaUcPeriod"/>
            </a:pPr>
            <a:r>
              <a:rPr lang="en-US" baseline="0" dirty="0"/>
              <a:t>Collection and use of data</a:t>
            </a:r>
          </a:p>
          <a:p>
            <a:pPr marL="228600" indent="-228600">
              <a:buAutoNum type="alphaUcPeriod"/>
            </a:pPr>
            <a:r>
              <a:rPr lang="en-US" baseline="0" dirty="0"/>
              <a:t>Public notification systems</a:t>
            </a:r>
          </a:p>
          <a:p>
            <a:pPr marL="228600" indent="-228600">
              <a:buAutoNum type="alphaUcPeriod"/>
            </a:pPr>
            <a:r>
              <a:rPr lang="en-US" baseline="0" dirty="0"/>
              <a:t>Complaint procedures</a:t>
            </a:r>
          </a:p>
          <a:p>
            <a:pPr marL="228600" indent="-228600">
              <a:buAutoNum type="alphaUcPeriod"/>
            </a:pPr>
            <a:r>
              <a:rPr lang="en-US" baseline="0" dirty="0"/>
              <a:t>Compliance review techniques &amp; resolution</a:t>
            </a:r>
          </a:p>
          <a:p>
            <a:pPr marL="228600" indent="-228600">
              <a:buAutoNum type="alphaUcPeriod"/>
            </a:pPr>
            <a:r>
              <a:rPr lang="en-US" baseline="0" dirty="0"/>
              <a:t>Reasonable accommodation of persons with disabilities</a:t>
            </a:r>
          </a:p>
          <a:p>
            <a:pPr marL="228600" indent="-228600">
              <a:buAutoNum type="alphaUcPeriod"/>
            </a:pPr>
            <a:r>
              <a:rPr lang="en-US" baseline="0" dirty="0"/>
              <a:t>Requirements for language assistance</a:t>
            </a:r>
          </a:p>
          <a:p>
            <a:pPr marL="228600" indent="-228600">
              <a:buAutoNum type="alphaUcPeriod"/>
            </a:pPr>
            <a:r>
              <a:rPr lang="en-US" baseline="0" dirty="0"/>
              <a:t>Conflict resolution and customer service.</a:t>
            </a:r>
          </a:p>
          <a:p>
            <a:pPr marL="228600" indent="-228600">
              <a:buAutoNum type="alphaUcPeriod"/>
            </a:pPr>
            <a:endParaRPr lang="en-US" baseline="0" dirty="0"/>
          </a:p>
          <a:p>
            <a:pPr marL="0" indent="0">
              <a:buNone/>
            </a:pPr>
            <a:r>
              <a:rPr lang="en-US" baseline="0" dirty="0"/>
              <a:t>These items will be addressed throughout this training.</a:t>
            </a:r>
          </a:p>
        </p:txBody>
      </p:sp>
      <p:sp>
        <p:nvSpPr>
          <p:cNvPr id="4" name="Slide Number Placeholder 3"/>
          <p:cNvSpPr>
            <a:spLocks noGrp="1"/>
          </p:cNvSpPr>
          <p:nvPr>
            <p:ph type="sldNum" sz="quarter" idx="10"/>
          </p:nvPr>
        </p:nvSpPr>
        <p:spPr/>
        <p:txBody>
          <a:bodyPr/>
          <a:lstStyle/>
          <a:p>
            <a:fld id="{3800B922-40E0-40A8-9FF8-5849236EE94C}" type="slidenum">
              <a:rPr lang="en-US" smtClean="0"/>
              <a:t>2</a:t>
            </a:fld>
            <a:endParaRPr lang="en-US"/>
          </a:p>
        </p:txBody>
      </p:sp>
    </p:spTree>
    <p:extLst>
      <p:ext uri="{BB962C8B-B14F-4D97-AF65-F5344CB8AC3E}">
        <p14:creationId xmlns:p14="http://schemas.microsoft.com/office/powerpoint/2010/main" val="3881474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An important aspect of ensuring equal access within School Nutrition Programs is through Food Accommodations and Modifications.</a:t>
            </a:r>
          </a:p>
          <a:p>
            <a:pPr>
              <a:buNone/>
            </a:pPr>
            <a:endParaRPr lang="en-US" dirty="0"/>
          </a:p>
          <a:p>
            <a:pPr>
              <a:buFont typeface="Arial" panose="020B0604020202020204" pitchFamily="34" charset="0"/>
              <a:buChar char="•"/>
            </a:pPr>
            <a:r>
              <a:rPr lang="en-US" dirty="0"/>
              <a:t>It's crucial to understand that schools </a:t>
            </a:r>
            <a:r>
              <a:rPr lang="en-US" i="1" dirty="0"/>
              <a:t>must</a:t>
            </a:r>
            <a:r>
              <a:rPr lang="en-US" dirty="0"/>
              <a:t> make reasonable accommodations for students with disabilities. This is not optional; it's a requirement to ensure these students can participate in the programs.</a:t>
            </a:r>
          </a:p>
          <a:p>
            <a:pPr>
              <a:buFont typeface="Arial" panose="020B0604020202020204" pitchFamily="34" charset="0"/>
              <a:buNone/>
            </a:pPr>
            <a:endParaRPr lang="en-US" dirty="0"/>
          </a:p>
          <a:p>
            <a:pPr>
              <a:buFont typeface="Arial" panose="020B0604020202020204" pitchFamily="34" charset="0"/>
              <a:buChar char="•"/>
            </a:pPr>
            <a:r>
              <a:rPr lang="en-US" dirty="0"/>
              <a:t>Sponsors are also required to notify households and students with disabilities about the process for requesting a dietary accommodation. This ensures that families and students are aware of their rights and how to access these services.</a:t>
            </a:r>
          </a:p>
          <a:p>
            <a:pPr>
              <a:buFont typeface="Arial" panose="020B0604020202020204" pitchFamily="34" charset="0"/>
              <a:buNone/>
            </a:pPr>
            <a:endParaRPr lang="en-US" dirty="0"/>
          </a:p>
          <a:p>
            <a:pPr>
              <a:buFont typeface="Arial" panose="020B0604020202020204" pitchFamily="34" charset="0"/>
              <a:buChar char="•"/>
            </a:pPr>
            <a:r>
              <a:rPr lang="en-US" dirty="0"/>
              <a:t>While schools </a:t>
            </a:r>
            <a:r>
              <a:rPr lang="en-US" i="1" dirty="0"/>
              <a:t>must</a:t>
            </a:r>
            <a:r>
              <a:rPr lang="en-US" dirty="0"/>
              <a:t> accommodate students with disabilities, they </a:t>
            </a:r>
            <a:r>
              <a:rPr lang="en-US" i="1" dirty="0"/>
              <a:t>can choose</a:t>
            </a:r>
            <a:r>
              <a:rPr lang="en-US" dirty="0"/>
              <a:t> to provide accommodations for students who are not disabled. School Nutrition programs are not required to provide alternates for nondisabled persons but may prefer to make reasonable accommodations as part of customer service. This highlights that while it's not mandated, it's encouraged to be responsive to individual needs when possible.</a:t>
            </a:r>
          </a:p>
          <a:p>
            <a:pPr>
              <a:buFont typeface="Arial" panose="020B0604020202020204" pitchFamily="34" charset="0"/>
              <a:buNone/>
            </a:pPr>
            <a:endParaRPr lang="en-US" dirty="0"/>
          </a:p>
          <a:p>
            <a:pPr>
              <a:buFont typeface="Arial" panose="020B0604020202020204" pitchFamily="34" charset="0"/>
              <a:buChar char="•"/>
            </a:pPr>
            <a:r>
              <a:rPr lang="en-US" dirty="0"/>
              <a:t>The slide further specifies that a School Nutrition Program is required to provide food substitutions or modifications if: </a:t>
            </a:r>
          </a:p>
          <a:p>
            <a:pPr marL="742950" lvl="1" indent="-285750">
              <a:buFont typeface="Arial" panose="020B0604020202020204" pitchFamily="34" charset="0"/>
              <a:buChar char="•"/>
            </a:pPr>
            <a:r>
              <a:rPr lang="en-US" dirty="0"/>
              <a:t>A licensed healthcare professional statement is on file that describes the participant’s disability; and</a:t>
            </a:r>
          </a:p>
          <a:p>
            <a:pPr marL="742950" lvl="1" indent="-285750">
              <a:buFont typeface="Arial" panose="020B0604020202020204" pitchFamily="34" charset="0"/>
              <a:buChar char="•"/>
            </a:pPr>
            <a:r>
              <a:rPr lang="en-US" dirty="0"/>
              <a:t>The licensed healthcare professional has indicated the substitutions or modifications that the participant needs.</a:t>
            </a:r>
          </a:p>
          <a:p>
            <a:pPr marL="457200" lvl="1" indent="0">
              <a:buFont typeface="Arial" panose="020B0604020202020204" pitchFamily="34" charset="0"/>
              <a:buNone/>
            </a:pPr>
            <a:endParaRPr lang="en-US" dirty="0"/>
          </a:p>
          <a:p>
            <a:pPr>
              <a:buFont typeface="Arial" panose="020B0604020202020204" pitchFamily="34" charset="0"/>
              <a:buChar char="•"/>
            </a:pPr>
            <a:r>
              <a:rPr lang="en-US" dirty="0"/>
              <a:t>This requirement ensures that accommodations are made based on documented medical need.</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You will find resources available on this slide that you can refer back to. Such as, ‘Medical Statement for Children with Disabilities’. OPI School Nutrition has developed this resource. This form is the proper way to document the medical need for food substitutions or modifications.</a:t>
            </a:r>
          </a:p>
          <a:p>
            <a:pPr>
              <a:buFont typeface="Arial" panose="020B0604020202020204" pitchFamily="34" charset="0"/>
              <a:buNone/>
            </a:pPr>
            <a:r>
              <a:rPr lang="en-US" dirty="0"/>
              <a:t>There is also a one-pager on disabilities and allergies in School Nutrition Programs and a milk substitutions list that we developed!</a:t>
            </a:r>
          </a:p>
          <a:p>
            <a:pPr>
              <a:buFont typeface="Arial" panose="020B0604020202020204" pitchFamily="34" charset="0"/>
              <a:buChar char="•"/>
            </a:pPr>
            <a:endParaRPr lang="en-US" dirty="0"/>
          </a:p>
          <a:p>
            <a:pPr>
              <a:buFont typeface="Arial" panose="020B0604020202020204" pitchFamily="34" charset="0"/>
              <a:buChar char="•"/>
            </a:pPr>
            <a:r>
              <a:rPr lang="en-US" dirty="0"/>
              <a:t>Commonly, Sponsors are required to provide Milk Substitutions. Please find USDA guidance linked on the slide as well under ‘Milk Substitution Requirements’. </a:t>
            </a:r>
          </a:p>
          <a:p>
            <a:endParaRPr lang="en-US" baseline="0" dirty="0"/>
          </a:p>
        </p:txBody>
      </p:sp>
      <p:sp>
        <p:nvSpPr>
          <p:cNvPr id="4" name="Slide Number Placeholder 3"/>
          <p:cNvSpPr>
            <a:spLocks noGrp="1"/>
          </p:cNvSpPr>
          <p:nvPr>
            <p:ph type="sldNum" sz="quarter" idx="10"/>
          </p:nvPr>
        </p:nvSpPr>
        <p:spPr/>
        <p:txBody>
          <a:bodyPr/>
          <a:lstStyle/>
          <a:p>
            <a:fld id="{3800B922-40E0-40A8-9FF8-5849236EE94C}" type="slidenum">
              <a:rPr lang="en-US" smtClean="0"/>
              <a:t>20</a:t>
            </a:fld>
            <a:endParaRPr lang="en-US"/>
          </a:p>
        </p:txBody>
      </p:sp>
    </p:spTree>
    <p:extLst>
      <p:ext uri="{BB962C8B-B14F-4D97-AF65-F5344CB8AC3E}">
        <p14:creationId xmlns:p14="http://schemas.microsoft.com/office/powerpoint/2010/main" val="3157529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800" dirty="0"/>
              <a:t>Language Access per Civil Rights guidance requires schools to accommodate people with Limited English Proficiency (LEP).</a:t>
            </a:r>
          </a:p>
          <a:p>
            <a:pPr>
              <a:buNone/>
            </a:pPr>
            <a:endParaRPr lang="en-US" sz="2800" dirty="0"/>
          </a:p>
          <a:p>
            <a:pPr>
              <a:buFont typeface="Arial" panose="020B0604020202020204" pitchFamily="34" charset="0"/>
              <a:buChar char="•"/>
            </a:pPr>
            <a:r>
              <a:rPr lang="en-US" sz="2800" dirty="0"/>
              <a:t>LEP individuals are defined as those who do not speak English as their primary language and have limited English ability.</a:t>
            </a:r>
          </a:p>
          <a:p>
            <a:pPr>
              <a:buFont typeface="Arial" panose="020B0604020202020204" pitchFamily="34" charset="0"/>
              <a:buChar char="•"/>
            </a:pPr>
            <a:endParaRPr lang="en-US" sz="2800" dirty="0"/>
          </a:p>
          <a:p>
            <a:pPr>
              <a:buFont typeface="Arial" panose="020B0604020202020204" pitchFamily="34" charset="0"/>
              <a:buChar char="•"/>
            </a:pPr>
            <a:r>
              <a:rPr lang="en-US" sz="2800" dirty="0"/>
              <a:t>As the provided text states, State Agencies and School Food Authorities must ensure meaningful access for LEP individuals, and failure to do so could be considered discrimination under Title VI of the Civil Rights Act of 1964.</a:t>
            </a:r>
          </a:p>
          <a:p>
            <a:pPr>
              <a:buFont typeface="Arial" panose="020B0604020202020204" pitchFamily="34" charset="0"/>
              <a:buChar char="•"/>
            </a:pPr>
            <a:endParaRPr lang="en-US" sz="2800" dirty="0"/>
          </a:p>
          <a:p>
            <a:pPr>
              <a:buFont typeface="Arial" panose="020B0604020202020204" pitchFamily="34" charset="0"/>
              <a:buChar char="•"/>
            </a:pPr>
            <a:r>
              <a:rPr lang="en-US" sz="2800" dirty="0"/>
              <a:t>To provide this access, we must utilize qualified interpreters and translators, train frontline staff, provide vital documents in other languages, and conduct language assessments.</a:t>
            </a:r>
          </a:p>
          <a:p>
            <a:pPr>
              <a:buFont typeface="Arial" panose="020B0604020202020204" pitchFamily="34" charset="0"/>
              <a:buChar char="•"/>
            </a:pPr>
            <a:endParaRPr lang="en-US" sz="2800" dirty="0"/>
          </a:p>
          <a:p>
            <a:pPr>
              <a:buFont typeface="Arial" panose="020B0604020202020204" pitchFamily="34" charset="0"/>
              <a:buChar char="•"/>
            </a:pPr>
            <a:r>
              <a:rPr lang="en-US" sz="2800" dirty="0"/>
              <a:t>Program access for LEP individuals is assessed based on factors such as the number of LEP individuals served, the frequency of contact, the importance of the program, and available resources</a:t>
            </a:r>
          </a:p>
          <a:p>
            <a:endParaRPr lang="en-US" sz="1800" b="0" i="0" u="none" strike="noStrike" baseline="0" dirty="0">
              <a:solidFill>
                <a:srgbClr val="000000"/>
              </a:solidFill>
              <a:latin typeface="Source Sans Pro" panose="020B0503030403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3800B922-40E0-40A8-9FF8-5849236EE94C}" type="slidenum">
              <a:rPr lang="en-US" smtClean="0"/>
              <a:t>21</a:t>
            </a:fld>
            <a:endParaRPr lang="en-US"/>
          </a:p>
        </p:txBody>
      </p:sp>
    </p:spTree>
    <p:extLst>
      <p:ext uri="{BB962C8B-B14F-4D97-AF65-F5344CB8AC3E}">
        <p14:creationId xmlns:p14="http://schemas.microsoft.com/office/powerpoint/2010/main" val="2450609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A74F9-FD49-92C9-BF2D-E34A178A4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2A77B-9486-282A-7242-637C9158C6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3F557-ECB6-2749-9922-4FBC8DB44B2B}"/>
              </a:ext>
            </a:extLst>
          </p:cNvPr>
          <p:cNvSpPr>
            <a:spLocks noGrp="1"/>
          </p:cNvSpPr>
          <p:nvPr>
            <p:ph type="body" idx="1"/>
          </p:nvPr>
        </p:nvSpPr>
        <p:spPr/>
        <p:txBody>
          <a:bodyPr/>
          <a:lstStyle/>
          <a:p>
            <a:pPr>
              <a:buNone/>
            </a:pPr>
            <a:r>
              <a:rPr lang="en-US" dirty="0"/>
              <a:t>Here's how to ensure proper Language Services:</a:t>
            </a:r>
          </a:p>
          <a:p>
            <a:pPr>
              <a:buFont typeface="Arial" panose="020B0604020202020204" pitchFamily="34" charset="0"/>
              <a:buChar char="•"/>
            </a:pPr>
            <a:r>
              <a:rPr lang="en-US" dirty="0"/>
              <a:t>We cannot ask applicants or participants to provide their own interpreters, and children should not be used as interpreters.</a:t>
            </a:r>
          </a:p>
          <a:p>
            <a:pPr>
              <a:buFont typeface="Arial" panose="020B0604020202020204" pitchFamily="34" charset="0"/>
              <a:buChar char="•"/>
            </a:pPr>
            <a:endParaRPr lang="en-US" dirty="0"/>
          </a:p>
          <a:p>
            <a:pPr>
              <a:buFont typeface="Arial" panose="020B0604020202020204" pitchFamily="34" charset="0"/>
              <a:buChar char="•"/>
            </a:pPr>
            <a:r>
              <a:rPr lang="en-US" dirty="0"/>
              <a:t>Acceptable language services include: </a:t>
            </a:r>
          </a:p>
          <a:p>
            <a:pPr marL="742950" lvl="1" indent="-285750">
              <a:buFont typeface="Arial" panose="020B0604020202020204" pitchFamily="34" charset="0"/>
              <a:buChar char="•"/>
            </a:pPr>
            <a:r>
              <a:rPr lang="en-US" dirty="0"/>
              <a:t>Qualified bilingual staff</a:t>
            </a:r>
          </a:p>
          <a:p>
            <a:pPr marL="742950" lvl="1" indent="-285750">
              <a:buFont typeface="Arial" panose="020B0604020202020204" pitchFamily="34" charset="0"/>
              <a:buChar char="•"/>
            </a:pPr>
            <a:r>
              <a:rPr lang="en-US" dirty="0"/>
              <a:t>Qualified telephonic interpreter services</a:t>
            </a:r>
          </a:p>
          <a:p>
            <a:pPr marL="742950" lvl="1" indent="-285750">
              <a:buFont typeface="Arial" panose="020B0604020202020204" pitchFamily="34" charset="0"/>
              <a:buChar char="•"/>
            </a:pPr>
            <a:r>
              <a:rPr lang="en-US" dirty="0"/>
              <a:t>Qualified contract in-person interpretation services</a:t>
            </a:r>
          </a:p>
          <a:p>
            <a:pPr marL="742950" lvl="1" indent="-285750">
              <a:buFont typeface="Arial" panose="020B0604020202020204" pitchFamily="34" charset="0"/>
              <a:buChar char="•"/>
            </a:pPr>
            <a:r>
              <a:rPr lang="en-US" dirty="0"/>
              <a:t>Qualified written language services (translation)</a:t>
            </a:r>
          </a:p>
          <a:p>
            <a:endParaRPr lang="en-US" dirty="0"/>
          </a:p>
        </p:txBody>
      </p:sp>
      <p:sp>
        <p:nvSpPr>
          <p:cNvPr id="4" name="Slide Number Placeholder 3">
            <a:extLst>
              <a:ext uri="{FF2B5EF4-FFF2-40B4-BE49-F238E27FC236}">
                <a16:creationId xmlns:a16="http://schemas.microsoft.com/office/drawing/2014/main" id="{FCFBBF79-E767-1D63-5B7C-5BF351B28E35}"/>
              </a:ext>
            </a:extLst>
          </p:cNvPr>
          <p:cNvSpPr>
            <a:spLocks noGrp="1"/>
          </p:cNvSpPr>
          <p:nvPr>
            <p:ph type="sldNum" sz="quarter" idx="5"/>
          </p:nvPr>
        </p:nvSpPr>
        <p:spPr/>
        <p:txBody>
          <a:bodyPr/>
          <a:lstStyle/>
          <a:p>
            <a:fld id="{3800B922-40E0-40A8-9FF8-5849236EE94C}" type="slidenum">
              <a:rPr lang="en-US" smtClean="0"/>
              <a:t>22</a:t>
            </a:fld>
            <a:endParaRPr lang="en-US"/>
          </a:p>
        </p:txBody>
      </p:sp>
    </p:spTree>
    <p:extLst>
      <p:ext uri="{BB962C8B-B14F-4D97-AF65-F5344CB8AC3E}">
        <p14:creationId xmlns:p14="http://schemas.microsoft.com/office/powerpoint/2010/main" val="3651297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D6858-8E59-4210-2269-A1D53F8B5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5C943-6E93-601A-DFB3-0034C81F0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52A295-DD14-5D5B-8C92-03D4E69D429E}"/>
              </a:ext>
            </a:extLst>
          </p:cNvPr>
          <p:cNvSpPr>
            <a:spLocks noGrp="1"/>
          </p:cNvSpPr>
          <p:nvPr>
            <p:ph type="body" idx="1"/>
          </p:nvPr>
        </p:nvSpPr>
        <p:spPr/>
        <p:txBody>
          <a:bodyPr/>
          <a:lstStyle/>
          <a:p>
            <a:r>
              <a:rPr lang="en-US" dirty="0"/>
              <a:t>Please refer back to this slide for resources related to Language Access. Especially note the access to translation services that is available on the MAPS homepage. </a:t>
            </a:r>
          </a:p>
        </p:txBody>
      </p:sp>
      <p:sp>
        <p:nvSpPr>
          <p:cNvPr id="4" name="Slide Number Placeholder 3">
            <a:extLst>
              <a:ext uri="{FF2B5EF4-FFF2-40B4-BE49-F238E27FC236}">
                <a16:creationId xmlns:a16="http://schemas.microsoft.com/office/drawing/2014/main" id="{25A8C85A-D217-8E58-DB23-806EE7E5B25F}"/>
              </a:ext>
            </a:extLst>
          </p:cNvPr>
          <p:cNvSpPr>
            <a:spLocks noGrp="1"/>
          </p:cNvSpPr>
          <p:nvPr>
            <p:ph type="sldNum" sz="quarter" idx="5"/>
          </p:nvPr>
        </p:nvSpPr>
        <p:spPr/>
        <p:txBody>
          <a:bodyPr/>
          <a:lstStyle/>
          <a:p>
            <a:fld id="{3800B922-40E0-40A8-9FF8-5849236EE94C}" type="slidenum">
              <a:rPr lang="en-US" smtClean="0"/>
              <a:t>23</a:t>
            </a:fld>
            <a:endParaRPr lang="en-US"/>
          </a:p>
        </p:txBody>
      </p:sp>
    </p:spTree>
    <p:extLst>
      <p:ext uri="{BB962C8B-B14F-4D97-AF65-F5344CB8AC3E}">
        <p14:creationId xmlns:p14="http://schemas.microsoft.com/office/powerpoint/2010/main" val="55204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"When addressing Complaints of Discrimination, several key points are important.</a:t>
            </a:r>
          </a:p>
          <a:p>
            <a:pPr>
              <a:buFont typeface="Arial" panose="020B0604020202020204" pitchFamily="34" charset="0"/>
              <a:buChar char="•"/>
            </a:pPr>
            <a:r>
              <a:rPr lang="en-US" dirty="0"/>
              <a:t>Participants must be notified of their option to file a complaint with the USDA. It's crucial that individuals are aware of their right to report any alleged discrimination.</a:t>
            </a:r>
          </a:p>
          <a:p>
            <a:pPr>
              <a:buFont typeface="Arial" panose="020B0604020202020204" pitchFamily="34" charset="0"/>
              <a:buChar char="•"/>
            </a:pPr>
            <a:endParaRPr lang="en-US" dirty="0"/>
          </a:p>
          <a:p>
            <a:pPr>
              <a:buFont typeface="Arial" panose="020B0604020202020204" pitchFamily="34" charset="0"/>
              <a:buChar char="•"/>
            </a:pPr>
            <a:r>
              <a:rPr lang="en-US" dirty="0"/>
              <a:t>Confidentiality is extremely important and must be maintained throughout the complaint process. Protecting the privacy of all parties involved is paramount.</a:t>
            </a:r>
          </a:p>
          <a:p>
            <a:pPr>
              <a:buFont typeface="Arial" panose="020B0604020202020204" pitchFamily="34" charset="0"/>
              <a:buChar char="•"/>
            </a:pPr>
            <a:endParaRPr lang="en-US" dirty="0"/>
          </a:p>
          <a:p>
            <a:pPr>
              <a:buFont typeface="Arial" panose="020B0604020202020204" pitchFamily="34" charset="0"/>
              <a:buChar char="•"/>
            </a:pPr>
            <a:r>
              <a:rPr lang="en-US" dirty="0"/>
              <a:t>Applicants and participants must file any complaint within 180 days of the alleged act of discrimination. There is a time limit for filing, and this must be communicated clearly.</a:t>
            </a:r>
          </a:p>
          <a:p>
            <a:pPr>
              <a:buFont typeface="Arial" panose="020B0604020202020204" pitchFamily="34" charset="0"/>
              <a:buChar char="•"/>
            </a:pPr>
            <a:endParaRPr lang="en-US" dirty="0"/>
          </a:p>
          <a:p>
            <a:pPr>
              <a:buFont typeface="Arial" panose="020B0604020202020204" pitchFamily="34" charset="0"/>
              <a:buChar char="•"/>
            </a:pPr>
            <a:r>
              <a:rPr lang="en-US" dirty="0"/>
              <a:t>Developing complaint forms is optional, but the use of such forms cannot be a prerequisite for acceptance. In other words, a complaint must be accepted even if a specific form is not used.</a:t>
            </a:r>
          </a:p>
          <a:p>
            <a:pPr>
              <a:buFont typeface="Arial" panose="020B0604020202020204" pitchFamily="34" charset="0"/>
              <a:buChar char="•"/>
            </a:pPr>
            <a:endParaRPr lang="en-US" dirty="0"/>
          </a:p>
          <a:p>
            <a:pPr>
              <a:buFont typeface="Arial" panose="020B0604020202020204" pitchFamily="34" charset="0"/>
              <a:buChar char="•"/>
            </a:pPr>
            <a:r>
              <a:rPr lang="en-US" dirty="0"/>
              <a:t>Finally, Civil Rights complaints must be maintained in a log separate from other program complaints. This ensures that these specific types of complaints are tracked and managed appropriately."</a:t>
            </a:r>
          </a:p>
          <a:p>
            <a:endParaRPr lang="en-US" dirty="0"/>
          </a:p>
        </p:txBody>
      </p:sp>
      <p:sp>
        <p:nvSpPr>
          <p:cNvPr id="4" name="Slide Number Placeholder 3"/>
          <p:cNvSpPr>
            <a:spLocks noGrp="1"/>
          </p:cNvSpPr>
          <p:nvPr>
            <p:ph type="sldNum" sz="quarter" idx="5"/>
          </p:nvPr>
        </p:nvSpPr>
        <p:spPr/>
        <p:txBody>
          <a:bodyPr/>
          <a:lstStyle/>
          <a:p>
            <a:fld id="{3800B922-40E0-40A8-9FF8-5849236EE94C}" type="slidenum">
              <a:rPr lang="en-US" smtClean="0"/>
              <a:t>24</a:t>
            </a:fld>
            <a:endParaRPr lang="en-US"/>
          </a:p>
        </p:txBody>
      </p:sp>
    </p:spTree>
    <p:extLst>
      <p:ext uri="{BB962C8B-B14F-4D97-AF65-F5344CB8AC3E}">
        <p14:creationId xmlns:p14="http://schemas.microsoft.com/office/powerpoint/2010/main" val="2016708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Here are some of the requirements for processing Civil Rights Complaints. We will go into further detail in the next slide on Complaint Procedures.</a:t>
            </a:r>
          </a:p>
          <a:p>
            <a:pPr>
              <a:buNone/>
            </a:pPr>
            <a:endParaRPr lang="en-US" dirty="0"/>
          </a:p>
          <a:p>
            <a:pPr>
              <a:buFont typeface="Arial" panose="020B0604020202020204" pitchFamily="34" charset="0"/>
              <a:buChar char="•"/>
            </a:pPr>
            <a:r>
              <a:rPr lang="en-US" dirty="0"/>
              <a:t>It's essential to accept Civil Rights complaints in various formats: written, verbal, or anonymous. This ensures that anyone who wishes to file a complaint can do so, regardless of their ability to provide a formal written complaint.</a:t>
            </a:r>
          </a:p>
          <a:p>
            <a:pPr>
              <a:buFont typeface="Arial" panose="020B0604020202020204" pitchFamily="34" charset="0"/>
              <a:buChar char="•"/>
            </a:pPr>
            <a:endParaRPr lang="en-US" dirty="0"/>
          </a:p>
          <a:p>
            <a:pPr>
              <a:buFont typeface="Arial" panose="020B0604020202020204" pitchFamily="34" charset="0"/>
              <a:buChar char="•"/>
            </a:pPr>
            <a:r>
              <a:rPr lang="en-US" dirty="0"/>
              <a:t>There are specific timelines for forwarding complaints: </a:t>
            </a:r>
          </a:p>
          <a:p>
            <a:pPr marL="742950" lvl="1" indent="-285750">
              <a:buFont typeface="Arial" panose="020B0604020202020204" pitchFamily="34" charset="0"/>
              <a:buChar char="•"/>
            </a:pPr>
            <a:r>
              <a:rPr lang="en-US" dirty="0"/>
              <a:t>Complaints based on race, color, national origin, sex, and disability must be forwarded to the Civil Rights Division (CRD) within five (5) calendar days of receipt.</a:t>
            </a:r>
          </a:p>
          <a:p>
            <a:pPr marL="742950" lvl="1" indent="-285750">
              <a:buFont typeface="Arial" panose="020B0604020202020204" pitchFamily="34" charset="0"/>
              <a:buChar char="•"/>
            </a:pPr>
            <a:r>
              <a:rPr lang="en-US" dirty="0"/>
              <a:t>Complaints based on age (or a combination of age and other bases) must be forwarded to the CRD within five (5) business days of receipt.</a:t>
            </a:r>
          </a:p>
          <a:p>
            <a:pPr marL="457200" lvl="1" indent="0">
              <a:buFont typeface="Arial" panose="020B0604020202020204" pitchFamily="34" charset="0"/>
              <a:buNone/>
            </a:pPr>
            <a:endParaRPr lang="en-US" dirty="0"/>
          </a:p>
          <a:p>
            <a:pPr>
              <a:buFont typeface="Arial" panose="020B0604020202020204" pitchFamily="34" charset="0"/>
              <a:buChar char="•"/>
            </a:pPr>
            <a:r>
              <a:rPr lang="en-US" dirty="0"/>
              <a:t>It is also crucial to ensure you are forwarding Civil Rights Complaints to the Montana Office of Public Instruction immediately.</a:t>
            </a:r>
          </a:p>
          <a:p>
            <a:endParaRPr lang="en-US" dirty="0"/>
          </a:p>
        </p:txBody>
      </p:sp>
      <p:sp>
        <p:nvSpPr>
          <p:cNvPr id="4" name="Slide Number Placeholder 3"/>
          <p:cNvSpPr>
            <a:spLocks noGrp="1"/>
          </p:cNvSpPr>
          <p:nvPr>
            <p:ph type="sldNum" sz="quarter" idx="5"/>
          </p:nvPr>
        </p:nvSpPr>
        <p:spPr/>
        <p:txBody>
          <a:bodyPr/>
          <a:lstStyle/>
          <a:p>
            <a:fld id="{3800B922-40E0-40A8-9FF8-5849236EE94C}" type="slidenum">
              <a:rPr lang="en-US" smtClean="0"/>
              <a:t>25</a:t>
            </a:fld>
            <a:endParaRPr lang="en-US"/>
          </a:p>
        </p:txBody>
      </p:sp>
    </p:spTree>
    <p:extLst>
      <p:ext uri="{BB962C8B-B14F-4D97-AF65-F5344CB8AC3E}">
        <p14:creationId xmlns:p14="http://schemas.microsoft.com/office/powerpoint/2010/main" val="3714984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handling complaints, it's important to remember these procedures. </a:t>
            </a:r>
          </a:p>
          <a:p>
            <a:endParaRPr lang="en-US" dirty="0"/>
          </a:p>
          <a:p>
            <a:r>
              <a:rPr lang="en-US" dirty="0"/>
              <a:t>First, to make a complaint, you must obtain and report specific information to School Nutrition Programs. This includes the complainant's name, address, and telephone number; the location and name of the organization or office; the nature of the incident or action; the names, titles, and business addresses of individuals who may have knowledge of the discriminatory action; the date(s) during which alleged discriminatory actions took place; and the basis for the alleged discrimination. </a:t>
            </a:r>
          </a:p>
          <a:p>
            <a:endParaRPr lang="en-US" dirty="0"/>
          </a:p>
          <a:p>
            <a:r>
              <a:rPr lang="en-US" dirty="0"/>
              <a:t>You may use a USDA Civil Rights Complaint Form to gather this information. </a:t>
            </a:r>
          </a:p>
          <a:p>
            <a:endParaRPr lang="en-US" dirty="0"/>
          </a:p>
          <a:p>
            <a:r>
              <a:rPr lang="en-US" dirty="0"/>
              <a:t>Additionally, consider adopting the Civil Rights Complaint Procedure Template for your school, which provides a review of the complaint procedure that you may keep on hand. This was recently developed by the Montana Office of Public Instruction. Find a link to the template on the slide.</a:t>
            </a:r>
          </a:p>
          <a:p>
            <a:endParaRPr lang="en-US" dirty="0"/>
          </a:p>
          <a:p>
            <a:r>
              <a:rPr lang="en-US" dirty="0"/>
              <a:t>Finally, all Civil Rights complaints must be forwarded to the Montana Office of Public Instruction at the address, phone number, or fax number provided on the slide</a:t>
            </a:r>
          </a:p>
        </p:txBody>
      </p:sp>
      <p:sp>
        <p:nvSpPr>
          <p:cNvPr id="4" name="Slide Number Placeholder 3"/>
          <p:cNvSpPr>
            <a:spLocks noGrp="1"/>
          </p:cNvSpPr>
          <p:nvPr>
            <p:ph type="sldNum" sz="quarter" idx="5"/>
          </p:nvPr>
        </p:nvSpPr>
        <p:spPr/>
        <p:txBody>
          <a:bodyPr/>
          <a:lstStyle/>
          <a:p>
            <a:fld id="{3800B922-40E0-40A8-9FF8-5849236EE94C}" type="slidenum">
              <a:rPr lang="en-US" smtClean="0"/>
              <a:t>26</a:t>
            </a:fld>
            <a:endParaRPr lang="en-US"/>
          </a:p>
        </p:txBody>
      </p:sp>
    </p:spTree>
    <p:extLst>
      <p:ext uri="{BB962C8B-B14F-4D97-AF65-F5344CB8AC3E}">
        <p14:creationId xmlns:p14="http://schemas.microsoft.com/office/powerpoint/2010/main" val="904823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and Federal governments are required to conduct reviews to determine compliance with Civil Rights laws, regulations, and requirements. These reviews are a regular part of the monitoring for USDA Programs. Cooperation with State and Federal reviewers is required as a condition of receiving Federal financial assistance.</a:t>
            </a:r>
          </a:p>
          <a:p>
            <a:endParaRPr lang="en-US" dirty="0"/>
          </a:p>
          <a:p>
            <a:r>
              <a:rPr lang="en-US" dirty="0"/>
              <a:t>Types of Compliance Reviews include Pre Award, Routine, Special Compliance Reviews</a:t>
            </a:r>
          </a:p>
          <a:p>
            <a:endParaRPr lang="en-US" dirty="0"/>
          </a:p>
          <a:p>
            <a:pPr algn="l"/>
            <a:r>
              <a:rPr lang="en-US" dirty="0"/>
              <a:t>Pre Award Review are usually conducted as </a:t>
            </a:r>
            <a:r>
              <a:rPr lang="en-US" sz="1800" b="0" i="0" u="none" strike="noStrike" baseline="0" dirty="0">
                <a:solidFill>
                  <a:srgbClr val="000000"/>
                </a:solidFill>
                <a:latin typeface="Source Sans Pro" panose="020B0503030403020204" pitchFamily="34" charset="0"/>
              </a:rPr>
              <a:t>desk reviews of information provided by potential recipients in their applications to operate a USDA program.</a:t>
            </a:r>
          </a:p>
          <a:p>
            <a:endParaRPr lang="en-US" sz="1800" b="0" i="0" u="none" strike="noStrike" baseline="0" dirty="0">
              <a:solidFill>
                <a:srgbClr val="000000"/>
              </a:solidFill>
              <a:latin typeface="Source Sans Pro" panose="020B0503030403020204" pitchFamily="34" charset="0"/>
            </a:endParaRPr>
          </a:p>
          <a:p>
            <a:r>
              <a:rPr lang="en-US" sz="1800" b="0" i="0" u="none" strike="noStrike" baseline="0" dirty="0">
                <a:solidFill>
                  <a:srgbClr val="000000"/>
                </a:solidFill>
                <a:latin typeface="Source Sans Pro" panose="020B0503030403020204" pitchFamily="34" charset="0"/>
              </a:rPr>
              <a:t>Compliance reviews of Civil Rights occur during your Administrative Review process. </a:t>
            </a:r>
          </a:p>
          <a:p>
            <a:endParaRPr lang="en-US" dirty="0"/>
          </a:p>
        </p:txBody>
      </p:sp>
      <p:sp>
        <p:nvSpPr>
          <p:cNvPr id="4" name="Slide Number Placeholder 3"/>
          <p:cNvSpPr>
            <a:spLocks noGrp="1"/>
          </p:cNvSpPr>
          <p:nvPr>
            <p:ph type="sldNum" sz="quarter" idx="5"/>
          </p:nvPr>
        </p:nvSpPr>
        <p:spPr/>
        <p:txBody>
          <a:bodyPr/>
          <a:lstStyle/>
          <a:p>
            <a:fld id="{3800B922-40E0-40A8-9FF8-5849236EE94C}" type="slidenum">
              <a:rPr lang="en-US" smtClean="0"/>
              <a:t>27</a:t>
            </a:fld>
            <a:endParaRPr lang="en-US"/>
          </a:p>
        </p:txBody>
      </p:sp>
    </p:spTree>
    <p:extLst>
      <p:ext uri="{BB962C8B-B14F-4D97-AF65-F5344CB8AC3E}">
        <p14:creationId xmlns:p14="http://schemas.microsoft.com/office/powerpoint/2010/main" val="2896762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features of Civil Rights adherence we will commonly look for: </a:t>
            </a:r>
          </a:p>
          <a:p>
            <a:pPr>
              <a:buFont typeface="Calibri" panose="020F0502020204030204" pitchFamily="34" charset="0"/>
              <a:buChar char="§"/>
            </a:pPr>
            <a:r>
              <a:rPr lang="en-US" sz="1200" dirty="0"/>
              <a:t>Do printed materials and websites contain the nondiscrimination statement?</a:t>
            </a:r>
          </a:p>
          <a:p>
            <a:pPr>
              <a:buFont typeface="Calibri" panose="020F0502020204030204" pitchFamily="34" charset="0"/>
              <a:buChar char="§"/>
            </a:pPr>
            <a:r>
              <a:rPr lang="en-US" sz="1200" dirty="0"/>
              <a:t>How are applicants and participants advised of their right to file Civil Rights complaints of discrimination?</a:t>
            </a:r>
          </a:p>
          <a:p>
            <a:pPr>
              <a:buFont typeface="Calibri" panose="020F0502020204030204" pitchFamily="34" charset="0"/>
              <a:buChar char="§"/>
            </a:pPr>
            <a:r>
              <a:rPr lang="en-US" sz="1200" dirty="0"/>
              <a:t>Is the “And Justice for All” poster prominently displayed?</a:t>
            </a:r>
          </a:p>
          <a:p>
            <a:pPr>
              <a:buFont typeface="Calibri" panose="020F0502020204030204" pitchFamily="34" charset="0"/>
              <a:buChar char="§"/>
            </a:pPr>
            <a:r>
              <a:rPr lang="en-US" sz="1200" dirty="0"/>
              <a:t>Are reasonable modifications and auxiliary aids and services made for people with disabilities?</a:t>
            </a:r>
          </a:p>
          <a:p>
            <a:pPr>
              <a:buFont typeface="Calibri" panose="020F0502020204030204" pitchFamily="34" charset="0"/>
              <a:buChar char="§"/>
            </a:pPr>
            <a:r>
              <a:rPr lang="en-US" sz="1200" dirty="0"/>
              <a:t>Are steps taken to ensure program access for persons with Limited English Proficiency</a:t>
            </a:r>
            <a:endParaRPr lang="en-US" dirty="0"/>
          </a:p>
        </p:txBody>
      </p:sp>
      <p:sp>
        <p:nvSpPr>
          <p:cNvPr id="4" name="Slide Number Placeholder 3"/>
          <p:cNvSpPr>
            <a:spLocks noGrp="1"/>
          </p:cNvSpPr>
          <p:nvPr>
            <p:ph type="sldNum" sz="quarter" idx="5"/>
          </p:nvPr>
        </p:nvSpPr>
        <p:spPr/>
        <p:txBody>
          <a:bodyPr/>
          <a:lstStyle/>
          <a:p>
            <a:fld id="{3800B922-40E0-40A8-9FF8-5849236EE94C}" type="slidenum">
              <a:rPr lang="en-US" smtClean="0"/>
              <a:t>28</a:t>
            </a:fld>
            <a:endParaRPr lang="en-US"/>
          </a:p>
        </p:txBody>
      </p:sp>
    </p:spTree>
    <p:extLst>
      <p:ext uri="{BB962C8B-B14F-4D97-AF65-F5344CB8AC3E}">
        <p14:creationId xmlns:p14="http://schemas.microsoft.com/office/powerpoint/2010/main" val="2769758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Resolution of Noncompliance begins with findings that may be assigned during a Compliance Review when any Civil Rights requirement is not being followed. </a:t>
            </a:r>
          </a:p>
          <a:p>
            <a:endParaRPr lang="en-US" dirty="0"/>
          </a:p>
          <a:p>
            <a:r>
              <a:rPr lang="en-US" dirty="0"/>
              <a:t>Agencies or sponsors are then required to </a:t>
            </a:r>
            <a:r>
              <a:rPr lang="en-US" b="1" dirty="0"/>
              <a:t>immediately</a:t>
            </a:r>
            <a:r>
              <a:rPr lang="en-US" dirty="0"/>
              <a:t> cease inappropriate actions and provide a plan for Corrective Action. It's critical to understand that failure to comply with these steps can result in the loss of financial assistance from all Federal sources.</a:t>
            </a:r>
          </a:p>
          <a:p>
            <a:endParaRPr lang="en-US" b="1" dirty="0"/>
          </a:p>
          <a:p>
            <a:endParaRPr lang="en-US" b="1" dirty="0"/>
          </a:p>
        </p:txBody>
      </p:sp>
      <p:sp>
        <p:nvSpPr>
          <p:cNvPr id="4" name="Slide Number Placeholder 3"/>
          <p:cNvSpPr>
            <a:spLocks noGrp="1"/>
          </p:cNvSpPr>
          <p:nvPr>
            <p:ph type="sldNum" sz="quarter" idx="5"/>
          </p:nvPr>
        </p:nvSpPr>
        <p:spPr/>
        <p:txBody>
          <a:bodyPr/>
          <a:lstStyle/>
          <a:p>
            <a:fld id="{3800B922-40E0-40A8-9FF8-5849236EE94C}" type="slidenum">
              <a:rPr lang="en-US" smtClean="0"/>
              <a:t>29</a:t>
            </a:fld>
            <a:endParaRPr lang="en-US"/>
          </a:p>
        </p:txBody>
      </p:sp>
    </p:spTree>
    <p:extLst>
      <p:ext uri="{BB962C8B-B14F-4D97-AF65-F5344CB8AC3E}">
        <p14:creationId xmlns:p14="http://schemas.microsoft.com/office/powerpoint/2010/main" val="477351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civil rights regulation is to assure that benefits of Child</a:t>
            </a:r>
            <a:r>
              <a:rPr lang="en-US" baseline="0" dirty="0"/>
              <a:t> Nutrition Programs are made available to all eligible people in a respectful, non-discriminatory manner. </a:t>
            </a:r>
          </a:p>
          <a:p>
            <a:endParaRPr lang="en-US" baseline="0" dirty="0"/>
          </a:p>
          <a:p>
            <a:r>
              <a:rPr lang="en-US" baseline="0" dirty="0"/>
              <a:t>There should be no barrier for participation. All participants should be treated equally – and should understand their rights. </a:t>
            </a:r>
            <a:endParaRPr lang="en-US" dirty="0"/>
          </a:p>
        </p:txBody>
      </p:sp>
      <p:sp>
        <p:nvSpPr>
          <p:cNvPr id="4" name="Slide Number Placeholder 3"/>
          <p:cNvSpPr>
            <a:spLocks noGrp="1"/>
          </p:cNvSpPr>
          <p:nvPr>
            <p:ph type="sldNum" sz="quarter" idx="10"/>
          </p:nvPr>
        </p:nvSpPr>
        <p:spPr/>
        <p:txBody>
          <a:bodyPr/>
          <a:lstStyle/>
          <a:p>
            <a:fld id="{3800B922-40E0-40A8-9FF8-5849236EE94C}" type="slidenum">
              <a:rPr lang="en-US" smtClean="0"/>
              <a:t>3</a:t>
            </a:fld>
            <a:endParaRPr lang="en-US"/>
          </a:p>
        </p:txBody>
      </p:sp>
    </p:spTree>
    <p:extLst>
      <p:ext uri="{BB962C8B-B14F-4D97-AF65-F5344CB8AC3E}">
        <p14:creationId xmlns:p14="http://schemas.microsoft.com/office/powerpoint/2010/main" val="1204125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For Conflict Resolution, consider EEOC Alternative Dispute Resolution (ADR) techniques:</a:t>
            </a:r>
          </a:p>
          <a:p>
            <a:pPr>
              <a:buFont typeface="Arial" panose="020B0604020202020204" pitchFamily="34" charset="0"/>
              <a:buChar char="•"/>
            </a:pPr>
            <a:endParaRPr lang="en-US" dirty="0"/>
          </a:p>
          <a:p>
            <a:pPr>
              <a:buFont typeface="Arial" panose="020B0604020202020204" pitchFamily="34" charset="0"/>
              <a:buChar char="•"/>
            </a:pPr>
            <a:r>
              <a:rPr lang="en-US" dirty="0"/>
              <a:t>Mediation: A neutral third party helps resolve the issue.</a:t>
            </a:r>
          </a:p>
          <a:p>
            <a:pPr>
              <a:buFont typeface="Arial" panose="020B0604020202020204" pitchFamily="34" charset="0"/>
              <a:buChar char="•"/>
            </a:pPr>
            <a:r>
              <a:rPr lang="en-US" dirty="0"/>
              <a:t>Ombuds: They offer guidance but don't force a solution.</a:t>
            </a:r>
          </a:p>
          <a:p>
            <a:pPr>
              <a:buFont typeface="Arial" panose="020B0604020202020204" pitchFamily="34" charset="0"/>
              <a:buChar char="•"/>
            </a:pPr>
            <a:r>
              <a:rPr lang="en-US" dirty="0"/>
              <a:t>Peer review: A panel makes a non-binding decision.</a:t>
            </a:r>
          </a:p>
          <a:p>
            <a:pPr>
              <a:buFont typeface="Arial" panose="020B0604020202020204" pitchFamily="34" charset="0"/>
              <a:buChar char="•"/>
            </a:pPr>
            <a:r>
              <a:rPr lang="en-US" dirty="0"/>
              <a:t>Fact-finding: An expert determines the facts (confidential if used as ADR).</a:t>
            </a:r>
          </a:p>
          <a:p>
            <a:pPr>
              <a:buFont typeface="Arial" panose="020B0604020202020204" pitchFamily="34" charset="0"/>
              <a:buChar char="•"/>
            </a:pPr>
            <a:r>
              <a:rPr lang="en-US" dirty="0"/>
              <a:t>Early Neutral Evaluation: A neutral assessment of the case.</a:t>
            </a:r>
          </a:p>
          <a:p>
            <a:pPr>
              <a:buFont typeface="Arial" panose="020B0604020202020204" pitchFamily="34" charset="0"/>
              <a:buChar char="•"/>
            </a:pPr>
            <a:r>
              <a:rPr lang="en-US" dirty="0"/>
              <a:t>Settlement conferences: Meetings to help parties settle.</a:t>
            </a:r>
          </a:p>
          <a:p>
            <a:pPr>
              <a:buFont typeface="Arial" panose="020B0604020202020204" pitchFamily="34" charset="0"/>
              <a:buChar char="•"/>
            </a:pPr>
            <a:r>
              <a:rPr lang="en-US" dirty="0"/>
              <a:t>Facilitation: Improving communication between parties.</a:t>
            </a:r>
          </a:p>
          <a:p>
            <a:endParaRPr lang="en-US" dirty="0"/>
          </a:p>
        </p:txBody>
      </p:sp>
      <p:sp>
        <p:nvSpPr>
          <p:cNvPr id="4" name="Slide Number Placeholder 3"/>
          <p:cNvSpPr>
            <a:spLocks noGrp="1"/>
          </p:cNvSpPr>
          <p:nvPr>
            <p:ph type="sldNum" sz="quarter" idx="5"/>
          </p:nvPr>
        </p:nvSpPr>
        <p:spPr/>
        <p:txBody>
          <a:bodyPr/>
          <a:lstStyle/>
          <a:p>
            <a:fld id="{3800B922-40E0-40A8-9FF8-5849236EE94C}" type="slidenum">
              <a:rPr lang="en-US" smtClean="0"/>
              <a:t>30</a:t>
            </a:fld>
            <a:endParaRPr lang="en-US"/>
          </a:p>
        </p:txBody>
      </p:sp>
    </p:spTree>
    <p:extLst>
      <p:ext uri="{BB962C8B-B14F-4D97-AF65-F5344CB8AC3E}">
        <p14:creationId xmlns:p14="http://schemas.microsoft.com/office/powerpoint/2010/main" val="3837330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To provide excellent Customer Service and maintain in compliance with Civil Rights, here are some things to remember:</a:t>
            </a:r>
          </a:p>
          <a:p>
            <a:pPr>
              <a:buFont typeface="Arial" panose="020B0604020202020204" pitchFamily="34" charset="0"/>
              <a:buChar char="•"/>
            </a:pPr>
            <a:r>
              <a:rPr lang="en-US" dirty="0"/>
              <a:t>Treat everyone with dignity and respect.</a:t>
            </a:r>
          </a:p>
          <a:p>
            <a:pPr>
              <a:buFont typeface="Arial" panose="020B0604020202020204" pitchFamily="34" charset="0"/>
              <a:buChar char="•"/>
            </a:pPr>
            <a:r>
              <a:rPr lang="en-US" dirty="0"/>
              <a:t>Ensure equal treatment and service.</a:t>
            </a:r>
          </a:p>
          <a:p>
            <a:pPr>
              <a:buFont typeface="Arial" panose="020B0604020202020204" pitchFamily="34" charset="0"/>
              <a:buChar char="•"/>
            </a:pPr>
            <a:r>
              <a:rPr lang="en-US" dirty="0"/>
              <a:t>Avoid playing favorites.</a:t>
            </a:r>
          </a:p>
          <a:p>
            <a:pPr>
              <a:buFont typeface="Arial" panose="020B0604020202020204" pitchFamily="34" charset="0"/>
              <a:buChar char="•"/>
            </a:pPr>
            <a:r>
              <a:rPr lang="en-US" dirty="0"/>
              <a:t>Maintain a positive attitude.</a:t>
            </a:r>
          </a:p>
          <a:p>
            <a:pPr>
              <a:buFont typeface="Arial" panose="020B0604020202020204" pitchFamily="34" charset="0"/>
              <a:buChar char="•"/>
            </a:pPr>
            <a:r>
              <a:rPr lang="en-US" dirty="0"/>
              <a:t>Clearly explain policies and rules.</a:t>
            </a:r>
          </a:p>
          <a:p>
            <a:pPr>
              <a:buFont typeface="Arial" panose="020B0604020202020204" pitchFamily="34" charset="0"/>
              <a:buChar char="•"/>
            </a:pPr>
            <a:r>
              <a:rPr lang="en-US" dirty="0"/>
              <a:t>Avoid discrimination based on protected classes.</a:t>
            </a:r>
          </a:p>
          <a:p>
            <a:pPr>
              <a:buFont typeface="Arial" panose="020B0604020202020204" pitchFamily="34" charset="0"/>
              <a:buChar char="•"/>
            </a:pPr>
            <a:r>
              <a:rPr lang="en-US" dirty="0"/>
              <a:t>Refrain from imposing unfair policies.</a:t>
            </a:r>
          </a:p>
          <a:p>
            <a:pPr>
              <a:buFont typeface="Arial" panose="020B0604020202020204" pitchFamily="34" charset="0"/>
              <a:buChar char="•"/>
            </a:pPr>
            <a:r>
              <a:rPr lang="en-US" dirty="0"/>
              <a:t>Never retaliate against someone for filing a complaint.</a:t>
            </a:r>
          </a:p>
          <a:p>
            <a:endParaRPr lang="en-US" dirty="0"/>
          </a:p>
        </p:txBody>
      </p:sp>
      <p:sp>
        <p:nvSpPr>
          <p:cNvPr id="4" name="Slide Number Placeholder 3"/>
          <p:cNvSpPr>
            <a:spLocks noGrp="1"/>
          </p:cNvSpPr>
          <p:nvPr>
            <p:ph type="sldNum" sz="quarter" idx="5"/>
          </p:nvPr>
        </p:nvSpPr>
        <p:spPr/>
        <p:txBody>
          <a:bodyPr/>
          <a:lstStyle/>
          <a:p>
            <a:fld id="{3800B922-40E0-40A8-9FF8-5849236EE94C}" type="slidenum">
              <a:rPr lang="en-US" smtClean="0"/>
              <a:t>31</a:t>
            </a:fld>
            <a:endParaRPr lang="en-US"/>
          </a:p>
        </p:txBody>
      </p:sp>
    </p:spTree>
    <p:extLst>
      <p:ext uri="{BB962C8B-B14F-4D97-AF65-F5344CB8AC3E}">
        <p14:creationId xmlns:p14="http://schemas.microsoft.com/office/powerpoint/2010/main" val="1281325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additional resources of contact points for Civil Rights.</a:t>
            </a:r>
          </a:p>
        </p:txBody>
      </p:sp>
      <p:sp>
        <p:nvSpPr>
          <p:cNvPr id="4" name="Slide Number Placeholder 3"/>
          <p:cNvSpPr>
            <a:spLocks noGrp="1"/>
          </p:cNvSpPr>
          <p:nvPr>
            <p:ph type="sldNum" sz="quarter" idx="5"/>
          </p:nvPr>
        </p:nvSpPr>
        <p:spPr/>
        <p:txBody>
          <a:bodyPr/>
          <a:lstStyle/>
          <a:p>
            <a:fld id="{3800B922-40E0-40A8-9FF8-5849236EE94C}" type="slidenum">
              <a:rPr lang="en-US" smtClean="0"/>
              <a:t>32</a:t>
            </a:fld>
            <a:endParaRPr lang="en-US"/>
          </a:p>
        </p:txBody>
      </p:sp>
    </p:spTree>
    <p:extLst>
      <p:ext uri="{BB962C8B-B14F-4D97-AF65-F5344CB8AC3E}">
        <p14:creationId xmlns:p14="http://schemas.microsoft.com/office/powerpoint/2010/main" val="2453554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completed this training, please be sure to keep Civil Rights Training Documentation on file. The documentation template is linked on this slide. </a:t>
            </a:r>
          </a:p>
        </p:txBody>
      </p:sp>
      <p:sp>
        <p:nvSpPr>
          <p:cNvPr id="4" name="Slide Number Placeholder 3"/>
          <p:cNvSpPr>
            <a:spLocks noGrp="1"/>
          </p:cNvSpPr>
          <p:nvPr>
            <p:ph type="sldNum" sz="quarter" idx="5"/>
          </p:nvPr>
        </p:nvSpPr>
        <p:spPr/>
        <p:txBody>
          <a:bodyPr/>
          <a:lstStyle/>
          <a:p>
            <a:fld id="{3800B922-40E0-40A8-9FF8-5849236EE94C}" type="slidenum">
              <a:rPr lang="en-US" smtClean="0"/>
              <a:t>33</a:t>
            </a:fld>
            <a:endParaRPr lang="en-US"/>
          </a:p>
        </p:txBody>
      </p:sp>
    </p:spTree>
    <p:extLst>
      <p:ext uri="{BB962C8B-B14F-4D97-AF65-F5344CB8AC3E}">
        <p14:creationId xmlns:p14="http://schemas.microsoft.com/office/powerpoint/2010/main" val="2286044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If you have further question or need more assistance, please reach out to your Regional School Nutrition Specialist.</a:t>
            </a:r>
          </a:p>
        </p:txBody>
      </p:sp>
      <p:sp>
        <p:nvSpPr>
          <p:cNvPr id="4" name="Slide Number Placeholder 3"/>
          <p:cNvSpPr>
            <a:spLocks noGrp="1"/>
          </p:cNvSpPr>
          <p:nvPr>
            <p:ph type="sldNum" sz="quarter" idx="5"/>
          </p:nvPr>
        </p:nvSpPr>
        <p:spPr/>
        <p:txBody>
          <a:bodyPr/>
          <a:lstStyle/>
          <a:p>
            <a:fld id="{3800B922-40E0-40A8-9FF8-5849236EE94C}" type="slidenum">
              <a:rPr lang="en-US" smtClean="0"/>
              <a:t>34</a:t>
            </a:fld>
            <a:endParaRPr lang="en-US"/>
          </a:p>
        </p:txBody>
      </p:sp>
    </p:spTree>
    <p:extLst>
      <p:ext uri="{BB962C8B-B14F-4D97-AF65-F5344CB8AC3E}">
        <p14:creationId xmlns:p14="http://schemas.microsoft.com/office/powerpoint/2010/main" val="670050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essence, civil rights are about ensuring fairness and equal treatment for everyone – both the people we serve and our staff. These rights are guaranteed by the Constitution and federal laws</a:t>
            </a:r>
          </a:p>
          <a:p>
            <a:endParaRPr lang="en-US" dirty="0"/>
          </a:p>
          <a:p>
            <a:r>
              <a:rPr lang="en-US" dirty="0"/>
              <a:t>Discrimination is different</a:t>
            </a:r>
            <a:r>
              <a:rPr lang="en-US" baseline="0" dirty="0"/>
              <a:t> treatment which makes a distinction of one person or a group of persons from others; either intentionally, by neglect or by actions or lack of actions based on the protected classes. We will review the protected classes in a few slides.</a:t>
            </a:r>
          </a:p>
          <a:p>
            <a:endParaRPr lang="en-US" sz="1800" b="0" i="0" u="none" strike="noStrike" baseline="0" dirty="0">
              <a:solidFill>
                <a:srgbClr val="000000"/>
              </a:solidFill>
              <a:latin typeface="Source Sans Pro" panose="020B0503030403020204" pitchFamily="34" charset="0"/>
            </a:endParaRPr>
          </a:p>
          <a:p>
            <a:endParaRPr lang="en-US" sz="1800" b="0" i="0" u="none" strike="noStrike" baseline="0" dirty="0">
              <a:solidFill>
                <a:srgbClr val="000000"/>
              </a:solidFill>
              <a:latin typeface="Source Sans Pro" panose="020B0503030403020204" pitchFamily="34" charset="0"/>
            </a:endParaRPr>
          </a:p>
          <a:p>
            <a:r>
              <a:rPr lang="en-US" sz="1800" b="0" i="0" u="none" strike="noStrike" baseline="0" dirty="0">
                <a:solidFill>
                  <a:srgbClr val="000000"/>
                </a:solidFill>
                <a:latin typeface="Source Sans Pro" panose="020B0503030403020204" pitchFamily="34" charset="0"/>
              </a:rPr>
              <a:t>To qualify for federal financial assistance and as a program sponsor for a USDA program, an application must be accompanied by a written assurance that the entity to receive financial assistance will be operated in compliance with all nondiscrimination laws and regulations.</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800B922-40E0-40A8-9FF8-5849236EE94C}" type="slidenum">
              <a:rPr lang="en-US" smtClean="0"/>
              <a:t>4</a:t>
            </a:fld>
            <a:endParaRPr lang="en-US"/>
          </a:p>
        </p:txBody>
      </p:sp>
    </p:spTree>
    <p:extLst>
      <p:ext uri="{BB962C8B-B14F-4D97-AF65-F5344CB8AC3E}">
        <p14:creationId xmlns:p14="http://schemas.microsoft.com/office/powerpoint/2010/main" val="286555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outlines the '4 D's' – a helpful tool for recognizing discrimination. Ask yourself: Was someone </a:t>
            </a:r>
            <a:r>
              <a:rPr lang="en-US" b="1" dirty="0"/>
              <a:t>denied</a:t>
            </a:r>
            <a:r>
              <a:rPr lang="en-US" dirty="0"/>
              <a:t> a benefit others received? Was there an unfair </a:t>
            </a:r>
            <a:r>
              <a:rPr lang="en-US" b="1" dirty="0"/>
              <a:t>delay</a:t>
            </a:r>
            <a:r>
              <a:rPr lang="en-US" dirty="0"/>
              <a:t>? Were they </a:t>
            </a:r>
            <a:r>
              <a:rPr lang="en-US" b="1" dirty="0"/>
              <a:t>treated differently</a:t>
            </a:r>
            <a:r>
              <a:rPr lang="en-US" dirty="0"/>
              <a:t> to their disadvantage? Or was there </a:t>
            </a:r>
            <a:r>
              <a:rPr lang="en-US" b="1" dirty="0"/>
              <a:t>disparate treatment</a:t>
            </a:r>
            <a:r>
              <a:rPr lang="en-US" dirty="0"/>
              <a:t> – something seemingly neutral that has a discriminatory impact?</a:t>
            </a:r>
          </a:p>
        </p:txBody>
      </p:sp>
      <p:sp>
        <p:nvSpPr>
          <p:cNvPr id="4" name="Slide Number Placeholder 3"/>
          <p:cNvSpPr>
            <a:spLocks noGrp="1"/>
          </p:cNvSpPr>
          <p:nvPr>
            <p:ph type="sldNum" sz="quarter" idx="10"/>
          </p:nvPr>
        </p:nvSpPr>
        <p:spPr/>
        <p:txBody>
          <a:bodyPr/>
          <a:lstStyle/>
          <a:p>
            <a:fld id="{3800B922-40E0-40A8-9FF8-5849236EE94C}" type="slidenum">
              <a:rPr lang="en-US" smtClean="0"/>
              <a:t>5</a:t>
            </a:fld>
            <a:endParaRPr lang="en-US"/>
          </a:p>
        </p:txBody>
      </p:sp>
    </p:spTree>
    <p:extLst>
      <p:ext uri="{BB962C8B-B14F-4D97-AF65-F5344CB8AC3E}">
        <p14:creationId xmlns:p14="http://schemas.microsoft.com/office/powerpoint/2010/main" val="2561225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protected class is a group safeguarded from discrimination by law. In School Nutrition Programs, the protected classes are race, color, national origin, sex, age, and disability.</a:t>
            </a:r>
            <a:endParaRPr lang="en-US" b="1" dirty="0"/>
          </a:p>
        </p:txBody>
      </p:sp>
      <p:sp>
        <p:nvSpPr>
          <p:cNvPr id="4" name="Slide Number Placeholder 3"/>
          <p:cNvSpPr>
            <a:spLocks noGrp="1"/>
          </p:cNvSpPr>
          <p:nvPr>
            <p:ph type="sldNum" sz="quarter" idx="10"/>
          </p:nvPr>
        </p:nvSpPr>
        <p:spPr/>
        <p:txBody>
          <a:bodyPr/>
          <a:lstStyle/>
          <a:p>
            <a:fld id="{3800B922-40E0-40A8-9FF8-5849236EE94C}" type="slidenum">
              <a:rPr lang="en-US" smtClean="0"/>
              <a:t>6</a:t>
            </a:fld>
            <a:endParaRPr lang="en-US"/>
          </a:p>
        </p:txBody>
      </p:sp>
    </p:spTree>
    <p:extLst>
      <p:ext uri="{BB962C8B-B14F-4D97-AF65-F5344CB8AC3E}">
        <p14:creationId xmlns:p14="http://schemas.microsoft.com/office/powerpoint/2010/main" val="1647307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A7E13-5CDA-22FC-E0A7-2D28F0E449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204FF2-7C60-E6ED-C3EE-D380EB5E6E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81D434-AE6D-73DC-982A-72328418BFED}"/>
              </a:ext>
            </a:extLst>
          </p:cNvPr>
          <p:cNvSpPr>
            <a:spLocks noGrp="1"/>
          </p:cNvSpPr>
          <p:nvPr>
            <p:ph type="body" idx="1"/>
          </p:nvPr>
        </p:nvSpPr>
        <p:spPr/>
        <p:txBody>
          <a:bodyPr/>
          <a:lstStyle/>
          <a:p>
            <a:r>
              <a:rPr lang="en-US" b="0" dirty="0"/>
              <a:t>Here are some guiding statues and regulations that set the stage for requirements around Civil Rights within our School Nutrition Programs. Pause and take a moment to explore each hyperlink and refer back should you have questions.</a:t>
            </a:r>
          </a:p>
        </p:txBody>
      </p:sp>
      <p:sp>
        <p:nvSpPr>
          <p:cNvPr id="4" name="Slide Number Placeholder 3">
            <a:extLst>
              <a:ext uri="{FF2B5EF4-FFF2-40B4-BE49-F238E27FC236}">
                <a16:creationId xmlns:a16="http://schemas.microsoft.com/office/drawing/2014/main" id="{7EB6172E-2E9C-CA1C-EA09-A8D4C7E27EA9}"/>
              </a:ext>
            </a:extLst>
          </p:cNvPr>
          <p:cNvSpPr>
            <a:spLocks noGrp="1"/>
          </p:cNvSpPr>
          <p:nvPr>
            <p:ph type="sldNum" sz="quarter" idx="10"/>
          </p:nvPr>
        </p:nvSpPr>
        <p:spPr/>
        <p:txBody>
          <a:bodyPr/>
          <a:lstStyle/>
          <a:p>
            <a:fld id="{3800B922-40E0-40A8-9FF8-5849236EE94C}" type="slidenum">
              <a:rPr lang="en-US" smtClean="0"/>
              <a:t>7</a:t>
            </a:fld>
            <a:endParaRPr lang="en-US"/>
          </a:p>
        </p:txBody>
      </p:sp>
    </p:spTree>
    <p:extLst>
      <p:ext uri="{BB962C8B-B14F-4D97-AF65-F5344CB8AC3E}">
        <p14:creationId xmlns:p14="http://schemas.microsoft.com/office/powerpoint/2010/main" val="480940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Title VI of the Civil Rights Act of 1964</a:t>
            </a:r>
            <a:r>
              <a:rPr lang="en-US" dirty="0"/>
              <a:t> is fundamental, prohibiting discrimination based on </a:t>
            </a:r>
            <a:r>
              <a:rPr lang="en-US" b="1" dirty="0"/>
              <a:t>race, color, and national origin</a:t>
            </a:r>
            <a:r>
              <a:rPr lang="en-US" dirty="0"/>
              <a:t>. This ensures that everyone, regardless of their racial or ethnic background, has equal access to programs like School Nutrition.</a:t>
            </a:r>
          </a:p>
          <a:p>
            <a:endParaRPr lang="en-US" dirty="0"/>
          </a:p>
          <a:p>
            <a:r>
              <a:rPr lang="en-US" b="1" dirty="0"/>
              <a:t>Title IX of the Education Amendments of 1972</a:t>
            </a:r>
            <a:r>
              <a:rPr lang="en-US" dirty="0"/>
              <a:t> specifically protects against </a:t>
            </a:r>
            <a:r>
              <a:rPr lang="en-US" b="1" dirty="0"/>
              <a:t>sex</a:t>
            </a:r>
            <a:r>
              <a:rPr lang="en-US" dirty="0"/>
              <a:t> discrimination. This is crucial in ensuring equitable treatment for all genders within our programs.</a:t>
            </a:r>
          </a:p>
          <a:p>
            <a:endParaRPr lang="en-US" dirty="0"/>
          </a:p>
          <a:p>
            <a:r>
              <a:rPr lang="en-US" dirty="0"/>
              <a:t>We also have several acts addressing </a:t>
            </a:r>
            <a:r>
              <a:rPr lang="en-US" b="1" dirty="0"/>
              <a:t>disability</a:t>
            </a:r>
            <a:r>
              <a:rPr lang="en-US" dirty="0"/>
              <a:t>: </a:t>
            </a:r>
            <a:r>
              <a:rPr lang="en-US" b="1" dirty="0"/>
              <a:t>Section 504 of the Rehabilitation Act of 1973, the Americans with Disabilities Act (ADA) of 1990, and the ADA Amendments Act of 2008</a:t>
            </a:r>
            <a:r>
              <a:rPr lang="en-US" dirty="0"/>
              <a:t>. These are vital for guaranteeing that individuals with disabilities have the same access to and benefit from our programs, requiring us to make reasonable accommodations.</a:t>
            </a:r>
          </a:p>
          <a:p>
            <a:endParaRPr lang="en-US" dirty="0"/>
          </a:p>
          <a:p>
            <a:r>
              <a:rPr lang="en-US" dirty="0"/>
              <a:t>The </a:t>
            </a:r>
            <a:r>
              <a:rPr lang="en-US" b="1" dirty="0"/>
              <a:t>Age Discrimination Act of 1975</a:t>
            </a:r>
            <a:r>
              <a:rPr lang="en-US" dirty="0"/>
              <a:t> protects against discrimination based on </a:t>
            </a:r>
            <a:r>
              <a:rPr lang="en-US" b="1" dirty="0"/>
              <a:t>age</a:t>
            </a:r>
            <a:r>
              <a:rPr lang="en-US" dirty="0"/>
              <a:t>, ensuring that neither children nor adults are unfairly excluded from or treated differently in our programs.</a:t>
            </a:r>
          </a:p>
          <a:p>
            <a:endParaRPr lang="en-US" dirty="0"/>
          </a:p>
          <a:p>
            <a:r>
              <a:rPr lang="en-US" dirty="0"/>
              <a:t>Finally, the </a:t>
            </a:r>
            <a:r>
              <a:rPr lang="en-US" b="1" dirty="0"/>
              <a:t>Civil Rights Restoration Act of 1987</a:t>
            </a:r>
            <a:r>
              <a:rPr lang="en-US" dirty="0"/>
              <a:t> is important because it clarifies the scope of the Civil Rights Act of 1964, reinforcing its broad application in protecting individuals from discrimination.</a:t>
            </a:r>
          </a:p>
        </p:txBody>
      </p:sp>
      <p:sp>
        <p:nvSpPr>
          <p:cNvPr id="4" name="Slide Number Placeholder 3"/>
          <p:cNvSpPr>
            <a:spLocks noGrp="1"/>
          </p:cNvSpPr>
          <p:nvPr>
            <p:ph type="sldNum" sz="quarter" idx="10"/>
          </p:nvPr>
        </p:nvSpPr>
        <p:spPr/>
        <p:txBody>
          <a:bodyPr/>
          <a:lstStyle/>
          <a:p>
            <a:fld id="{3800B922-40E0-40A8-9FF8-5849236EE94C}" type="slidenum">
              <a:rPr lang="en-US" smtClean="0"/>
              <a:t>8</a:t>
            </a:fld>
            <a:endParaRPr lang="en-US"/>
          </a:p>
        </p:txBody>
      </p:sp>
    </p:spTree>
    <p:extLst>
      <p:ext uri="{BB962C8B-B14F-4D97-AF65-F5344CB8AC3E}">
        <p14:creationId xmlns:p14="http://schemas.microsoft.com/office/powerpoint/2010/main" val="2676429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Assuring that civil</a:t>
            </a:r>
            <a:r>
              <a:rPr lang="en-US" baseline="0" dirty="0"/>
              <a:t> rights are being protected is the Sponsor of the School Nutrition Programs responsibility. Sponsors agree that they will operate in compliance with all nondiscrimination laws, regulations, instructions, policies, and guidelines, in the annual sponsor agreement that is completed when filling out the MAPS application. </a:t>
            </a:r>
          </a:p>
          <a:p>
            <a:endParaRPr lang="en-US" baseline="0" dirty="0"/>
          </a:p>
          <a:p>
            <a:r>
              <a:rPr lang="en-US" baseline="0" dirty="0"/>
              <a:t>In addition, there are several actions that sponsors are required to complete as part of this process.</a:t>
            </a:r>
          </a:p>
          <a:p>
            <a:pPr lvl="1">
              <a:lnSpc>
                <a:spcPct val="80000"/>
              </a:lnSpc>
            </a:pPr>
            <a:r>
              <a:rPr lang="en-US" dirty="0"/>
              <a:t>R</a:t>
            </a:r>
            <a:r>
              <a:rPr lang="en-US" sz="1200" dirty="0"/>
              <a:t>acial/ethnic data collection</a:t>
            </a:r>
          </a:p>
          <a:p>
            <a:pPr lvl="1">
              <a:lnSpc>
                <a:spcPct val="80000"/>
              </a:lnSpc>
            </a:pPr>
            <a:r>
              <a:rPr lang="en-US" sz="1200" dirty="0"/>
              <a:t>Public notification systems</a:t>
            </a:r>
          </a:p>
          <a:p>
            <a:pPr lvl="1">
              <a:lnSpc>
                <a:spcPct val="80000"/>
              </a:lnSpc>
            </a:pPr>
            <a:r>
              <a:rPr lang="en-US" dirty="0"/>
              <a:t>Complaint procedures</a:t>
            </a:r>
          </a:p>
          <a:p>
            <a:pPr lvl="1">
              <a:lnSpc>
                <a:spcPct val="80000"/>
              </a:lnSpc>
            </a:pPr>
            <a:r>
              <a:rPr lang="en-US" sz="1200" dirty="0"/>
              <a:t>Resolution of Noncompliance</a:t>
            </a:r>
          </a:p>
          <a:p>
            <a:pPr lvl="1">
              <a:lnSpc>
                <a:spcPct val="80000"/>
              </a:lnSpc>
            </a:pPr>
            <a:r>
              <a:rPr lang="en-US" dirty="0"/>
              <a:t>E</a:t>
            </a:r>
            <a:r>
              <a:rPr lang="en-US" sz="1200" dirty="0"/>
              <a:t>qual access plan</a:t>
            </a:r>
          </a:p>
          <a:p>
            <a:pPr lvl="1">
              <a:lnSpc>
                <a:spcPct val="80000"/>
              </a:lnSpc>
            </a:pPr>
            <a:r>
              <a:rPr lang="en-US" sz="1200" dirty="0"/>
              <a:t>Reasonable accommodation requirements</a:t>
            </a:r>
          </a:p>
          <a:p>
            <a:pPr lvl="1">
              <a:lnSpc>
                <a:spcPct val="80000"/>
              </a:lnSpc>
            </a:pPr>
            <a:r>
              <a:rPr lang="en-US" dirty="0"/>
              <a:t>L</a:t>
            </a:r>
            <a:r>
              <a:rPr lang="en-US" sz="1200" dirty="0"/>
              <a:t>anguage assistance requirements</a:t>
            </a:r>
          </a:p>
          <a:p>
            <a:pPr lvl="1">
              <a:lnSpc>
                <a:spcPct val="80000"/>
              </a:lnSpc>
            </a:pPr>
            <a:r>
              <a:rPr lang="en-US" dirty="0"/>
              <a:t>C</a:t>
            </a:r>
            <a:r>
              <a:rPr lang="en-US" sz="1200" dirty="0"/>
              <a:t>onflict resolution</a:t>
            </a:r>
            <a:r>
              <a:rPr lang="en-US" dirty="0"/>
              <a:t> plan</a:t>
            </a:r>
          </a:p>
          <a:p>
            <a:pPr lvl="1">
              <a:lnSpc>
                <a:spcPct val="80000"/>
              </a:lnSpc>
            </a:pPr>
            <a:r>
              <a:rPr lang="en-US" dirty="0"/>
              <a:t>Compliance Review Techniques</a:t>
            </a:r>
          </a:p>
          <a:p>
            <a:pPr lvl="1">
              <a:lnSpc>
                <a:spcPct val="80000"/>
              </a:lnSpc>
            </a:pPr>
            <a:r>
              <a:rPr lang="en-US" dirty="0"/>
              <a:t>Customer Service</a:t>
            </a:r>
          </a:p>
          <a:p>
            <a:endParaRPr lang="en-US" dirty="0"/>
          </a:p>
        </p:txBody>
      </p:sp>
      <p:sp>
        <p:nvSpPr>
          <p:cNvPr id="4" name="Slide Number Placeholder 3"/>
          <p:cNvSpPr>
            <a:spLocks noGrp="1"/>
          </p:cNvSpPr>
          <p:nvPr>
            <p:ph type="sldNum" sz="quarter" idx="10"/>
          </p:nvPr>
        </p:nvSpPr>
        <p:spPr/>
        <p:txBody>
          <a:bodyPr/>
          <a:lstStyle/>
          <a:p>
            <a:fld id="{3800B922-40E0-40A8-9FF8-5849236EE94C}" type="slidenum">
              <a:rPr lang="en-US" smtClean="0"/>
              <a:t>9</a:t>
            </a:fld>
            <a:endParaRPr lang="en-US"/>
          </a:p>
        </p:txBody>
      </p:sp>
    </p:spTree>
    <p:extLst>
      <p:ext uri="{BB962C8B-B14F-4D97-AF65-F5344CB8AC3E}">
        <p14:creationId xmlns:p14="http://schemas.microsoft.com/office/powerpoint/2010/main" val="81595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107BAE-6FD9-4920-8B66-02D04E20638E}"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8C096-174D-4103-942D-02973D8F9F59}" type="slidenum">
              <a:rPr lang="en-US" smtClean="0"/>
              <a:t>‹#›</a:t>
            </a:fld>
            <a:endParaRPr lang="en-US"/>
          </a:p>
        </p:txBody>
      </p:sp>
      <p:cxnSp>
        <p:nvCxnSpPr>
          <p:cNvPr id="10" name="Straight Connector 9"/>
          <p:cNvCxnSpPr/>
          <p:nvPr userDrawn="1"/>
        </p:nvCxnSpPr>
        <p:spPr>
          <a:xfrm>
            <a:off x="304800" y="609600"/>
            <a:ext cx="0" cy="1371600"/>
          </a:xfrm>
          <a:prstGeom prst="line">
            <a:avLst/>
          </a:prstGeom>
          <a:ln w="44450">
            <a:solidFill>
              <a:srgbClr val="F47D3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304800" y="1981200"/>
            <a:ext cx="2133600" cy="0"/>
          </a:xfrm>
          <a:prstGeom prst="line">
            <a:avLst/>
          </a:prstGeom>
          <a:ln w="44450">
            <a:solidFill>
              <a:srgbClr val="F47D3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594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107BAE-6FD9-4920-8B66-02D04E20638E}"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8C096-174D-4103-942D-02973D8F9F59}" type="slidenum">
              <a:rPr lang="en-US" smtClean="0"/>
              <a:t>‹#›</a:t>
            </a:fld>
            <a:endParaRPr lang="en-US"/>
          </a:p>
        </p:txBody>
      </p:sp>
    </p:spTree>
    <p:extLst>
      <p:ext uri="{BB962C8B-B14F-4D97-AF65-F5344CB8AC3E}">
        <p14:creationId xmlns:p14="http://schemas.microsoft.com/office/powerpoint/2010/main" val="158142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107BAE-6FD9-4920-8B66-02D04E20638E}"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8C096-174D-4103-942D-02973D8F9F59}" type="slidenum">
              <a:rPr lang="en-US" smtClean="0"/>
              <a:t>‹#›</a:t>
            </a:fld>
            <a:endParaRPr lang="en-US"/>
          </a:p>
        </p:txBody>
      </p:sp>
    </p:spTree>
    <p:extLst>
      <p:ext uri="{BB962C8B-B14F-4D97-AF65-F5344CB8AC3E}">
        <p14:creationId xmlns:p14="http://schemas.microsoft.com/office/powerpoint/2010/main" val="248202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68438"/>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107BAE-6FD9-4920-8B66-02D04E20638E}"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8C096-174D-4103-942D-02973D8F9F59}" type="slidenum">
              <a:rPr lang="en-US" smtClean="0"/>
              <a:t>‹#›</a:t>
            </a:fld>
            <a:endParaRPr lang="en-US"/>
          </a:p>
        </p:txBody>
      </p:sp>
      <p:cxnSp>
        <p:nvCxnSpPr>
          <p:cNvPr id="7" name="Straight Connector 6"/>
          <p:cNvCxnSpPr/>
          <p:nvPr userDrawn="1"/>
        </p:nvCxnSpPr>
        <p:spPr>
          <a:xfrm>
            <a:off x="76200" y="1219200"/>
            <a:ext cx="8991600" cy="0"/>
          </a:xfrm>
          <a:prstGeom prst="line">
            <a:avLst/>
          </a:prstGeom>
          <a:ln w="38100">
            <a:solidFill>
              <a:srgbClr val="F47D3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047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07BAE-6FD9-4920-8B66-02D04E20638E}"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8C096-174D-4103-942D-02973D8F9F59}" type="slidenum">
              <a:rPr lang="en-US" smtClean="0"/>
              <a:t>‹#›</a:t>
            </a:fld>
            <a:endParaRPr lang="en-US"/>
          </a:p>
        </p:txBody>
      </p:sp>
      <p:cxnSp>
        <p:nvCxnSpPr>
          <p:cNvPr id="9" name="Straight Connector 8"/>
          <p:cNvCxnSpPr/>
          <p:nvPr/>
        </p:nvCxnSpPr>
        <p:spPr>
          <a:xfrm>
            <a:off x="905744" y="4343400"/>
            <a:ext cx="7406640" cy="0"/>
          </a:xfrm>
          <a:prstGeom prst="line">
            <a:avLst/>
          </a:prstGeom>
          <a:ln w="6350">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028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107BAE-6FD9-4920-8B66-02D04E20638E}"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08C096-174D-4103-942D-02973D8F9F59}" type="slidenum">
              <a:rPr lang="en-US" smtClean="0"/>
              <a:t>‹#›</a:t>
            </a:fld>
            <a:endParaRPr lang="en-US"/>
          </a:p>
        </p:txBody>
      </p:sp>
      <p:cxnSp>
        <p:nvCxnSpPr>
          <p:cNvPr id="9" name="Straight Connector 8"/>
          <p:cNvCxnSpPr/>
          <p:nvPr userDrawn="1"/>
        </p:nvCxnSpPr>
        <p:spPr>
          <a:xfrm>
            <a:off x="4572000" y="1600200"/>
            <a:ext cx="0" cy="4495800"/>
          </a:xfrm>
          <a:prstGeom prst="line">
            <a:avLst/>
          </a:prstGeom>
          <a:ln w="34925">
            <a:no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76200" y="1219200"/>
            <a:ext cx="8991600" cy="0"/>
          </a:xfrm>
          <a:prstGeom prst="line">
            <a:avLst/>
          </a:prstGeom>
          <a:ln w="38100">
            <a:solidFill>
              <a:srgbClr val="F47D3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634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107BAE-6FD9-4920-8B66-02D04E20638E}"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08C096-174D-4103-942D-02973D8F9F59}" type="slidenum">
              <a:rPr lang="en-US" smtClean="0"/>
              <a:t>‹#›</a:t>
            </a:fld>
            <a:endParaRPr lang="en-US"/>
          </a:p>
        </p:txBody>
      </p:sp>
    </p:spTree>
    <p:extLst>
      <p:ext uri="{BB962C8B-B14F-4D97-AF65-F5344CB8AC3E}">
        <p14:creationId xmlns:p14="http://schemas.microsoft.com/office/powerpoint/2010/main" val="340269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107BAE-6FD9-4920-8B66-02D04E20638E}"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08C096-174D-4103-942D-02973D8F9F59}" type="slidenum">
              <a:rPr lang="en-US" smtClean="0"/>
              <a:t>‹#›</a:t>
            </a:fld>
            <a:endParaRPr lang="en-US"/>
          </a:p>
        </p:txBody>
      </p:sp>
    </p:spTree>
    <p:extLst>
      <p:ext uri="{BB962C8B-B14F-4D97-AF65-F5344CB8AC3E}">
        <p14:creationId xmlns:p14="http://schemas.microsoft.com/office/powerpoint/2010/main" val="261047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9107BAE-6FD9-4920-8B66-02D04E20638E}" type="datetimeFigureOut">
              <a:rPr lang="en-US" smtClean="0"/>
              <a:t>4/11/2025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B08C096-174D-4103-942D-02973D8F9F59}" type="slidenum">
              <a:rPr lang="en-US" smtClean="0"/>
              <a:t>‹#›</a:t>
            </a:fld>
            <a:endParaRPr lang="en-US"/>
          </a:p>
        </p:txBody>
      </p:sp>
    </p:spTree>
    <p:extLst>
      <p:ext uri="{BB962C8B-B14F-4D97-AF65-F5344CB8AC3E}">
        <p14:creationId xmlns:p14="http://schemas.microsoft.com/office/powerpoint/2010/main" val="2336761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59107BAE-6FD9-4920-8B66-02D04E20638E}" type="datetimeFigureOut">
              <a:rPr lang="en-US" smtClean="0"/>
              <a:t>4/11/2025</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B08C096-174D-4103-942D-02973D8F9F59}" type="slidenum">
              <a:rPr lang="en-US" smtClean="0"/>
              <a:t>‹#›</a:t>
            </a:fld>
            <a:endParaRPr lang="en-US"/>
          </a:p>
        </p:txBody>
      </p:sp>
    </p:spTree>
    <p:extLst>
      <p:ext uri="{BB962C8B-B14F-4D97-AF65-F5344CB8AC3E}">
        <p14:creationId xmlns:p14="http://schemas.microsoft.com/office/powerpoint/2010/main" val="3085101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107BAE-6FD9-4920-8B66-02D04E20638E}"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08C096-174D-4103-942D-02973D8F9F59}" type="slidenum">
              <a:rPr lang="en-US" smtClean="0"/>
              <a:t>‹#›</a:t>
            </a:fld>
            <a:endParaRPr lang="en-US"/>
          </a:p>
        </p:txBody>
      </p:sp>
    </p:spTree>
    <p:extLst>
      <p:ext uri="{BB962C8B-B14F-4D97-AF65-F5344CB8AC3E}">
        <p14:creationId xmlns:p14="http://schemas.microsoft.com/office/powerpoint/2010/main" val="644901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1815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9107BAE-6FD9-4920-8B66-02D04E20638E}" type="datetimeFigureOut">
              <a:rPr lang="en-US" smtClean="0"/>
              <a:t>4/11/2025</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BB08C096-174D-4103-942D-02973D8F9F59}" type="slidenum">
              <a:rPr lang="en-US" smtClean="0"/>
              <a:t>‹#›</a:t>
            </a:fld>
            <a:endParaRPr lang="en-US"/>
          </a:p>
        </p:txBody>
      </p:sp>
      <p:cxnSp>
        <p:nvCxnSpPr>
          <p:cNvPr id="10" name="Straight Connector 9"/>
          <p:cNvCxnSpPr/>
          <p:nvPr/>
        </p:nvCxnSpPr>
        <p:spPr>
          <a:xfrm>
            <a:off x="895149" y="1737845"/>
            <a:ext cx="7475220" cy="0"/>
          </a:xfrm>
          <a:prstGeom prst="line">
            <a:avLst/>
          </a:prstGeom>
          <a:ln w="6350">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20946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wmf"/><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10.m4a"/><Relationship Id="rId7" Type="http://schemas.openxmlformats.org/officeDocument/2006/relationships/diagramLayout" Target="../diagrams/layout2.xml"/><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diagramData" Target="../diagrams/data2.xml"/><Relationship Id="rId11" Type="http://schemas.openxmlformats.org/officeDocument/2006/relationships/image" Target="../media/image3.png"/><Relationship Id="rId5" Type="http://schemas.openxmlformats.org/officeDocument/2006/relationships/notesSlide" Target="../notesSlides/notesSlide10.xml"/><Relationship Id="rId10" Type="http://schemas.microsoft.com/office/2007/relationships/diagramDrawing" Target="../diagrams/drawing2.xml"/><Relationship Id="rId4" Type="http://schemas.openxmlformats.org/officeDocument/2006/relationships/slideLayout" Target="../slideLayouts/slideLayout2.xml"/><Relationship Id="rId9" Type="http://schemas.openxmlformats.org/officeDocument/2006/relationships/diagramColors" Target="../diagrams/colors2.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audio" Target="../media/media11.m4a"/><Relationship Id="rId7" Type="http://schemas.openxmlformats.org/officeDocument/2006/relationships/diagramLayout" Target="../diagrams/layout3.xml"/><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diagramData" Target="../diagrams/data3.xml"/><Relationship Id="rId11" Type="http://schemas.openxmlformats.org/officeDocument/2006/relationships/image" Target="../media/image3.png"/><Relationship Id="rId5" Type="http://schemas.openxmlformats.org/officeDocument/2006/relationships/notesSlide" Target="../notesSlides/notesSlide11.xml"/><Relationship Id="rId10" Type="http://schemas.microsoft.com/office/2007/relationships/diagramDrawing" Target="../diagrams/drawing3.xml"/><Relationship Id="rId4" Type="http://schemas.openxmlformats.org/officeDocument/2006/relationships/slideLayout" Target="../slideLayouts/slideLayout2.xml"/><Relationship Id="rId9" Type="http://schemas.openxmlformats.org/officeDocument/2006/relationships/diagramColors" Target="../diagrams/colors3.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hyperlink" Target="https://opi.mt.gov/Portals/182/Page%20Files/School%20Nutrition/Civil%20Rights/USDA%20Nondiscrimination%20Statement.pdf?ver=2022-07-05-114351-067"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12.xml"/><Relationship Id="rId6" Type="http://schemas.openxmlformats.org/officeDocument/2006/relationships/hyperlink" Target="https://opi.mt.gov/Portals/182/Page%20Files/School%20Nutrition/Civil%20Rights/USDA%20Nondiscrimination%20Statement.pdf?ver=2022-01-12-144645-980" TargetMode="External"/><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fns-prod.azureedge.us/sites/default/files/cn/SP59-2016os.pdf" TargetMode="External"/><Relationship Id="rId3" Type="http://schemas.openxmlformats.org/officeDocument/2006/relationships/audio" Target="../media/media17.m4a"/><Relationship Id="rId7" Type="http://schemas.openxmlformats.org/officeDocument/2006/relationships/hyperlink" Target="https://www.fns.usda.gov/cn/accommodating-disabilities-school-meal-programs-guidance-qas" TargetMode="External"/><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hyperlink" Target="https://www.eeoc.gov/statutes/ada-amendments-act-2008" TargetMode="External"/><Relationship Id="rId5" Type="http://schemas.openxmlformats.org/officeDocument/2006/relationships/notesSlide" Target="../notesSlides/notesSlide17.xml"/><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notesSlide" Target="../notesSlides/notesSlide18.xml"/><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notesSlide" Target="../notesSlides/notesSlide19.xml"/><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hyperlink" Target="https://www.fns.usda.gov/cr/fns-instruction-113-1" TargetMode="External"/><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hyperlink" Target="https://drive.google.com/file/d/1ZLKnE-1fQcFVL3r-7PUO70i5cEIn96Zf/view?usp=sharing" TargetMode="External"/><Relationship Id="rId3" Type="http://schemas.openxmlformats.org/officeDocument/2006/relationships/audio" Target="../media/media20.m4a"/><Relationship Id="rId7" Type="http://schemas.openxmlformats.org/officeDocument/2006/relationships/hyperlink" Target="https://www.fns.usda.gov/cn/fluid-milk-requirements-schools" TargetMode="External"/><Relationship Id="rId2" Type="http://schemas.microsoft.com/office/2007/relationships/media" Target="../media/media20.m4a"/><Relationship Id="rId1" Type="http://schemas.openxmlformats.org/officeDocument/2006/relationships/tags" Target="../tags/tag16.xml"/><Relationship Id="rId6" Type="http://schemas.openxmlformats.org/officeDocument/2006/relationships/hyperlink" Target="https://fns-prod.azureedge.us/sites/default/files/cn/SP59-2016os.pdf" TargetMode="External"/><Relationship Id="rId11" Type="http://schemas.openxmlformats.org/officeDocument/2006/relationships/image" Target="../media/image3.png"/><Relationship Id="rId5" Type="http://schemas.openxmlformats.org/officeDocument/2006/relationships/notesSlide" Target="../notesSlides/notesSlide20.xml"/><Relationship Id="rId10" Type="http://schemas.openxmlformats.org/officeDocument/2006/relationships/hyperlink" Target="https://drive.google.com/file/d/10kLAJv_oqgd6lB6cQnV7-JlnCiNBxfVy/view?usp=sharing" TargetMode="External"/><Relationship Id="rId4" Type="http://schemas.openxmlformats.org/officeDocument/2006/relationships/slideLayout" Target="../slideLayouts/slideLayout4.xml"/><Relationship Id="rId9" Type="http://schemas.openxmlformats.org/officeDocument/2006/relationships/hyperlink" Target="https://drive.google.com/file/d/1aLi94HyPHKASL810ng3wuLH00BV9voXj/view?usp=sharing" TargetMode="Externa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8.xml"/><Relationship Id="rId6" Type="http://schemas.openxmlformats.org/officeDocument/2006/relationships/image" Target="../media/image3.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snaped.fns.usda.gov/resources/nutrition-education-materials/spanish-language-materials" TargetMode="External"/><Relationship Id="rId3" Type="http://schemas.openxmlformats.org/officeDocument/2006/relationships/slideLayout" Target="../slideLayouts/slideLayout2.xml"/><Relationship Id="rId7" Type="http://schemas.openxmlformats.org/officeDocument/2006/relationships/hyperlink" Target="https://www.nifa.usda.gov/justice-all-poster"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www.fns.usda.gov/cn/translated-applications" TargetMode="External"/><Relationship Id="rId5" Type="http://schemas.openxmlformats.org/officeDocument/2006/relationships/image" Target="../media/image13.png"/><Relationship Id="rId4" Type="http://schemas.openxmlformats.org/officeDocument/2006/relationships/notesSlide" Target="../notesSlides/notesSlide23.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audio" Target="../media/media24.m4a"/><Relationship Id="rId7" Type="http://schemas.openxmlformats.org/officeDocument/2006/relationships/diagramLayout" Target="../diagrams/layout4.xml"/><Relationship Id="rId2" Type="http://schemas.microsoft.com/office/2007/relationships/media" Target="../media/media24.m4a"/><Relationship Id="rId1" Type="http://schemas.openxmlformats.org/officeDocument/2006/relationships/tags" Target="../tags/tag19.xml"/><Relationship Id="rId6" Type="http://schemas.openxmlformats.org/officeDocument/2006/relationships/diagramData" Target="../diagrams/data4.xml"/><Relationship Id="rId11" Type="http://schemas.openxmlformats.org/officeDocument/2006/relationships/image" Target="../media/image3.png"/><Relationship Id="rId5" Type="http://schemas.openxmlformats.org/officeDocument/2006/relationships/notesSlide" Target="../notesSlides/notesSlide24.xml"/><Relationship Id="rId10" Type="http://schemas.microsoft.com/office/2007/relationships/diagramDrawing" Target="../diagrams/drawing4.xml"/><Relationship Id="rId4" Type="http://schemas.openxmlformats.org/officeDocument/2006/relationships/slideLayout" Target="../slideLayouts/slideLayout2.xml"/><Relationship Id="rId9" Type="http://schemas.openxmlformats.org/officeDocument/2006/relationships/diagramColors" Target="../diagrams/colors4.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3.png"/><Relationship Id="rId2" Type="http://schemas.microsoft.com/office/2007/relationships/media" Target="../media/media25.m4a"/><Relationship Id="rId1" Type="http://schemas.openxmlformats.org/officeDocument/2006/relationships/tags" Target="../tags/tag20.xml"/><Relationship Id="rId6" Type="http://schemas.openxmlformats.org/officeDocument/2006/relationships/image" Target="../media/image14.wmf"/><Relationship Id="rId5" Type="http://schemas.openxmlformats.org/officeDocument/2006/relationships/notesSlide" Target="../notesSlides/notesSlide25.xml"/><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6.m4a"/><Relationship Id="rId7" Type="http://schemas.openxmlformats.org/officeDocument/2006/relationships/hyperlink" Target="https://drive.google.com/file/d/12_rjFhKOj2TsT1Ojev3ZbbArnik2nTyI/view?usp=sharing" TargetMode="External"/><Relationship Id="rId2" Type="http://schemas.microsoft.com/office/2007/relationships/media" Target="../media/media26.m4a"/><Relationship Id="rId1" Type="http://schemas.openxmlformats.org/officeDocument/2006/relationships/tags" Target="../tags/tag21.xml"/><Relationship Id="rId6" Type="http://schemas.openxmlformats.org/officeDocument/2006/relationships/hyperlink" Target="https://www.usda.gov/sites/default/files/documents/ad-3027.pdf" TargetMode="External"/><Relationship Id="rId5" Type="http://schemas.openxmlformats.org/officeDocument/2006/relationships/notesSlide" Target="../notesSlides/notesSlide26.xml"/><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audio" Target="../media/media27.m4a"/><Relationship Id="rId7" Type="http://schemas.openxmlformats.org/officeDocument/2006/relationships/diagramLayout" Target="../diagrams/layout5.xml"/><Relationship Id="rId2" Type="http://schemas.microsoft.com/office/2007/relationships/media" Target="../media/media27.m4a"/><Relationship Id="rId1" Type="http://schemas.openxmlformats.org/officeDocument/2006/relationships/tags" Target="../tags/tag22.xml"/><Relationship Id="rId6" Type="http://schemas.openxmlformats.org/officeDocument/2006/relationships/diagramData" Target="../diagrams/data5.xml"/><Relationship Id="rId11" Type="http://schemas.openxmlformats.org/officeDocument/2006/relationships/image" Target="../media/image3.png"/><Relationship Id="rId5" Type="http://schemas.openxmlformats.org/officeDocument/2006/relationships/notesSlide" Target="../notesSlides/notesSlide27.xml"/><Relationship Id="rId10" Type="http://schemas.microsoft.com/office/2007/relationships/diagramDrawing" Target="../diagrams/drawing5.xml"/><Relationship Id="rId4" Type="http://schemas.openxmlformats.org/officeDocument/2006/relationships/slideLayout" Target="../slideLayouts/slideLayout4.xml"/><Relationship Id="rId9" Type="http://schemas.openxmlformats.org/officeDocument/2006/relationships/diagramColors" Target="../diagrams/colors5.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8.m4a"/><Relationship Id="rId7" Type="http://schemas.openxmlformats.org/officeDocument/2006/relationships/image" Target="../media/image16.svg"/><Relationship Id="rId2" Type="http://schemas.microsoft.com/office/2007/relationships/media" Target="../media/media28.m4a"/><Relationship Id="rId1" Type="http://schemas.openxmlformats.org/officeDocument/2006/relationships/tags" Target="../tags/tag23.xml"/><Relationship Id="rId6" Type="http://schemas.openxmlformats.org/officeDocument/2006/relationships/image" Target="../media/image15.png"/><Relationship Id="rId5" Type="http://schemas.openxmlformats.org/officeDocument/2006/relationships/notesSlide" Target="../notesSlides/notesSlide28.xml"/><Relationship Id="rId4"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audio" Target="../media/media29.m4a"/><Relationship Id="rId7" Type="http://schemas.openxmlformats.org/officeDocument/2006/relationships/diagramLayout" Target="../diagrams/layout6.xml"/><Relationship Id="rId2" Type="http://schemas.microsoft.com/office/2007/relationships/media" Target="../media/media29.m4a"/><Relationship Id="rId1" Type="http://schemas.openxmlformats.org/officeDocument/2006/relationships/tags" Target="../tags/tag24.xml"/><Relationship Id="rId6" Type="http://schemas.openxmlformats.org/officeDocument/2006/relationships/diagramData" Target="../diagrams/data6.xml"/><Relationship Id="rId11" Type="http://schemas.openxmlformats.org/officeDocument/2006/relationships/image" Target="../media/image3.png"/><Relationship Id="rId5" Type="http://schemas.openxmlformats.org/officeDocument/2006/relationships/notesSlide" Target="../notesSlides/notesSlide29.xml"/><Relationship Id="rId10" Type="http://schemas.microsoft.com/office/2007/relationships/diagramDrawing" Target="../diagrams/drawing6.xml"/><Relationship Id="rId4" Type="http://schemas.openxmlformats.org/officeDocument/2006/relationships/slideLayout" Target="../slideLayouts/slideLayout4.xml"/><Relationship Id="rId9" Type="http://schemas.openxmlformats.org/officeDocument/2006/relationships/diagramColors" Target="../diagrams/colors6.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4.wmf"/><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3.png"/><Relationship Id="rId2" Type="http://schemas.microsoft.com/office/2007/relationships/media" Target="../media/media30.m4a"/><Relationship Id="rId1" Type="http://schemas.openxmlformats.org/officeDocument/2006/relationships/tags" Target="../tags/tag25.xml"/><Relationship Id="rId6" Type="http://schemas.openxmlformats.org/officeDocument/2006/relationships/hyperlink" Target="https://www.eeoc.gov/federal-sector/types-adr-techniques" TargetMode="External"/><Relationship Id="rId5" Type="http://schemas.openxmlformats.org/officeDocument/2006/relationships/notesSlide" Target="../notesSlides/notesSlide30.xml"/><Relationship Id="rId4"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4.xml"/><Relationship Id="rId7" Type="http://schemas.openxmlformats.org/officeDocument/2006/relationships/diagramQuickStyle" Target="../diagrams/quickStyle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3.png"/><Relationship Id="rId4" Type="http://schemas.openxmlformats.org/officeDocument/2006/relationships/notesSlide" Target="../notesSlides/notesSlide31.xml"/><Relationship Id="rId9" Type="http://schemas.microsoft.com/office/2007/relationships/diagramDrawing" Target="../diagrams/drawing7.xml"/></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erd.dli.mt.gov/human-rights/" TargetMode="Externa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s://www.rd.usda.gov/about-rd/offices/civil-rights/equal-employment-opportunity-branch" TargetMode="External"/><Relationship Id="rId5" Type="http://schemas.openxmlformats.org/officeDocument/2006/relationships/hyperlink" Target="https://opi.mt.gov/Leadership/Management-Operations/School-Nutrition"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audio" Target="../media/media33.m4a"/><Relationship Id="rId7" Type="http://schemas.openxmlformats.org/officeDocument/2006/relationships/diagramLayout" Target="../diagrams/layout8.xml"/><Relationship Id="rId2" Type="http://schemas.microsoft.com/office/2007/relationships/media" Target="../media/media33.m4a"/><Relationship Id="rId1" Type="http://schemas.openxmlformats.org/officeDocument/2006/relationships/tags" Target="../tags/tag26.xml"/><Relationship Id="rId6" Type="http://schemas.openxmlformats.org/officeDocument/2006/relationships/diagramData" Target="../diagrams/data8.xml"/><Relationship Id="rId11" Type="http://schemas.openxmlformats.org/officeDocument/2006/relationships/image" Target="../media/image3.png"/><Relationship Id="rId5" Type="http://schemas.openxmlformats.org/officeDocument/2006/relationships/notesSlide" Target="../notesSlides/notesSlide33.xml"/><Relationship Id="rId10" Type="http://schemas.microsoft.com/office/2007/relationships/diagramDrawing" Target="../diagrams/drawing8.xml"/><Relationship Id="rId4" Type="http://schemas.openxmlformats.org/officeDocument/2006/relationships/slideLayout" Target="../slideLayouts/slideLayout2.xml"/><Relationship Id="rId9" Type="http://schemas.openxmlformats.org/officeDocument/2006/relationships/diagramColors" Target="../diagrams/colors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opi.mt.gov/Portals/182/Page%20Files/School%20Nutrition/Home%20SNP%20Page/Regional%20Specialist%20Map.pdf?ver=2024-08-02-063638-497" TargetMode="External"/><Relationship Id="rId5" Type="http://schemas.openxmlformats.org/officeDocument/2006/relationships/image" Target="../media/image4.wmf"/><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5.wmf"/><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5.m4a"/><Relationship Id="rId7" Type="http://schemas.openxmlformats.org/officeDocument/2006/relationships/diagramLayout" Target="../diagrams/layout1.xml"/><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notesSlide" Target="../notesSlides/notesSlide5.xml"/><Relationship Id="rId10" Type="http://schemas.microsoft.com/office/2007/relationships/diagramDrawing" Target="../diagrams/drawing1.xml"/><Relationship Id="rId4" Type="http://schemas.openxmlformats.org/officeDocument/2006/relationships/slideLayout" Target="../slideLayouts/slideLayout4.xml"/><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hyperlink" Target="https://www.dol.gov/agencies/oasam/centers-offices/civil-rights-center/statutes/section-504-rehabilitation-act-of-1973" TargetMode="External"/><Relationship Id="rId13" Type="http://schemas.openxmlformats.org/officeDocument/2006/relationships/hyperlink" Target="https://www.ecfr.gov/current/title-7/subtitle-A/part-15" TargetMode="External"/><Relationship Id="rId1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hyperlink" Target="https://www.justice.gov/crt/title-ix-education-amendments-1972" TargetMode="External"/><Relationship Id="rId12" Type="http://schemas.openxmlformats.org/officeDocument/2006/relationships/hyperlink" Target="https://www.congress.gov/bill/100th-congress/senate-bill/557" TargetMode="External"/><Relationship Id="rId17" Type="http://schemas.openxmlformats.org/officeDocument/2006/relationships/hyperlink" Target="https://www.ecfr.gov/current/title-28/chapter-I/part-42" TargetMode="External"/><Relationship Id="rId2" Type="http://schemas.microsoft.com/office/2007/relationships/media" Target="../media/media7.m4a"/><Relationship Id="rId16" Type="http://schemas.openxmlformats.org/officeDocument/2006/relationships/hyperlink" Target="https://www.ecfr.gov/current/title-28/chapter-I/part-36" TargetMode="External"/><Relationship Id="rId1" Type="http://schemas.openxmlformats.org/officeDocument/2006/relationships/tags" Target="../tags/tag7.xml"/><Relationship Id="rId6" Type="http://schemas.openxmlformats.org/officeDocument/2006/relationships/hyperlink" Target="https://www.dol.gov/agencies/oasam/regulatory/statutes/title-vi-civil-rights-act-of-1964" TargetMode="External"/><Relationship Id="rId11" Type="http://schemas.openxmlformats.org/officeDocument/2006/relationships/hyperlink" Target="https://www.dol.gov/agencies/oasam/regulatory/statutes/age-discrimination-act" TargetMode="External"/><Relationship Id="rId5" Type="http://schemas.openxmlformats.org/officeDocument/2006/relationships/notesSlide" Target="../notesSlides/notesSlide7.xml"/><Relationship Id="rId15" Type="http://schemas.openxmlformats.org/officeDocument/2006/relationships/hyperlink" Target="https://www.ecfr.gov/current/title-28/chapter-I/part-35" TargetMode="External"/><Relationship Id="rId10" Type="http://schemas.openxmlformats.org/officeDocument/2006/relationships/hyperlink" Target="https://www.eeoc.gov/statutes/americans-disabilities-act-amendments-act-2008" TargetMode="External"/><Relationship Id="rId4" Type="http://schemas.openxmlformats.org/officeDocument/2006/relationships/slideLayout" Target="../slideLayouts/slideLayout4.xml"/><Relationship Id="rId9" Type="http://schemas.openxmlformats.org/officeDocument/2006/relationships/hyperlink" Target="https://www.ada.gov/law-and-regs/ada/" TargetMode="External"/><Relationship Id="rId14" Type="http://schemas.openxmlformats.org/officeDocument/2006/relationships/hyperlink" Target="https://www.ecfr.gov/current/title-7/subtitle-A/part-16"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1066800"/>
            <a:ext cx="5927725" cy="1470025"/>
          </a:xfrm>
        </p:spPr>
        <p:txBody>
          <a:bodyPr/>
          <a:lstStyle/>
          <a:p>
            <a:r>
              <a:rPr lang="en-US" b="1" i="1" dirty="0"/>
              <a:t>Civil Rights</a:t>
            </a:r>
          </a:p>
        </p:txBody>
      </p:sp>
      <p:sp>
        <p:nvSpPr>
          <p:cNvPr id="3" name="Subtitle 2"/>
          <p:cNvSpPr>
            <a:spLocks noGrp="1"/>
          </p:cNvSpPr>
          <p:nvPr>
            <p:ph type="subTitle" idx="1"/>
          </p:nvPr>
        </p:nvSpPr>
        <p:spPr>
          <a:xfrm>
            <a:off x="762000" y="3048000"/>
            <a:ext cx="3733800" cy="2819400"/>
          </a:xfrm>
        </p:spPr>
        <p:txBody>
          <a:bodyPr/>
          <a:lstStyle/>
          <a:p>
            <a:r>
              <a:rPr lang="en-US" sz="2800" dirty="0">
                <a:latin typeface="Calibri Light" pitchFamily="34" charset="0"/>
              </a:rPr>
              <a:t>Your Rights and Responsibilities </a:t>
            </a:r>
          </a:p>
          <a:p>
            <a:r>
              <a:rPr lang="en-US" sz="1800" i="1" dirty="0">
                <a:latin typeface="Calibri Light" pitchFamily="34" charset="0"/>
              </a:rPr>
              <a:t>in the </a:t>
            </a:r>
          </a:p>
          <a:p>
            <a:r>
              <a:rPr lang="en-US" sz="2800" b="1" dirty="0">
                <a:latin typeface="Calibri Light" pitchFamily="34" charset="0"/>
              </a:rPr>
              <a:t>School Nutrition Programs</a:t>
            </a:r>
          </a:p>
          <a:p>
            <a:endParaRPr lang="en-US" dirty="0"/>
          </a:p>
        </p:txBody>
      </p:sp>
      <p:pic>
        <p:nvPicPr>
          <p:cNvPr id="4" name="Picture 4" descr="j0332022"/>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00600" y="2635640"/>
            <a:ext cx="3641725" cy="35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278BD09-C6F9-46E4-28FC-06168D363BDD}"/>
              </a:ext>
            </a:extLst>
          </p:cNvPr>
          <p:cNvSpPr txBox="1"/>
          <p:nvPr/>
        </p:nvSpPr>
        <p:spPr>
          <a:xfrm>
            <a:off x="7086600" y="2447733"/>
            <a:ext cx="4572000" cy="276999"/>
          </a:xfrm>
          <a:prstGeom prst="rect">
            <a:avLst/>
          </a:prstGeom>
          <a:noFill/>
        </p:spPr>
        <p:txBody>
          <a:bodyPr wrap="square">
            <a:spAutoFit/>
          </a:bodyPr>
          <a:lstStyle/>
          <a:p>
            <a:r>
              <a:rPr lang="en-US" sz="1200" i="1" dirty="0">
                <a:solidFill>
                  <a:schemeClr val="accent6"/>
                </a:solidFill>
                <a:latin typeface="Calibri Light" pitchFamily="34" charset="0"/>
              </a:rPr>
              <a:t>Revised April 2025</a:t>
            </a:r>
            <a:endParaRPr lang="en-US" sz="1200" dirty="0">
              <a:solidFill>
                <a:schemeClr val="accent6"/>
              </a:solidFill>
            </a:endParaRPr>
          </a:p>
        </p:txBody>
      </p:sp>
      <p:pic>
        <p:nvPicPr>
          <p:cNvPr id="46" name="Audio 45">
            <a:hlinkClick r:id="" action="ppaction://media"/>
            <a:extLst>
              <a:ext uri="{FF2B5EF4-FFF2-40B4-BE49-F238E27FC236}">
                <a16:creationId xmlns:a16="http://schemas.microsoft.com/office/drawing/2014/main" id="{279EA8AF-EDB3-853F-C0B7-A3FF50D6A494}"/>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869977556"/>
      </p:ext>
    </p:extLst>
  </p:cSld>
  <p:clrMapOvr>
    <a:masterClrMapping/>
  </p:clrMapOvr>
  <mc:AlternateContent xmlns:mc="http://schemas.openxmlformats.org/markup-compatibility/2006">
    <mc:Choice xmlns:p14="http://schemas.microsoft.com/office/powerpoint/2010/main" Requires="p14">
      <p:transition spd="slow" p14:dur="2000" advTm="14847"/>
    </mc:Choice>
    <mc:Fallback>
      <p:transition spd="slow" advTm="14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6"/>
                </p:tgtEl>
              </p:cMediaNode>
            </p:audio>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0100" y="-304800"/>
            <a:ext cx="7543800" cy="1450757"/>
          </a:xfrm>
        </p:spPr>
        <p:txBody>
          <a:bodyPr>
            <a:normAutofit/>
          </a:bodyPr>
          <a:lstStyle/>
          <a:p>
            <a:r>
              <a:rPr lang="en-US" b="1" dirty="0"/>
              <a:t>Racial &amp; Ethnic Data</a:t>
            </a:r>
          </a:p>
        </p:txBody>
      </p:sp>
      <p:graphicFrame>
        <p:nvGraphicFramePr>
          <p:cNvPr id="5" name="Content Placeholder 2">
            <a:extLst>
              <a:ext uri="{FF2B5EF4-FFF2-40B4-BE49-F238E27FC236}">
                <a16:creationId xmlns:a16="http://schemas.microsoft.com/office/drawing/2014/main" id="{AE13865F-3D05-8714-5A1C-F594E58D09FE}"/>
              </a:ext>
            </a:extLst>
          </p:cNvPr>
          <p:cNvGraphicFramePr>
            <a:graphicFrameLocks noGrp="1"/>
          </p:cNvGraphicFramePr>
          <p:nvPr>
            <p:ph idx="1"/>
            <p:extLst>
              <p:ext uri="{D42A27DB-BD31-4B8C-83A1-F6EECF244321}">
                <p14:modId xmlns:p14="http://schemas.microsoft.com/office/powerpoint/2010/main" val="3588441802"/>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a:extLst>
              <a:ext uri="{FF2B5EF4-FFF2-40B4-BE49-F238E27FC236}">
                <a16:creationId xmlns:a16="http://schemas.microsoft.com/office/drawing/2014/main" id="{AAA95E8A-4572-F5A2-7CA2-5BB0AD6F5580}"/>
              </a:ext>
            </a:extLst>
          </p:cNvPr>
          <p:cNvSpPr txBox="1"/>
          <p:nvPr/>
        </p:nvSpPr>
        <p:spPr>
          <a:xfrm>
            <a:off x="2705100" y="5699929"/>
            <a:ext cx="3733800" cy="369332"/>
          </a:xfrm>
          <a:prstGeom prst="rect">
            <a:avLst/>
          </a:prstGeom>
          <a:noFill/>
        </p:spPr>
        <p:txBody>
          <a:bodyPr wrap="square">
            <a:spAutoFit/>
          </a:bodyPr>
          <a:lstStyle/>
          <a:p>
            <a:pPr lvl="0" algn="ctr"/>
            <a:r>
              <a:rPr lang="en-US" b="1" dirty="0"/>
              <a:t>This data must be collected annually!</a:t>
            </a:r>
          </a:p>
        </p:txBody>
      </p:sp>
      <p:pic>
        <p:nvPicPr>
          <p:cNvPr id="16" name="Audio 15">
            <a:hlinkClick r:id="" action="ppaction://media"/>
            <a:extLst>
              <a:ext uri="{FF2B5EF4-FFF2-40B4-BE49-F238E27FC236}">
                <a16:creationId xmlns:a16="http://schemas.microsoft.com/office/drawing/2014/main" id="{D0CA2C6C-B282-5637-22C6-8E2232AAA8FF}"/>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841205432"/>
      </p:ext>
    </p:extLst>
  </p:cSld>
  <p:clrMapOvr>
    <a:masterClrMapping/>
  </p:clrMapOvr>
  <mc:AlternateContent xmlns:mc="http://schemas.openxmlformats.org/markup-compatibility/2006">
    <mc:Choice xmlns:p14="http://schemas.microsoft.com/office/powerpoint/2010/main" Requires="p14">
      <p:transition spd="slow" p14:dur="2000" advTm="45094"/>
    </mc:Choice>
    <mc:Fallback>
      <p:transition spd="slow" advTm="45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4"/>
                                        </p:tgtEl>
                                      </p:cBhvr>
                                    </p:animEffect>
                                    <p:animScale>
                                      <p:cBhvr>
                                        <p:cTn id="18"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6"/>
                </p:tgtEl>
              </p:cMediaNode>
            </p:audio>
          </p:childTnLst>
        </p:cTn>
      </p:par>
    </p:tnLst>
    <p:bldLst>
      <p:bldGraphic spid="5" grpId="0">
        <p:bldAsOne/>
      </p:bldGraphic>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79B484-D4DC-4967-1624-145F0017BF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1D164F-F4D1-D7FC-C871-00E6BD40AAEB}"/>
              </a:ext>
            </a:extLst>
          </p:cNvPr>
          <p:cNvSpPr>
            <a:spLocks noGrp="1"/>
          </p:cNvSpPr>
          <p:nvPr>
            <p:ph type="title"/>
          </p:nvPr>
        </p:nvSpPr>
        <p:spPr>
          <a:xfrm>
            <a:off x="152400" y="-304800"/>
            <a:ext cx="8397240" cy="1450757"/>
          </a:xfrm>
        </p:spPr>
        <p:txBody>
          <a:bodyPr>
            <a:normAutofit/>
          </a:bodyPr>
          <a:lstStyle/>
          <a:p>
            <a:r>
              <a:rPr lang="en-US" b="1" dirty="0"/>
              <a:t>Racial &amp; Ethnic Data Management</a:t>
            </a:r>
          </a:p>
        </p:txBody>
      </p:sp>
      <p:graphicFrame>
        <p:nvGraphicFramePr>
          <p:cNvPr id="5" name="Content Placeholder 2">
            <a:extLst>
              <a:ext uri="{FF2B5EF4-FFF2-40B4-BE49-F238E27FC236}">
                <a16:creationId xmlns:a16="http://schemas.microsoft.com/office/drawing/2014/main" id="{25FD39BA-1112-B192-E5DE-14561178DDBD}"/>
              </a:ext>
            </a:extLst>
          </p:cNvPr>
          <p:cNvGraphicFramePr>
            <a:graphicFrameLocks noGrp="1"/>
          </p:cNvGraphicFramePr>
          <p:nvPr>
            <p:ph idx="1"/>
            <p:extLst>
              <p:ext uri="{D42A27DB-BD31-4B8C-83A1-F6EECF244321}">
                <p14:modId xmlns:p14="http://schemas.microsoft.com/office/powerpoint/2010/main" val="1419351653"/>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9" name="Audio 18">
            <a:hlinkClick r:id="" action="ppaction://media"/>
            <a:extLst>
              <a:ext uri="{FF2B5EF4-FFF2-40B4-BE49-F238E27FC236}">
                <a16:creationId xmlns:a16="http://schemas.microsoft.com/office/drawing/2014/main" id="{B00B440E-319A-144B-BC5C-A56E55FE0177}"/>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302562087"/>
      </p:ext>
    </p:extLst>
  </p:cSld>
  <p:clrMapOvr>
    <a:masterClrMapping/>
  </p:clrMapOvr>
  <mc:AlternateContent xmlns:mc="http://schemas.openxmlformats.org/markup-compatibility/2006">
    <mc:Choice xmlns:p14="http://schemas.microsoft.com/office/powerpoint/2010/main" Requires="p14">
      <p:transition spd="slow" p14:dur="2000" advTm="41117"/>
    </mc:Choice>
    <mc:Fallback>
      <p:transition spd="slow" advTm="41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9"/>
                </p:tgtEl>
              </p:cMediaNode>
            </p:audio>
          </p:childTnLst>
        </p:cTn>
      </p:par>
    </p:tnLst>
    <p:bldLst>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DABE3-0B63-0DA7-6551-8E682DB9A5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13730-78BA-6DE5-527E-1992DB54597F}"/>
              </a:ext>
            </a:extLst>
          </p:cNvPr>
          <p:cNvSpPr>
            <a:spLocks noGrp="1"/>
          </p:cNvSpPr>
          <p:nvPr>
            <p:ph type="title"/>
          </p:nvPr>
        </p:nvSpPr>
        <p:spPr>
          <a:xfrm>
            <a:off x="822960" y="286605"/>
            <a:ext cx="7543800" cy="932596"/>
          </a:xfrm>
          <a:noFill/>
        </p:spPr>
        <p:txBody>
          <a:bodyPr>
            <a:noAutofit/>
          </a:bodyPr>
          <a:lstStyle/>
          <a:p>
            <a:r>
              <a:rPr lang="en-US" sz="3600" b="1" dirty="0"/>
              <a:t>Racial &amp; Ethnic Data Collection Categories</a:t>
            </a:r>
          </a:p>
        </p:txBody>
      </p:sp>
      <p:sp>
        <p:nvSpPr>
          <p:cNvPr id="3" name="Content Placeholder 2">
            <a:extLst>
              <a:ext uri="{FF2B5EF4-FFF2-40B4-BE49-F238E27FC236}">
                <a16:creationId xmlns:a16="http://schemas.microsoft.com/office/drawing/2014/main" id="{55CDA51F-7F1C-95DF-89C6-7FA5C77ACC16}"/>
              </a:ext>
            </a:extLst>
          </p:cNvPr>
          <p:cNvSpPr>
            <a:spLocks noGrp="1"/>
          </p:cNvSpPr>
          <p:nvPr>
            <p:ph idx="1"/>
          </p:nvPr>
        </p:nvSpPr>
        <p:spPr>
          <a:xfrm>
            <a:off x="533400" y="1524000"/>
            <a:ext cx="3733800" cy="4097867"/>
          </a:xfrm>
          <a:noFill/>
          <a:ln>
            <a:solidFill>
              <a:schemeClr val="accent1"/>
            </a:solidFill>
          </a:ln>
        </p:spPr>
        <p:txBody>
          <a:bodyPr>
            <a:normAutofit/>
          </a:bodyPr>
          <a:lstStyle/>
          <a:p>
            <a:endParaRPr lang="en-US" sz="1800" b="1" i="0" u="none" strike="noStrike" baseline="0" dirty="0">
              <a:solidFill>
                <a:srgbClr val="000000"/>
              </a:solidFill>
              <a:latin typeface="Source Sans Pro" panose="020B0503030403020204" pitchFamily="34" charset="0"/>
            </a:endParaRPr>
          </a:p>
          <a:p>
            <a:r>
              <a:rPr lang="en-US" sz="1800" b="1" i="0" u="none" strike="noStrike" baseline="0" dirty="0">
                <a:solidFill>
                  <a:srgbClr val="000000"/>
                </a:solidFill>
                <a:latin typeface="Source Sans Pro" panose="020B0503030403020204" pitchFamily="34" charset="0"/>
              </a:rPr>
              <a:t>Two Question Format</a:t>
            </a:r>
          </a:p>
          <a:p>
            <a:r>
              <a:rPr lang="en-US" sz="1800" b="0" i="0" u="none" strike="noStrike" baseline="0" dirty="0">
                <a:solidFill>
                  <a:srgbClr val="000000"/>
                </a:solidFill>
                <a:latin typeface="Source Sans Pro" panose="020B0503030403020204" pitchFamily="34" charset="0"/>
              </a:rPr>
              <a:t>1. Ethnicity </a:t>
            </a:r>
          </a:p>
          <a:p>
            <a:pPr lvl="1"/>
            <a:r>
              <a:rPr lang="en-US" sz="1600" b="0" i="1" u="none" strike="noStrike" baseline="0" dirty="0">
                <a:solidFill>
                  <a:srgbClr val="000000"/>
                </a:solidFill>
                <a:latin typeface="Source Sans Pro" panose="020B0503030403020204" pitchFamily="34" charset="0"/>
              </a:rPr>
              <a:t>Hispanic or Latino</a:t>
            </a:r>
            <a:endParaRPr lang="en-US" sz="1600" b="0" i="0" u="none" strike="noStrike" baseline="0" dirty="0">
              <a:solidFill>
                <a:srgbClr val="000000"/>
              </a:solidFill>
              <a:latin typeface="Source Sans Pro" panose="020B0503030403020204" pitchFamily="34" charset="0"/>
            </a:endParaRPr>
          </a:p>
          <a:p>
            <a:pPr lvl="1"/>
            <a:r>
              <a:rPr lang="en-US" sz="1600" b="0" i="1" u="none" strike="noStrike" baseline="0" dirty="0">
                <a:solidFill>
                  <a:srgbClr val="000000"/>
                </a:solidFill>
                <a:latin typeface="Source Sans Pro" panose="020B0503030403020204" pitchFamily="34" charset="0"/>
              </a:rPr>
              <a:t>Not Hispanic or Latino</a:t>
            </a:r>
            <a:endParaRPr lang="en-US" sz="1600" b="0" i="0" u="none" strike="noStrike" baseline="0" dirty="0">
              <a:solidFill>
                <a:srgbClr val="000000"/>
              </a:solidFill>
              <a:latin typeface="Source Sans Pro" panose="020B0503030403020204" pitchFamily="34" charset="0"/>
            </a:endParaRPr>
          </a:p>
          <a:p>
            <a:r>
              <a:rPr lang="en-US" sz="1800" b="0" i="0" u="none" strike="noStrike" baseline="0" dirty="0">
                <a:solidFill>
                  <a:srgbClr val="000000"/>
                </a:solidFill>
                <a:latin typeface="Source Sans Pro" panose="020B0503030403020204" pitchFamily="34" charset="0"/>
              </a:rPr>
              <a:t>2. Race</a:t>
            </a:r>
          </a:p>
          <a:p>
            <a:pPr lvl="1"/>
            <a:r>
              <a:rPr lang="en-US" sz="1600" b="0" i="1" u="none" strike="noStrike" baseline="0" dirty="0">
                <a:solidFill>
                  <a:srgbClr val="000000"/>
                </a:solidFill>
                <a:latin typeface="Source Sans Pro" panose="020B0503030403020204" pitchFamily="34" charset="0"/>
              </a:rPr>
              <a:t>American Indian or Alaska Native</a:t>
            </a:r>
            <a:endParaRPr lang="en-US" sz="1600" b="0" i="0" u="none" strike="noStrike" baseline="0" dirty="0">
              <a:solidFill>
                <a:srgbClr val="000000"/>
              </a:solidFill>
              <a:latin typeface="Source Sans Pro" panose="020B0503030403020204" pitchFamily="34" charset="0"/>
            </a:endParaRPr>
          </a:p>
          <a:p>
            <a:pPr lvl="1"/>
            <a:r>
              <a:rPr lang="en-US" sz="1600" b="0" i="1" u="none" strike="noStrike" baseline="0" dirty="0">
                <a:solidFill>
                  <a:srgbClr val="000000"/>
                </a:solidFill>
                <a:latin typeface="Source Sans Pro" panose="020B0503030403020204" pitchFamily="34" charset="0"/>
              </a:rPr>
              <a:t>Asian</a:t>
            </a:r>
            <a:endParaRPr lang="en-US" sz="1600" b="0" i="0" u="none" strike="noStrike" baseline="0" dirty="0">
              <a:solidFill>
                <a:srgbClr val="000000"/>
              </a:solidFill>
              <a:latin typeface="Source Sans Pro" panose="020B0503030403020204" pitchFamily="34" charset="0"/>
            </a:endParaRPr>
          </a:p>
          <a:p>
            <a:pPr lvl="1"/>
            <a:r>
              <a:rPr lang="en-US" sz="1600" b="0" i="1" u="none" strike="noStrike" baseline="0" dirty="0">
                <a:solidFill>
                  <a:srgbClr val="000000"/>
                </a:solidFill>
                <a:latin typeface="Source Sans Pro" panose="020B0503030403020204" pitchFamily="34" charset="0"/>
              </a:rPr>
              <a:t>Black or African American</a:t>
            </a:r>
            <a:endParaRPr lang="en-US" sz="1600" b="0" i="0" u="none" strike="noStrike" baseline="0" dirty="0">
              <a:solidFill>
                <a:srgbClr val="000000"/>
              </a:solidFill>
              <a:latin typeface="Source Sans Pro" panose="020B0503030403020204" pitchFamily="34" charset="0"/>
            </a:endParaRPr>
          </a:p>
          <a:p>
            <a:pPr lvl="1"/>
            <a:r>
              <a:rPr lang="en-US" sz="1600" b="0" i="1" u="none" strike="noStrike" baseline="0" dirty="0">
                <a:solidFill>
                  <a:srgbClr val="000000"/>
                </a:solidFill>
                <a:latin typeface="Source Sans Pro" panose="020B0503030403020204" pitchFamily="34" charset="0"/>
              </a:rPr>
              <a:t>Native Hawaiian or Other Pacific Islander</a:t>
            </a:r>
            <a:endParaRPr lang="en-US" sz="1600" b="0" i="0" u="none" strike="noStrike" baseline="0" dirty="0">
              <a:solidFill>
                <a:srgbClr val="000000"/>
              </a:solidFill>
              <a:latin typeface="Source Sans Pro" panose="020B0503030403020204" pitchFamily="34" charset="0"/>
            </a:endParaRPr>
          </a:p>
          <a:p>
            <a:pPr lvl="1"/>
            <a:r>
              <a:rPr lang="en-US" sz="1600" b="0" i="1" u="none" strike="noStrike" baseline="0" dirty="0">
                <a:solidFill>
                  <a:srgbClr val="000000"/>
                </a:solidFill>
                <a:latin typeface="Source Sans Pro" panose="020B0503030403020204" pitchFamily="34" charset="0"/>
              </a:rPr>
              <a:t>White </a:t>
            </a:r>
            <a:endParaRPr lang="en-US" sz="1600" dirty="0">
              <a:latin typeface="Calibri Light" pitchFamily="34" charset="0"/>
            </a:endParaRPr>
          </a:p>
          <a:p>
            <a:pPr marL="0" indent="0">
              <a:lnSpc>
                <a:spcPct val="90000"/>
              </a:lnSpc>
              <a:buNone/>
            </a:pPr>
            <a:endParaRPr lang="en-US" sz="1800" i="1" dirty="0">
              <a:latin typeface="Calibri Light" pitchFamily="34" charset="0"/>
            </a:endParaRPr>
          </a:p>
        </p:txBody>
      </p:sp>
      <p:sp>
        <p:nvSpPr>
          <p:cNvPr id="4" name="Arrow: Right 3">
            <a:extLst>
              <a:ext uri="{FF2B5EF4-FFF2-40B4-BE49-F238E27FC236}">
                <a16:creationId xmlns:a16="http://schemas.microsoft.com/office/drawing/2014/main" id="{28DE4F15-1398-5EAD-E3AF-BB70A73A9CEE}"/>
              </a:ext>
            </a:extLst>
          </p:cNvPr>
          <p:cNvSpPr/>
          <p:nvPr/>
        </p:nvSpPr>
        <p:spPr>
          <a:xfrm>
            <a:off x="4281948" y="2209800"/>
            <a:ext cx="685800" cy="609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D0C21060-170D-C38E-BA53-F42C1DC48293}"/>
              </a:ext>
            </a:extLst>
          </p:cNvPr>
          <p:cNvSpPr/>
          <p:nvPr/>
        </p:nvSpPr>
        <p:spPr>
          <a:xfrm>
            <a:off x="4281948" y="3962399"/>
            <a:ext cx="685800" cy="609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5C67871-46EF-9EEB-18F8-5D6B4851D068}"/>
              </a:ext>
            </a:extLst>
          </p:cNvPr>
          <p:cNvSpPr txBox="1"/>
          <p:nvPr/>
        </p:nvSpPr>
        <p:spPr>
          <a:xfrm>
            <a:off x="4982496" y="2329934"/>
            <a:ext cx="4572000" cy="369332"/>
          </a:xfrm>
          <a:prstGeom prst="rect">
            <a:avLst/>
          </a:prstGeom>
          <a:noFill/>
        </p:spPr>
        <p:txBody>
          <a:bodyPr wrap="square">
            <a:spAutoFit/>
          </a:bodyPr>
          <a:lstStyle/>
          <a:p>
            <a:r>
              <a:rPr lang="en-US" sz="1800" b="0" i="0" u="none" strike="noStrike" baseline="0" dirty="0">
                <a:solidFill>
                  <a:srgbClr val="000000"/>
                </a:solidFill>
                <a:latin typeface="Source Sans Pro" panose="020B0503030403020204" pitchFamily="34" charset="0"/>
              </a:rPr>
              <a:t>May choose one.</a:t>
            </a:r>
          </a:p>
        </p:txBody>
      </p:sp>
      <p:sp>
        <p:nvSpPr>
          <p:cNvPr id="9" name="TextBox 8">
            <a:extLst>
              <a:ext uri="{FF2B5EF4-FFF2-40B4-BE49-F238E27FC236}">
                <a16:creationId xmlns:a16="http://schemas.microsoft.com/office/drawing/2014/main" id="{1628CC8E-2931-34E3-B9A2-EBA9049A03E6}"/>
              </a:ext>
            </a:extLst>
          </p:cNvPr>
          <p:cNvSpPr txBox="1"/>
          <p:nvPr/>
        </p:nvSpPr>
        <p:spPr>
          <a:xfrm>
            <a:off x="4982496" y="4082533"/>
            <a:ext cx="4778476" cy="369332"/>
          </a:xfrm>
          <a:prstGeom prst="rect">
            <a:avLst/>
          </a:prstGeom>
          <a:noFill/>
        </p:spPr>
        <p:txBody>
          <a:bodyPr wrap="square">
            <a:spAutoFit/>
          </a:bodyPr>
          <a:lstStyle/>
          <a:p>
            <a:r>
              <a:rPr lang="en-US" sz="1800" b="0" i="0" u="none" strike="noStrike" baseline="0" dirty="0">
                <a:solidFill>
                  <a:srgbClr val="000000"/>
                </a:solidFill>
                <a:latin typeface="Source Sans Pro" panose="020B0503030403020204" pitchFamily="34" charset="0"/>
              </a:rPr>
              <a:t>May choose one or more.</a:t>
            </a:r>
            <a:endParaRPr lang="en-US" dirty="0"/>
          </a:p>
        </p:txBody>
      </p:sp>
      <p:pic>
        <p:nvPicPr>
          <p:cNvPr id="18" name="Audio 17">
            <a:hlinkClick r:id="" action="ppaction://media"/>
            <a:extLst>
              <a:ext uri="{FF2B5EF4-FFF2-40B4-BE49-F238E27FC236}">
                <a16:creationId xmlns:a16="http://schemas.microsoft.com/office/drawing/2014/main" id="{32D0904D-6BFB-E459-722D-48EF0A7D0B6C}"/>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104164052"/>
      </p:ext>
    </p:extLst>
  </p:cSld>
  <p:clrMapOvr>
    <a:masterClrMapping/>
  </p:clrMapOvr>
  <mc:AlternateContent xmlns:mc="http://schemas.openxmlformats.org/markup-compatibility/2006">
    <mc:Choice xmlns:p14="http://schemas.microsoft.com/office/powerpoint/2010/main" Requires="p14">
      <p:transition spd="slow" p14:dur="2000" advTm="23413"/>
    </mc:Choice>
    <mc:Fallback>
      <p:transition spd="slow" advTm="23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8"/>
                </p:tgtEl>
              </p:cMediaNode>
            </p:audio>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a:noFill/>
          <a:ln>
            <a:noFill/>
          </a:ln>
        </p:spPr>
        <p:txBody>
          <a:bodyPr/>
          <a:lstStyle/>
          <a:p>
            <a:r>
              <a:rPr lang="en-US" b="1" dirty="0"/>
              <a:t>Public Notification</a:t>
            </a:r>
          </a:p>
        </p:txBody>
      </p:sp>
      <p:sp>
        <p:nvSpPr>
          <p:cNvPr id="4" name="Content Placeholder 3"/>
          <p:cNvSpPr>
            <a:spLocks noGrp="1"/>
          </p:cNvSpPr>
          <p:nvPr>
            <p:ph sz="half" idx="1"/>
          </p:nvPr>
        </p:nvSpPr>
        <p:spPr>
          <a:xfrm>
            <a:off x="822960" y="1845734"/>
            <a:ext cx="4968240" cy="4023360"/>
          </a:xfrm>
        </p:spPr>
        <p:txBody>
          <a:bodyPr>
            <a:normAutofit/>
          </a:bodyPr>
          <a:lstStyle/>
          <a:p>
            <a:pPr marL="0" lvl="0" indent="0" algn="ctr" fontAlgn="base">
              <a:lnSpc>
                <a:spcPct val="80000"/>
              </a:lnSpc>
              <a:spcAft>
                <a:spcPct val="0"/>
              </a:spcAft>
              <a:buClr>
                <a:srgbClr val="D16349"/>
              </a:buClr>
              <a:buSzPct val="85000"/>
              <a:buNone/>
            </a:pPr>
            <a:endParaRPr lang="en-US" sz="2000" dirty="0">
              <a:solidFill>
                <a:prstClr val="black"/>
              </a:solidFill>
            </a:endParaRPr>
          </a:p>
          <a:p>
            <a:pPr marL="0" lvl="0" indent="0" algn="ctr" fontAlgn="base">
              <a:lnSpc>
                <a:spcPct val="100000"/>
              </a:lnSpc>
              <a:spcBef>
                <a:spcPts val="0"/>
              </a:spcBef>
              <a:spcAft>
                <a:spcPct val="0"/>
              </a:spcAft>
              <a:buClr>
                <a:srgbClr val="D16349"/>
              </a:buClr>
              <a:buSzPct val="85000"/>
              <a:buNone/>
            </a:pPr>
            <a:r>
              <a:rPr lang="en-US" sz="2000" dirty="0">
                <a:solidFill>
                  <a:prstClr val="black"/>
                </a:solidFill>
              </a:rPr>
              <a:t>Schools must notify the public of their participation in</a:t>
            </a:r>
          </a:p>
          <a:p>
            <a:pPr marL="0" lvl="0" indent="0" algn="ctr" fontAlgn="base">
              <a:lnSpc>
                <a:spcPct val="100000"/>
              </a:lnSpc>
              <a:spcBef>
                <a:spcPts val="0"/>
              </a:spcBef>
              <a:spcAft>
                <a:spcPct val="0"/>
              </a:spcAft>
              <a:buClr>
                <a:srgbClr val="D16349"/>
              </a:buClr>
              <a:buSzPct val="85000"/>
              <a:buNone/>
            </a:pPr>
            <a:r>
              <a:rPr lang="en-US" sz="2000" dirty="0">
                <a:solidFill>
                  <a:prstClr val="black"/>
                </a:solidFill>
              </a:rPr>
              <a:t> School Nutrition Programs. </a:t>
            </a:r>
          </a:p>
          <a:p>
            <a:pPr marL="0" lvl="0" indent="0" algn="ctr" fontAlgn="base">
              <a:lnSpc>
                <a:spcPct val="80000"/>
              </a:lnSpc>
              <a:spcAft>
                <a:spcPct val="0"/>
              </a:spcAft>
              <a:buClr>
                <a:srgbClr val="D16349"/>
              </a:buClr>
              <a:buSzPct val="85000"/>
              <a:buNone/>
            </a:pPr>
            <a:endParaRPr lang="en-US" sz="2000" dirty="0">
              <a:solidFill>
                <a:prstClr val="black"/>
              </a:solidFill>
            </a:endParaRPr>
          </a:p>
          <a:p>
            <a:pPr marL="0" lvl="0" indent="0" fontAlgn="base">
              <a:lnSpc>
                <a:spcPct val="80000"/>
              </a:lnSpc>
              <a:spcAft>
                <a:spcPct val="0"/>
              </a:spcAft>
              <a:buClr>
                <a:srgbClr val="D16349"/>
              </a:buClr>
              <a:buSzPct val="85000"/>
              <a:buNone/>
            </a:pPr>
            <a:r>
              <a:rPr lang="en-US" sz="2000" dirty="0">
                <a:solidFill>
                  <a:prstClr val="black"/>
                </a:solidFill>
              </a:rPr>
              <a:t>Notification must include:</a:t>
            </a:r>
          </a:p>
          <a:p>
            <a:pPr marL="457200" lvl="0" indent="-457200" fontAlgn="base">
              <a:lnSpc>
                <a:spcPct val="80000"/>
              </a:lnSpc>
              <a:spcAft>
                <a:spcPct val="0"/>
              </a:spcAft>
              <a:buClr>
                <a:srgbClr val="D16349"/>
              </a:buClr>
              <a:buSzPct val="85000"/>
              <a:buAutoNum type="arabicPeriod"/>
            </a:pPr>
            <a:r>
              <a:rPr lang="en-US" sz="2000" dirty="0">
                <a:solidFill>
                  <a:prstClr val="black"/>
                </a:solidFill>
              </a:rPr>
              <a:t>Program availability </a:t>
            </a:r>
          </a:p>
          <a:p>
            <a:pPr marL="457200" lvl="0" indent="-457200" fontAlgn="base">
              <a:lnSpc>
                <a:spcPct val="80000"/>
              </a:lnSpc>
              <a:spcAft>
                <a:spcPct val="0"/>
              </a:spcAft>
              <a:buClr>
                <a:srgbClr val="D16349"/>
              </a:buClr>
              <a:buSzPct val="85000"/>
              <a:buAutoNum type="arabicPeriod"/>
            </a:pPr>
            <a:r>
              <a:rPr lang="en-US" dirty="0">
                <a:solidFill>
                  <a:prstClr val="black"/>
                </a:solidFill>
              </a:rPr>
              <a:t>Complaint procedures</a:t>
            </a:r>
          </a:p>
          <a:p>
            <a:pPr marL="457200" lvl="0" indent="-457200" fontAlgn="base">
              <a:lnSpc>
                <a:spcPct val="80000"/>
              </a:lnSpc>
              <a:spcAft>
                <a:spcPct val="0"/>
              </a:spcAft>
              <a:buClr>
                <a:srgbClr val="D16349"/>
              </a:buClr>
              <a:buSzPct val="85000"/>
              <a:buAutoNum type="arabicPeriod"/>
            </a:pPr>
            <a:r>
              <a:rPr lang="en-US" sz="2000" dirty="0">
                <a:solidFill>
                  <a:prstClr val="black"/>
                </a:solidFill>
              </a:rPr>
              <a:t>Nondiscrimination statement</a:t>
            </a:r>
          </a:p>
          <a:p>
            <a:pPr marL="457200" lvl="0" indent="-457200" fontAlgn="base">
              <a:lnSpc>
                <a:spcPct val="80000"/>
              </a:lnSpc>
              <a:spcAft>
                <a:spcPct val="0"/>
              </a:spcAft>
              <a:buClr>
                <a:srgbClr val="D16349"/>
              </a:buClr>
              <a:buSzPct val="85000"/>
              <a:buAutoNum type="arabicPeriod"/>
            </a:pPr>
            <a:endParaRPr lang="en-US" dirty="0">
              <a:solidFill>
                <a:prstClr val="black"/>
              </a:solidFill>
            </a:endParaRPr>
          </a:p>
        </p:txBody>
      </p:sp>
      <p:pic>
        <p:nvPicPr>
          <p:cNvPr id="5" name="Content Placeholder 4" descr="Picture of And Justice for All poster needed for Child Nutrition Programs. The poster has a green background with a building and flag in the background. "/>
          <p:cNvPicPr>
            <a:picLocks noGrp="1" noChangeAspect="1"/>
          </p:cNvPicPr>
          <p:nvPr>
            <p:ph sz="half" idx="2"/>
          </p:nvPr>
        </p:nvPicPr>
        <p:blipFill>
          <a:blip r:embed="rId5">
            <a:extLst>
              <a:ext uri="{28A0092B-C50C-407E-A947-70E740481C1C}">
                <a14:useLocalDpi xmlns:a14="http://schemas.microsoft.com/office/drawing/2010/main" val="0"/>
              </a:ext>
            </a:extLst>
          </a:blip>
          <a:srcRect/>
          <a:stretch/>
        </p:blipFill>
        <p:spPr>
          <a:xfrm>
            <a:off x="6172200" y="1922532"/>
            <a:ext cx="2503554" cy="3869128"/>
          </a:xfrm>
        </p:spPr>
      </p:pic>
      <p:pic>
        <p:nvPicPr>
          <p:cNvPr id="20" name="Audio 19">
            <a:hlinkClick r:id="" action="ppaction://media"/>
            <a:extLst>
              <a:ext uri="{FF2B5EF4-FFF2-40B4-BE49-F238E27FC236}">
                <a16:creationId xmlns:a16="http://schemas.microsoft.com/office/drawing/2014/main" id="{39731E2B-0134-DC75-29B3-6C2F390E099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71141031"/>
      </p:ext>
    </p:extLst>
  </p:cSld>
  <p:clrMapOvr>
    <a:masterClrMapping/>
  </p:clrMapOvr>
  <mc:AlternateContent xmlns:mc="http://schemas.openxmlformats.org/markup-compatibility/2006">
    <mc:Choice xmlns:p14="http://schemas.microsoft.com/office/powerpoint/2010/main" Requires="p14">
      <p:transition spd="slow" p14:dur="2000" advTm="61764"/>
    </mc:Choice>
    <mc:Fallback>
      <p:transition spd="slow" advTm="61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normAutofit fontScale="90000"/>
          </a:bodyPr>
          <a:lstStyle/>
          <a:p>
            <a:r>
              <a:rPr lang="en-US" b="1" dirty="0"/>
              <a:t>Public Notification- Requirements</a:t>
            </a:r>
          </a:p>
        </p:txBody>
      </p:sp>
      <p:sp>
        <p:nvSpPr>
          <p:cNvPr id="3" name="Content Placeholder 2"/>
          <p:cNvSpPr>
            <a:spLocks noGrp="1"/>
          </p:cNvSpPr>
          <p:nvPr>
            <p:ph idx="1"/>
          </p:nvPr>
        </p:nvSpPr>
        <p:spPr>
          <a:xfrm>
            <a:off x="822960" y="1845734"/>
            <a:ext cx="4440364" cy="4023360"/>
          </a:xfrm>
        </p:spPr>
        <p:txBody>
          <a:bodyPr>
            <a:normAutofit fontScale="77500" lnSpcReduction="20000"/>
          </a:bodyPr>
          <a:lstStyle/>
          <a:p>
            <a:pPr marL="457200" indent="-457200">
              <a:buFont typeface="+mj-lt"/>
              <a:buAutoNum type="arabicPeriod"/>
            </a:pPr>
            <a:r>
              <a:rPr lang="en-US" dirty="0"/>
              <a:t>Prominent display of  the </a:t>
            </a:r>
            <a:r>
              <a:rPr lang="en-US" i="1" dirty="0"/>
              <a:t>And Justice for All Poster</a:t>
            </a:r>
          </a:p>
          <a:p>
            <a:pPr marL="457200" indent="-457200">
              <a:buFont typeface="+mj-lt"/>
              <a:buAutoNum type="arabicPeriod"/>
            </a:pPr>
            <a:r>
              <a:rPr lang="en-US" dirty="0"/>
              <a:t>Submit a Public release to the media*</a:t>
            </a:r>
          </a:p>
          <a:p>
            <a:pPr marL="457200" indent="-457200">
              <a:buFont typeface="+mj-lt"/>
              <a:buAutoNum type="arabicPeriod"/>
            </a:pPr>
            <a:r>
              <a:rPr lang="en-US" dirty="0"/>
              <a:t>Use the </a:t>
            </a:r>
            <a:r>
              <a:rPr lang="en-US" dirty="0">
                <a:hlinkClick r:id="rId5"/>
              </a:rPr>
              <a:t>non-discrimination statement </a:t>
            </a:r>
            <a:r>
              <a:rPr lang="en-US" dirty="0"/>
              <a:t>on publications and websites</a:t>
            </a:r>
          </a:p>
          <a:p>
            <a:pPr marL="457200" indent="-457200">
              <a:buFont typeface="+mj-lt"/>
              <a:buAutoNum type="arabicPeriod"/>
            </a:pPr>
            <a:r>
              <a:rPr lang="en-US" dirty="0"/>
              <a:t>Convey equal opportunity in photographs</a:t>
            </a:r>
          </a:p>
          <a:p>
            <a:pPr marL="457200" indent="-457200">
              <a:buFont typeface="+mj-lt"/>
              <a:buAutoNum type="arabicPeriod"/>
            </a:pPr>
            <a:r>
              <a:rPr lang="en-US" b="1" dirty="0"/>
              <a:t>Notify households and students with disabilities of the process for requesting a dietary or non-dietary accommodation related to his or her meal service</a:t>
            </a:r>
          </a:p>
          <a:p>
            <a:pPr marL="457200" indent="-457200">
              <a:buFont typeface="+mj-lt"/>
              <a:buAutoNum type="arabicPeriod"/>
            </a:pPr>
            <a:r>
              <a:rPr lang="en-US" dirty="0"/>
              <a:t>Make Program information available to the public upon request in a language or format that they can understand</a:t>
            </a:r>
          </a:p>
          <a:p>
            <a:pPr marL="457200" indent="-457200">
              <a:buFont typeface="+mj-lt"/>
              <a:buAutoNum type="arabicPeriod"/>
            </a:pPr>
            <a:r>
              <a:rPr lang="en-US" dirty="0"/>
              <a:t>Inform potentially eligible persons, applicants, and participants of any programs or changes in programs</a:t>
            </a:r>
          </a:p>
        </p:txBody>
      </p:sp>
      <p:pic>
        <p:nvPicPr>
          <p:cNvPr id="4" name="Content Placeholder 4" descr="Picture of And Justice for All poster needed for Child Nutrition Programs. The poster has a green background with a building and flag in the background. "/>
          <p:cNvPicPr>
            <a:picLocks noChangeAspect="1"/>
          </p:cNvPicPr>
          <p:nvPr/>
        </p:nvPicPr>
        <p:blipFill>
          <a:blip r:embed="rId6">
            <a:extLst>
              <a:ext uri="{28A0092B-C50C-407E-A947-70E740481C1C}">
                <a14:useLocalDpi xmlns:a14="http://schemas.microsoft.com/office/drawing/2010/main" val="0"/>
              </a:ext>
            </a:extLst>
          </a:blip>
          <a:srcRect/>
          <a:stretch/>
        </p:blipFill>
        <p:spPr>
          <a:xfrm>
            <a:off x="6248400" y="1923167"/>
            <a:ext cx="2503554" cy="3869128"/>
          </a:xfrm>
          <a:prstGeom prst="rect">
            <a:avLst/>
          </a:prstGeom>
        </p:spPr>
      </p:pic>
      <p:sp>
        <p:nvSpPr>
          <p:cNvPr id="6" name="TextBox 5">
            <a:extLst>
              <a:ext uri="{FF2B5EF4-FFF2-40B4-BE49-F238E27FC236}">
                <a16:creationId xmlns:a16="http://schemas.microsoft.com/office/drawing/2014/main" id="{52459169-6C9F-5B2F-66F1-FA2E58040597}"/>
              </a:ext>
            </a:extLst>
          </p:cNvPr>
          <p:cNvSpPr txBox="1"/>
          <p:nvPr/>
        </p:nvSpPr>
        <p:spPr>
          <a:xfrm>
            <a:off x="609600" y="5869094"/>
            <a:ext cx="5338858" cy="246221"/>
          </a:xfrm>
          <a:prstGeom prst="rect">
            <a:avLst/>
          </a:prstGeom>
          <a:noFill/>
        </p:spPr>
        <p:txBody>
          <a:bodyPr wrap="square">
            <a:spAutoFit/>
          </a:bodyPr>
          <a:lstStyle/>
          <a:p>
            <a:r>
              <a:rPr lang="en-US" sz="1000" i="1" dirty="0"/>
              <a:t>*</a:t>
            </a:r>
            <a:r>
              <a:rPr lang="en-US" sz="1000" i="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OPI completes public release on behalf of schools who submit SNP application by June 30</a:t>
            </a:r>
            <a:r>
              <a:rPr lang="en-US" sz="1000" i="1" baseline="30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a:t>
            </a:r>
            <a:r>
              <a:rPr lang="en-US" sz="1000" i="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en-US" sz="1000" i="1" dirty="0"/>
          </a:p>
        </p:txBody>
      </p:sp>
      <p:pic>
        <p:nvPicPr>
          <p:cNvPr id="18" name="Audio 17">
            <a:hlinkClick r:id="" action="ppaction://media"/>
            <a:extLst>
              <a:ext uri="{FF2B5EF4-FFF2-40B4-BE49-F238E27FC236}">
                <a16:creationId xmlns:a16="http://schemas.microsoft.com/office/drawing/2014/main" id="{CEA49297-AB41-115E-673A-0E7A45FB177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92951553"/>
      </p:ext>
    </p:extLst>
  </p:cSld>
  <p:clrMapOvr>
    <a:masterClrMapping/>
  </p:clrMapOvr>
  <mc:AlternateContent xmlns:mc="http://schemas.openxmlformats.org/markup-compatibility/2006">
    <mc:Choice xmlns:p14="http://schemas.microsoft.com/office/powerpoint/2010/main" Requires="p14">
      <p:transition spd="slow" p14:dur="2000" advTm="86214"/>
    </mc:Choice>
    <mc:Fallback>
      <p:transition spd="slow" advTm="86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8"/>
                </p:tgtEl>
              </p:cMediaNode>
            </p:audio>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100" y="164559"/>
            <a:ext cx="7543800" cy="932596"/>
          </a:xfrm>
        </p:spPr>
        <p:txBody>
          <a:bodyPr>
            <a:noAutofit/>
          </a:bodyPr>
          <a:lstStyle/>
          <a:p>
            <a:r>
              <a:rPr lang="en-US" sz="3200" b="1" dirty="0"/>
              <a:t>Public Notification- </a:t>
            </a:r>
            <a:br>
              <a:rPr lang="en-US" sz="3200" b="1" dirty="0"/>
            </a:br>
            <a:r>
              <a:rPr lang="en-US" sz="3200" b="1" dirty="0"/>
              <a:t>Nondiscrimination Statement</a:t>
            </a:r>
          </a:p>
        </p:txBody>
      </p:sp>
      <p:sp>
        <p:nvSpPr>
          <p:cNvPr id="5" name="Content Placeholder 4"/>
          <p:cNvSpPr>
            <a:spLocks noGrp="1"/>
          </p:cNvSpPr>
          <p:nvPr>
            <p:ph sz="half" idx="1"/>
          </p:nvPr>
        </p:nvSpPr>
        <p:spPr>
          <a:xfrm>
            <a:off x="228600" y="1752600"/>
            <a:ext cx="8686800" cy="4044104"/>
          </a:xfrm>
          <a:solidFill>
            <a:schemeClr val="accent1">
              <a:alpha val="46000"/>
            </a:schemeClr>
          </a:solidFill>
        </p:spPr>
        <p:txBody>
          <a:bodyPr>
            <a:normAutofit/>
          </a:bodyPr>
          <a:lstStyle/>
          <a:p>
            <a:pPr marL="0" indent="0">
              <a:buNone/>
            </a:pPr>
            <a:endParaRPr lang="en-US" dirty="0">
              <a:solidFill>
                <a:schemeClr val="tx1"/>
              </a:solidFill>
            </a:endParaRPr>
          </a:p>
          <a:p>
            <a:pPr marL="0" indent="0" algn="ctr">
              <a:lnSpc>
                <a:spcPct val="100000"/>
              </a:lnSpc>
              <a:spcBef>
                <a:spcPts val="0"/>
              </a:spcBef>
              <a:spcAft>
                <a:spcPts val="0"/>
              </a:spcAft>
              <a:buNone/>
            </a:pPr>
            <a:endParaRPr lang="en-US" dirty="0">
              <a:solidFill>
                <a:schemeClr val="tx1"/>
              </a:solidFill>
            </a:endParaRPr>
          </a:p>
          <a:p>
            <a:pPr marL="0" indent="0" algn="ctr">
              <a:lnSpc>
                <a:spcPct val="100000"/>
              </a:lnSpc>
              <a:spcBef>
                <a:spcPts val="0"/>
              </a:spcBef>
              <a:spcAft>
                <a:spcPts val="0"/>
              </a:spcAft>
              <a:buNone/>
            </a:pPr>
            <a:r>
              <a:rPr lang="en-US" dirty="0">
                <a:solidFill>
                  <a:schemeClr val="tx1"/>
                </a:solidFill>
              </a:rPr>
              <a:t>All informational materials, including websites used to inform the public about the School Nutrition Programs must contain the </a:t>
            </a:r>
          </a:p>
          <a:p>
            <a:pPr marL="0" indent="0" algn="ctr">
              <a:lnSpc>
                <a:spcPct val="100000"/>
              </a:lnSpc>
              <a:spcBef>
                <a:spcPts val="0"/>
              </a:spcBef>
              <a:spcAft>
                <a:spcPts val="0"/>
              </a:spcAft>
              <a:buNone/>
            </a:pPr>
            <a:endParaRPr lang="en-US" b="1" dirty="0">
              <a:solidFill>
                <a:schemeClr val="bg1"/>
              </a:solidFill>
            </a:endParaRPr>
          </a:p>
          <a:p>
            <a:pPr marL="0" indent="0" algn="ctr">
              <a:lnSpc>
                <a:spcPct val="100000"/>
              </a:lnSpc>
              <a:spcBef>
                <a:spcPts val="0"/>
              </a:spcBef>
              <a:spcAft>
                <a:spcPts val="0"/>
              </a:spcAft>
              <a:buNone/>
            </a:pPr>
            <a:r>
              <a:rPr lang="en-US" sz="2400" b="1" dirty="0">
                <a:solidFill>
                  <a:schemeClr val="tx1"/>
                </a:solidFill>
                <a:hlinkClick r:id="rId6"/>
              </a:rPr>
              <a:t>Nondiscrimination </a:t>
            </a:r>
          </a:p>
          <a:p>
            <a:pPr marL="0" indent="0" algn="ctr">
              <a:lnSpc>
                <a:spcPct val="100000"/>
              </a:lnSpc>
              <a:spcBef>
                <a:spcPts val="0"/>
              </a:spcBef>
              <a:spcAft>
                <a:spcPts val="0"/>
              </a:spcAft>
              <a:buNone/>
            </a:pPr>
            <a:r>
              <a:rPr lang="en-US" sz="2400" b="1" dirty="0">
                <a:solidFill>
                  <a:schemeClr val="tx1"/>
                </a:solidFill>
                <a:hlinkClick r:id="rId6"/>
              </a:rPr>
              <a:t>Statement </a:t>
            </a:r>
            <a:endParaRPr lang="en-US" sz="2400" b="1" dirty="0">
              <a:solidFill>
                <a:schemeClr val="tx1"/>
              </a:solidFill>
            </a:endParaRPr>
          </a:p>
          <a:p>
            <a:pPr marL="0" indent="0" algn="ctr">
              <a:lnSpc>
                <a:spcPct val="100000"/>
              </a:lnSpc>
              <a:spcBef>
                <a:spcPts val="0"/>
              </a:spcBef>
              <a:spcAft>
                <a:spcPts val="0"/>
              </a:spcAft>
              <a:buNone/>
            </a:pPr>
            <a:endParaRPr lang="en-US" sz="2400" b="1" dirty="0">
              <a:solidFill>
                <a:schemeClr val="tx1"/>
              </a:solidFill>
            </a:endParaRPr>
          </a:p>
          <a:p>
            <a:pPr marL="0" indent="0" algn="ctr">
              <a:lnSpc>
                <a:spcPct val="100000"/>
              </a:lnSpc>
              <a:spcBef>
                <a:spcPts val="0"/>
              </a:spcBef>
              <a:spcAft>
                <a:spcPts val="0"/>
              </a:spcAft>
              <a:buNone/>
            </a:pPr>
            <a:r>
              <a:rPr lang="en-US" sz="2400" b="1" dirty="0">
                <a:solidFill>
                  <a:schemeClr val="tx1"/>
                </a:solidFill>
              </a:rPr>
              <a:t>The NDS must be posted on </a:t>
            </a:r>
            <a:r>
              <a:rPr lang="en-US" sz="2400" b="1" i="1" dirty="0">
                <a:solidFill>
                  <a:schemeClr val="tx1"/>
                </a:solidFill>
              </a:rPr>
              <a:t>home page </a:t>
            </a:r>
            <a:r>
              <a:rPr lang="en-US" sz="2400" b="1" dirty="0">
                <a:solidFill>
                  <a:schemeClr val="tx1"/>
                </a:solidFill>
              </a:rPr>
              <a:t>of school’s website!</a:t>
            </a:r>
            <a:endParaRPr lang="en-US" sz="2400" dirty="0">
              <a:solidFill>
                <a:schemeClr val="bg1"/>
              </a:solidFill>
            </a:endParaRPr>
          </a:p>
          <a:p>
            <a:pPr algn="r"/>
            <a:endParaRPr lang="en-US" dirty="0"/>
          </a:p>
          <a:p>
            <a:pPr algn="r"/>
            <a:endParaRPr lang="en-US" dirty="0"/>
          </a:p>
          <a:p>
            <a:pPr algn="r"/>
            <a:endParaRPr lang="en-US" dirty="0"/>
          </a:p>
          <a:p>
            <a:pPr algn="r"/>
            <a:endParaRPr lang="en-US" dirty="0"/>
          </a:p>
        </p:txBody>
      </p:sp>
      <p:sp>
        <p:nvSpPr>
          <p:cNvPr id="7" name="TextBox 6">
            <a:extLst>
              <a:ext uri="{FF2B5EF4-FFF2-40B4-BE49-F238E27FC236}">
                <a16:creationId xmlns:a16="http://schemas.microsoft.com/office/drawing/2014/main" id="{F6E3E3E0-ED75-4BBA-9945-806B4CCDACEA}"/>
              </a:ext>
            </a:extLst>
          </p:cNvPr>
          <p:cNvSpPr txBox="1"/>
          <p:nvPr/>
        </p:nvSpPr>
        <p:spPr>
          <a:xfrm>
            <a:off x="1524000" y="1752600"/>
            <a:ext cx="6096000" cy="461665"/>
          </a:xfrm>
          <a:prstGeom prst="rect">
            <a:avLst/>
          </a:prstGeom>
          <a:noFill/>
        </p:spPr>
        <p:txBody>
          <a:bodyPr wrap="square" rtlCol="0">
            <a:spAutoFit/>
          </a:bodyPr>
          <a:lstStyle/>
          <a:p>
            <a:r>
              <a:rPr lang="en-US" sz="2400" b="1" dirty="0">
                <a:solidFill>
                  <a:schemeClr val="accent2"/>
                </a:solidFill>
              </a:rPr>
              <a:t>Double-check your school website home page! </a:t>
            </a:r>
          </a:p>
        </p:txBody>
      </p:sp>
      <p:pic>
        <p:nvPicPr>
          <p:cNvPr id="26" name="Audio 25">
            <a:hlinkClick r:id="" action="ppaction://media"/>
            <a:extLst>
              <a:ext uri="{FF2B5EF4-FFF2-40B4-BE49-F238E27FC236}">
                <a16:creationId xmlns:a16="http://schemas.microsoft.com/office/drawing/2014/main" id="{B6E8D9F6-F953-95D8-A3CA-13979BF652DE}"/>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467296503"/>
      </p:ext>
    </p:extLst>
  </p:cSld>
  <p:clrMapOvr>
    <a:masterClrMapping/>
  </p:clrMapOvr>
  <mc:AlternateContent xmlns:mc="http://schemas.openxmlformats.org/markup-compatibility/2006">
    <mc:Choice xmlns:p14="http://schemas.microsoft.com/office/powerpoint/2010/main" Requires="p14">
      <p:transition spd="slow" p14:dur="2000" advTm="82257"/>
    </mc:Choice>
    <mc:Fallback>
      <p:transition spd="slow" advTm="82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500"/>
                                        <p:tgtEl>
                                          <p:spTgt spid="5">
                                            <p:bg/>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fade">
                                      <p:cBhvr>
                                        <p:cTn id="3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6"/>
                </p:tgtEl>
              </p:cMediaNode>
            </p:audio>
          </p:childTnLst>
        </p:cTn>
      </p:par>
    </p:tnLst>
    <p:bldLst>
      <p:bldP spid="5"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b="1">
                <a:solidFill>
                  <a:schemeClr val="accent2"/>
                </a:solidFill>
              </a:rPr>
              <a:t>Equal Access</a:t>
            </a:r>
          </a:p>
        </p:txBody>
      </p:sp>
      <p:sp>
        <p:nvSpPr>
          <p:cNvPr id="6" name="Content Placeholder 5"/>
          <p:cNvSpPr>
            <a:spLocks noGrp="1"/>
          </p:cNvSpPr>
          <p:nvPr>
            <p:ph idx="1"/>
          </p:nvPr>
        </p:nvSpPr>
        <p:spPr>
          <a:xfrm>
            <a:off x="783153" y="2023962"/>
            <a:ext cx="5023286" cy="3845131"/>
          </a:xfrm>
        </p:spPr>
        <p:txBody>
          <a:bodyPr>
            <a:normAutofit/>
          </a:bodyPr>
          <a:lstStyle/>
          <a:p>
            <a:pPr>
              <a:buFont typeface="Wingdings" pitchFamily="2" charset="2"/>
              <a:buNone/>
            </a:pPr>
            <a:endParaRPr lang="en-US" dirty="0">
              <a:latin typeface="Calibri Light" pitchFamily="34" charset="0"/>
            </a:endParaRPr>
          </a:p>
          <a:p>
            <a:pPr>
              <a:buFont typeface="Wingdings" pitchFamily="2" charset="2"/>
              <a:buNone/>
            </a:pPr>
            <a:r>
              <a:rPr lang="en-US" dirty="0">
                <a:latin typeface="Calibri Light" pitchFamily="34" charset="0"/>
              </a:rPr>
              <a:t>Schools must administer</a:t>
            </a:r>
          </a:p>
          <a:p>
            <a:pPr>
              <a:buFont typeface="Wingdings" pitchFamily="2" charset="2"/>
              <a:buNone/>
            </a:pPr>
            <a:r>
              <a:rPr lang="en-US" dirty="0">
                <a:latin typeface="Calibri Light" pitchFamily="34" charset="0"/>
              </a:rPr>
              <a:t>programs so that they are</a:t>
            </a:r>
          </a:p>
          <a:p>
            <a:pPr>
              <a:buFont typeface="Wingdings" pitchFamily="2" charset="2"/>
              <a:buNone/>
            </a:pPr>
            <a:r>
              <a:rPr lang="en-US" dirty="0">
                <a:latin typeface="Calibri Light" pitchFamily="34" charset="0"/>
              </a:rPr>
              <a:t>accessible to all</a:t>
            </a:r>
          </a:p>
          <a:p>
            <a:pPr>
              <a:buFont typeface="Wingdings" pitchFamily="2" charset="2"/>
              <a:buNone/>
            </a:pPr>
            <a:r>
              <a:rPr lang="en-US" dirty="0">
                <a:latin typeface="Calibri Light" pitchFamily="34" charset="0"/>
              </a:rPr>
              <a:t>participants regardless of </a:t>
            </a:r>
          </a:p>
          <a:p>
            <a:pPr>
              <a:buFont typeface="Wingdings" pitchFamily="2" charset="2"/>
              <a:buNone/>
            </a:pPr>
            <a:r>
              <a:rPr lang="en-US" b="1" dirty="0">
                <a:latin typeface="Calibri Light" pitchFamily="34" charset="0"/>
              </a:rPr>
              <a:t>race, color, national </a:t>
            </a:r>
          </a:p>
          <a:p>
            <a:pPr>
              <a:buFont typeface="Wingdings" pitchFamily="2" charset="2"/>
              <a:buNone/>
            </a:pPr>
            <a:r>
              <a:rPr lang="en-US" b="1" dirty="0">
                <a:latin typeface="Calibri Light" pitchFamily="34" charset="0"/>
              </a:rPr>
              <a:t>origin, sex, age, or </a:t>
            </a:r>
          </a:p>
          <a:p>
            <a:pPr>
              <a:buFont typeface="Wingdings" pitchFamily="2" charset="2"/>
              <a:buNone/>
            </a:pPr>
            <a:r>
              <a:rPr lang="en-US" b="1" dirty="0">
                <a:latin typeface="Calibri Light" pitchFamily="34" charset="0"/>
              </a:rPr>
              <a:t>disability.</a:t>
            </a:r>
          </a:p>
        </p:txBody>
      </p:sp>
      <p:sp>
        <p:nvSpPr>
          <p:cNvPr id="13" name="Rectangle 12">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2" name="Audio 21">
            <a:hlinkClick r:id="" action="ppaction://media"/>
            <a:extLst>
              <a:ext uri="{FF2B5EF4-FFF2-40B4-BE49-F238E27FC236}">
                <a16:creationId xmlns:a16="http://schemas.microsoft.com/office/drawing/2014/main" id="{C4B9089C-AC58-9F42-3AAA-9910249995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03319452"/>
      </p:ext>
    </p:extLst>
  </p:cSld>
  <p:clrMapOvr>
    <a:masterClrMapping/>
  </p:clrMapOvr>
  <mc:AlternateContent xmlns:mc="http://schemas.openxmlformats.org/markup-compatibility/2006">
    <mc:Choice xmlns:p14="http://schemas.microsoft.com/office/powerpoint/2010/main" Requires="p14">
      <p:transition spd="slow" p14:dur="2000" advTm="13587"/>
    </mc:Choice>
    <mc:Fallback>
      <p:transition spd="slow" advTm="13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lstStyle/>
          <a:p>
            <a:r>
              <a:rPr lang="en-US" b="1" dirty="0"/>
              <a:t>Equal Access for Disability</a:t>
            </a:r>
          </a:p>
        </p:txBody>
      </p:sp>
      <p:sp>
        <p:nvSpPr>
          <p:cNvPr id="4" name="Content Placeholder 3"/>
          <p:cNvSpPr>
            <a:spLocks noGrp="1"/>
          </p:cNvSpPr>
          <p:nvPr>
            <p:ph sz="half" idx="1"/>
          </p:nvPr>
        </p:nvSpPr>
        <p:spPr>
          <a:xfrm>
            <a:off x="381000" y="1845736"/>
            <a:ext cx="8305800" cy="4023360"/>
          </a:xfrm>
        </p:spPr>
        <p:txBody>
          <a:bodyPr>
            <a:normAutofit/>
          </a:bodyPr>
          <a:lstStyle/>
          <a:p>
            <a:pPr marL="0" indent="0" fontAlgn="auto">
              <a:lnSpc>
                <a:spcPct val="90000"/>
              </a:lnSpc>
              <a:spcAft>
                <a:spcPts val="0"/>
              </a:spcAft>
              <a:buNone/>
              <a:defRPr/>
            </a:pPr>
            <a:r>
              <a:rPr lang="en-US" sz="2000" b="1" dirty="0"/>
              <a:t>Disability:</a:t>
            </a:r>
          </a:p>
          <a:p>
            <a:pPr marL="274320" indent="-274320" fontAlgn="auto">
              <a:lnSpc>
                <a:spcPct val="90000"/>
              </a:lnSpc>
              <a:spcAft>
                <a:spcPts val="0"/>
              </a:spcAft>
              <a:buFont typeface="Wingdings" pitchFamily="2" charset="2"/>
              <a:buNone/>
              <a:defRPr/>
            </a:pPr>
            <a:r>
              <a:rPr lang="en-US" sz="2000" dirty="0"/>
              <a:t>	Any person who has a physical or mental impairment which substantially limits one or more major life activities, has a record of such an impairment, or is regarded as having such an impairment. (</a:t>
            </a:r>
            <a:r>
              <a:rPr lang="en-US" sz="2000" dirty="0">
                <a:hlinkClick r:id="rId6"/>
              </a:rPr>
              <a:t>ADA Amendments Act of 2008</a:t>
            </a:r>
            <a:r>
              <a:rPr lang="en-US" sz="2000" dirty="0"/>
              <a:t>)</a:t>
            </a:r>
          </a:p>
          <a:p>
            <a:pPr marL="274320" indent="-274320" fontAlgn="auto">
              <a:lnSpc>
                <a:spcPct val="90000"/>
              </a:lnSpc>
              <a:spcAft>
                <a:spcPts val="0"/>
              </a:spcAft>
              <a:buFont typeface="Wingdings" pitchFamily="2" charset="2"/>
              <a:buNone/>
              <a:defRPr/>
            </a:pPr>
            <a:endParaRPr lang="en-US" dirty="0"/>
          </a:p>
          <a:p>
            <a:pPr marL="274320" indent="-274320" algn="ctr" fontAlgn="auto">
              <a:lnSpc>
                <a:spcPct val="90000"/>
              </a:lnSpc>
              <a:spcAft>
                <a:spcPts val="0"/>
              </a:spcAft>
              <a:buFont typeface="Wingdings" pitchFamily="2" charset="2"/>
              <a:buNone/>
              <a:defRPr/>
            </a:pPr>
            <a:r>
              <a:rPr lang="en-US" sz="2000" b="1" dirty="0">
                <a:hlinkClick r:id="rId7"/>
              </a:rPr>
              <a:t>Accommodating Disabilities in the School Meal Programs: Guidance and Q&amp;A</a:t>
            </a:r>
            <a:endParaRPr lang="en-US" sz="2000" b="1" dirty="0"/>
          </a:p>
          <a:p>
            <a:pPr marL="274320" indent="-274320" algn="ctr" fontAlgn="auto">
              <a:lnSpc>
                <a:spcPct val="90000"/>
              </a:lnSpc>
              <a:spcAft>
                <a:spcPts val="0"/>
              </a:spcAft>
              <a:buFont typeface="Wingdings" pitchFamily="2" charset="2"/>
              <a:buNone/>
              <a:defRPr/>
            </a:pPr>
            <a:r>
              <a:rPr lang="en-US" b="1" dirty="0">
                <a:hlinkClick r:id="rId8"/>
              </a:rPr>
              <a:t>Policy Memorandum on Modifications to Accommodate Disabilities in the School Meal Programs</a:t>
            </a:r>
            <a:endParaRPr lang="en-US" sz="2000" b="1" dirty="0"/>
          </a:p>
          <a:p>
            <a:pPr marL="274320" indent="-274320" algn="ctr" fontAlgn="auto">
              <a:lnSpc>
                <a:spcPct val="90000"/>
              </a:lnSpc>
              <a:spcAft>
                <a:spcPts val="0"/>
              </a:spcAft>
              <a:buFont typeface="Wingdings" pitchFamily="2" charset="2"/>
              <a:buNone/>
              <a:defRPr/>
            </a:pPr>
            <a:endParaRPr lang="en-US" sz="2000" b="1" dirty="0"/>
          </a:p>
          <a:p>
            <a:pPr marL="274320" indent="-274320" algn="ctr" fontAlgn="auto">
              <a:lnSpc>
                <a:spcPct val="90000"/>
              </a:lnSpc>
              <a:spcAft>
                <a:spcPts val="0"/>
              </a:spcAft>
              <a:buFont typeface="Wingdings" pitchFamily="2" charset="2"/>
              <a:buNone/>
              <a:defRPr/>
            </a:pPr>
            <a:endParaRPr lang="en-US" sz="2000" dirty="0"/>
          </a:p>
          <a:p>
            <a:pPr marL="0" indent="0">
              <a:buNone/>
            </a:pPr>
            <a:endParaRPr lang="en-US" dirty="0"/>
          </a:p>
        </p:txBody>
      </p:sp>
      <p:pic>
        <p:nvPicPr>
          <p:cNvPr id="8" name="Audio 7">
            <a:hlinkClick r:id="" action="ppaction://media"/>
            <a:extLst>
              <a:ext uri="{FF2B5EF4-FFF2-40B4-BE49-F238E27FC236}">
                <a16:creationId xmlns:a16="http://schemas.microsoft.com/office/drawing/2014/main" id="{7009068A-7648-565C-DEB4-3A5818219BA5}"/>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047733572"/>
      </p:ext>
    </p:extLst>
  </p:cSld>
  <p:clrMapOvr>
    <a:masterClrMapping/>
  </p:clrMapOvr>
  <mc:AlternateContent xmlns:mc="http://schemas.openxmlformats.org/markup-compatibility/2006">
    <mc:Choice xmlns:p14="http://schemas.microsoft.com/office/powerpoint/2010/main" Requires="p14">
      <p:transition spd="slow" p14:dur="2000" advTm="99848"/>
    </mc:Choice>
    <mc:Fallback>
      <p:transition spd="slow" advTm="99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anim calcmode="lin" valueType="num">
                                      <p:cBhvr>
                                        <p:cTn id="1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1000"/>
                                        <p:tgtEl>
                                          <p:spTgt spid="4">
                                            <p:txEl>
                                              <p:pRg st="4" end="4"/>
                                            </p:txEl>
                                          </p:spTgt>
                                        </p:tgtEl>
                                      </p:cBhvr>
                                    </p:animEffect>
                                    <p:anim calcmode="lin" valueType="num">
                                      <p:cBhvr>
                                        <p:cTn id="3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C6611-D45C-BBFF-6D54-06ABA2F29C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2D6058-7792-6693-30D3-0EF872508CB5}"/>
              </a:ext>
            </a:extLst>
          </p:cNvPr>
          <p:cNvSpPr>
            <a:spLocks noGrp="1"/>
          </p:cNvSpPr>
          <p:nvPr>
            <p:ph type="title"/>
          </p:nvPr>
        </p:nvSpPr>
        <p:spPr>
          <a:xfrm>
            <a:off x="822960" y="286605"/>
            <a:ext cx="7543800" cy="932596"/>
          </a:xfrm>
        </p:spPr>
        <p:txBody>
          <a:bodyPr>
            <a:noAutofit/>
          </a:bodyPr>
          <a:lstStyle/>
          <a:p>
            <a:r>
              <a:rPr lang="en-US" sz="3600" b="1" dirty="0"/>
              <a:t>Disability Access- </a:t>
            </a:r>
            <a:br>
              <a:rPr lang="en-US" sz="3600" b="1" dirty="0"/>
            </a:br>
            <a:r>
              <a:rPr lang="en-US" sz="3600" b="1" dirty="0"/>
              <a:t>Equally Effective Communication</a:t>
            </a:r>
          </a:p>
        </p:txBody>
      </p:sp>
      <p:sp>
        <p:nvSpPr>
          <p:cNvPr id="5" name="Content Placeholder 4">
            <a:extLst>
              <a:ext uri="{FF2B5EF4-FFF2-40B4-BE49-F238E27FC236}">
                <a16:creationId xmlns:a16="http://schemas.microsoft.com/office/drawing/2014/main" id="{08486221-3F46-269E-4246-26A3D1AACAEB}"/>
              </a:ext>
            </a:extLst>
          </p:cNvPr>
          <p:cNvSpPr>
            <a:spLocks noGrp="1"/>
          </p:cNvSpPr>
          <p:nvPr>
            <p:ph sz="half" idx="2"/>
          </p:nvPr>
        </p:nvSpPr>
        <p:spPr/>
        <p:txBody>
          <a:bodyPr>
            <a:normAutofit/>
          </a:bodyPr>
          <a:lstStyle/>
          <a:p>
            <a:pPr marL="274320" indent="-274320" algn="ctr">
              <a:lnSpc>
                <a:spcPct val="90000"/>
              </a:lnSpc>
              <a:buFont typeface="Wingdings" pitchFamily="2" charset="2"/>
              <a:buNone/>
              <a:defRPr/>
            </a:pPr>
            <a:endParaRPr lang="en-US" sz="2000" i="1" dirty="0"/>
          </a:p>
          <a:p>
            <a:pPr marL="274320" indent="-274320" algn="ctr">
              <a:lnSpc>
                <a:spcPct val="90000"/>
              </a:lnSpc>
              <a:buFont typeface="Wingdings" pitchFamily="2" charset="2"/>
              <a:buNone/>
              <a:defRPr/>
            </a:pPr>
            <a:endParaRPr lang="en-US" sz="2000" dirty="0"/>
          </a:p>
        </p:txBody>
      </p:sp>
      <p:sp>
        <p:nvSpPr>
          <p:cNvPr id="6" name="TextBox 5">
            <a:extLst>
              <a:ext uri="{FF2B5EF4-FFF2-40B4-BE49-F238E27FC236}">
                <a16:creationId xmlns:a16="http://schemas.microsoft.com/office/drawing/2014/main" id="{BF046EFA-DA93-67A6-3691-4E2F901ED168}"/>
              </a:ext>
            </a:extLst>
          </p:cNvPr>
          <p:cNvSpPr txBox="1"/>
          <p:nvPr/>
        </p:nvSpPr>
        <p:spPr>
          <a:xfrm>
            <a:off x="381000" y="1462409"/>
            <a:ext cx="4572000" cy="369332"/>
          </a:xfrm>
          <a:prstGeom prst="rect">
            <a:avLst/>
          </a:prstGeom>
          <a:noFill/>
        </p:spPr>
        <p:txBody>
          <a:bodyPr wrap="square">
            <a:spAutoFit/>
          </a:bodyPr>
          <a:lstStyle/>
          <a:p>
            <a:pPr marL="274320" indent="-274320" fontAlgn="auto">
              <a:lnSpc>
                <a:spcPct val="90000"/>
              </a:lnSpc>
              <a:spcAft>
                <a:spcPts val="0"/>
              </a:spcAft>
              <a:buFont typeface="Wingdings" pitchFamily="2" charset="2"/>
              <a:buNone/>
              <a:defRPr/>
            </a:pPr>
            <a:r>
              <a:rPr lang="en-US" sz="2000" b="1" dirty="0"/>
              <a:t>Sponsors are required to:</a:t>
            </a:r>
          </a:p>
        </p:txBody>
      </p:sp>
      <p:sp>
        <p:nvSpPr>
          <p:cNvPr id="7" name="Rectangle: Rounded Corners 6">
            <a:extLst>
              <a:ext uri="{FF2B5EF4-FFF2-40B4-BE49-F238E27FC236}">
                <a16:creationId xmlns:a16="http://schemas.microsoft.com/office/drawing/2014/main" id="{6F8555B8-99CE-635B-2FC8-B5C3775A1489}"/>
              </a:ext>
            </a:extLst>
          </p:cNvPr>
          <p:cNvSpPr/>
          <p:nvPr/>
        </p:nvSpPr>
        <p:spPr>
          <a:xfrm>
            <a:off x="462501" y="2034209"/>
            <a:ext cx="2438400" cy="990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Ensure</a:t>
            </a:r>
          </a:p>
        </p:txBody>
      </p:sp>
      <p:sp>
        <p:nvSpPr>
          <p:cNvPr id="8" name="Rectangle: Rounded Corners 7">
            <a:extLst>
              <a:ext uri="{FF2B5EF4-FFF2-40B4-BE49-F238E27FC236}">
                <a16:creationId xmlns:a16="http://schemas.microsoft.com/office/drawing/2014/main" id="{CA1828CE-BC92-9704-957E-3EF08690E3AE}"/>
              </a:ext>
            </a:extLst>
          </p:cNvPr>
          <p:cNvSpPr/>
          <p:nvPr/>
        </p:nvSpPr>
        <p:spPr>
          <a:xfrm>
            <a:off x="3276600" y="2034209"/>
            <a:ext cx="2438400" cy="990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Notify</a:t>
            </a:r>
          </a:p>
        </p:txBody>
      </p:sp>
      <p:sp>
        <p:nvSpPr>
          <p:cNvPr id="9" name="Rectangle: Rounded Corners 8">
            <a:extLst>
              <a:ext uri="{FF2B5EF4-FFF2-40B4-BE49-F238E27FC236}">
                <a16:creationId xmlns:a16="http://schemas.microsoft.com/office/drawing/2014/main" id="{65AC4016-829C-CC76-F1CF-D49213E7DEF0}"/>
              </a:ext>
            </a:extLst>
          </p:cNvPr>
          <p:cNvSpPr/>
          <p:nvPr/>
        </p:nvSpPr>
        <p:spPr>
          <a:xfrm>
            <a:off x="6096000" y="2006379"/>
            <a:ext cx="2438400" cy="990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Provide</a:t>
            </a:r>
          </a:p>
        </p:txBody>
      </p:sp>
      <p:sp>
        <p:nvSpPr>
          <p:cNvPr id="11" name="TextBox 10">
            <a:extLst>
              <a:ext uri="{FF2B5EF4-FFF2-40B4-BE49-F238E27FC236}">
                <a16:creationId xmlns:a16="http://schemas.microsoft.com/office/drawing/2014/main" id="{FDD5A2F2-1B82-06A4-F545-4BCEF41CB25E}"/>
              </a:ext>
            </a:extLst>
          </p:cNvPr>
          <p:cNvSpPr txBox="1"/>
          <p:nvPr/>
        </p:nvSpPr>
        <p:spPr>
          <a:xfrm>
            <a:off x="304800" y="3124200"/>
            <a:ext cx="2362200" cy="2086725"/>
          </a:xfrm>
          <a:prstGeom prst="rect">
            <a:avLst/>
          </a:prstGeom>
          <a:noFill/>
        </p:spPr>
        <p:txBody>
          <a:bodyPr wrap="square">
            <a:spAutoFit/>
          </a:bodyPr>
          <a:lstStyle/>
          <a:p>
            <a:pPr marL="274320" algn="ctr" fontAlgn="auto">
              <a:lnSpc>
                <a:spcPct val="90000"/>
              </a:lnSpc>
              <a:spcAft>
                <a:spcPts val="0"/>
              </a:spcAft>
              <a:buFont typeface="Wingdings" pitchFamily="2" charset="2"/>
              <a:buNone/>
              <a:defRPr/>
            </a:pPr>
            <a:r>
              <a:rPr lang="en-US" sz="1800" b="1" dirty="0"/>
              <a:t>Ensure</a:t>
            </a:r>
            <a:r>
              <a:rPr lang="en-US" sz="1800" dirty="0"/>
              <a:t> communication with people with hearing, visual, or speech disabilities is as effective as communication with others.</a:t>
            </a:r>
          </a:p>
        </p:txBody>
      </p:sp>
      <p:sp>
        <p:nvSpPr>
          <p:cNvPr id="13" name="TextBox 12">
            <a:extLst>
              <a:ext uri="{FF2B5EF4-FFF2-40B4-BE49-F238E27FC236}">
                <a16:creationId xmlns:a16="http://schemas.microsoft.com/office/drawing/2014/main" id="{77C07746-545B-EE46-EA81-06406A37F2BE}"/>
              </a:ext>
            </a:extLst>
          </p:cNvPr>
          <p:cNvSpPr txBox="1"/>
          <p:nvPr/>
        </p:nvSpPr>
        <p:spPr>
          <a:xfrm>
            <a:off x="3200400" y="3124200"/>
            <a:ext cx="2362201" cy="2336024"/>
          </a:xfrm>
          <a:prstGeom prst="rect">
            <a:avLst/>
          </a:prstGeom>
          <a:noFill/>
        </p:spPr>
        <p:txBody>
          <a:bodyPr wrap="square">
            <a:spAutoFit/>
          </a:bodyPr>
          <a:lstStyle/>
          <a:p>
            <a:pPr marL="274320" algn="ctr" fontAlgn="auto">
              <a:lnSpc>
                <a:spcPct val="90000"/>
              </a:lnSpc>
              <a:spcAft>
                <a:spcPts val="0"/>
              </a:spcAft>
              <a:buFont typeface="Wingdings" pitchFamily="2" charset="2"/>
              <a:buNone/>
              <a:defRPr/>
            </a:pPr>
            <a:r>
              <a:rPr lang="en-US" sz="1800" b="1" dirty="0"/>
              <a:t>Notify</a:t>
            </a:r>
            <a:r>
              <a:rPr lang="en-US" sz="1800" dirty="0"/>
              <a:t> people with disabilities about the availability of auxiliary aids and services and how to request these services in a format language that they can understand. </a:t>
            </a:r>
          </a:p>
        </p:txBody>
      </p:sp>
      <p:sp>
        <p:nvSpPr>
          <p:cNvPr id="14" name="TextBox 13">
            <a:extLst>
              <a:ext uri="{FF2B5EF4-FFF2-40B4-BE49-F238E27FC236}">
                <a16:creationId xmlns:a16="http://schemas.microsoft.com/office/drawing/2014/main" id="{2F8A27E3-7469-DAA6-752B-C4B726742321}"/>
              </a:ext>
            </a:extLst>
          </p:cNvPr>
          <p:cNvSpPr txBox="1"/>
          <p:nvPr/>
        </p:nvSpPr>
        <p:spPr>
          <a:xfrm>
            <a:off x="6096000" y="3129047"/>
            <a:ext cx="2362201" cy="2336024"/>
          </a:xfrm>
          <a:prstGeom prst="rect">
            <a:avLst/>
          </a:prstGeom>
          <a:noFill/>
        </p:spPr>
        <p:txBody>
          <a:bodyPr wrap="square">
            <a:spAutoFit/>
          </a:bodyPr>
          <a:lstStyle/>
          <a:p>
            <a:pPr marL="274320" algn="ctr" fontAlgn="auto">
              <a:lnSpc>
                <a:spcPct val="90000"/>
              </a:lnSpc>
              <a:spcAft>
                <a:spcPts val="0"/>
              </a:spcAft>
              <a:buFont typeface="Wingdings" pitchFamily="2" charset="2"/>
              <a:buNone/>
              <a:defRPr/>
            </a:pPr>
            <a:r>
              <a:rPr lang="en-US" sz="1800" b="1" dirty="0"/>
              <a:t>Provide</a:t>
            </a:r>
            <a:r>
              <a:rPr lang="en-US" sz="1800" dirty="0"/>
              <a:t> requested auxiliary aids and communications services e.g., qualified sign language interpreters, large print, Braille, or audio tapes.</a:t>
            </a:r>
          </a:p>
        </p:txBody>
      </p:sp>
      <p:pic>
        <p:nvPicPr>
          <p:cNvPr id="15" name="Audio 14">
            <a:hlinkClick r:id="" action="ppaction://media"/>
            <a:extLst>
              <a:ext uri="{FF2B5EF4-FFF2-40B4-BE49-F238E27FC236}">
                <a16:creationId xmlns:a16="http://schemas.microsoft.com/office/drawing/2014/main" id="{DFCC2D96-A9BD-D557-B3DF-F1389C8CA5F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124926918"/>
      </p:ext>
    </p:extLst>
  </p:cSld>
  <p:clrMapOvr>
    <a:masterClrMapping/>
  </p:clrMapOvr>
  <mc:AlternateContent xmlns:mc="http://schemas.openxmlformats.org/markup-compatibility/2006">
    <mc:Choice xmlns:p14="http://schemas.microsoft.com/office/powerpoint/2010/main" Requires="p14">
      <p:transition spd="slow" p14:dur="2000" advTm="27366"/>
    </mc:Choice>
    <mc:Fallback>
      <p:transition spd="slow" advTm="27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5"/>
                </p:tgtEl>
              </p:cMediaNode>
            </p:audio>
          </p:childTnLst>
        </p:cTn>
      </p:par>
    </p:tnLst>
    <p:bldLst>
      <p:bldP spid="11"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C909A-BE36-FBCF-C280-D41FFFA2EE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7439BC-B498-6862-5D15-96FEE20315AE}"/>
              </a:ext>
            </a:extLst>
          </p:cNvPr>
          <p:cNvSpPr>
            <a:spLocks noGrp="1"/>
          </p:cNvSpPr>
          <p:nvPr>
            <p:ph type="title"/>
          </p:nvPr>
        </p:nvSpPr>
        <p:spPr>
          <a:xfrm>
            <a:off x="152400" y="228600"/>
            <a:ext cx="9220200" cy="932596"/>
          </a:xfrm>
        </p:spPr>
        <p:txBody>
          <a:bodyPr>
            <a:noAutofit/>
          </a:bodyPr>
          <a:lstStyle/>
          <a:p>
            <a:r>
              <a:rPr lang="en-US" sz="4400" b="1" dirty="0"/>
              <a:t>Reasonable Modifications</a:t>
            </a:r>
          </a:p>
        </p:txBody>
      </p:sp>
      <p:sp>
        <p:nvSpPr>
          <p:cNvPr id="4" name="Content Placeholder 3">
            <a:extLst>
              <a:ext uri="{FF2B5EF4-FFF2-40B4-BE49-F238E27FC236}">
                <a16:creationId xmlns:a16="http://schemas.microsoft.com/office/drawing/2014/main" id="{64B75329-0A16-9B0C-B3D4-C4089029CEFD}"/>
              </a:ext>
            </a:extLst>
          </p:cNvPr>
          <p:cNvSpPr>
            <a:spLocks noGrp="1"/>
          </p:cNvSpPr>
          <p:nvPr>
            <p:ph sz="half" idx="1"/>
          </p:nvPr>
        </p:nvSpPr>
        <p:spPr>
          <a:xfrm>
            <a:off x="786765" y="1524000"/>
            <a:ext cx="7543800" cy="4023360"/>
          </a:xfrm>
        </p:spPr>
        <p:txBody>
          <a:bodyPr>
            <a:normAutofit/>
          </a:bodyPr>
          <a:lstStyle/>
          <a:p>
            <a:pPr>
              <a:buFont typeface="Wingdings" pitchFamily="2" charset="2"/>
              <a:buNone/>
            </a:pPr>
            <a:r>
              <a:rPr lang="en-US" sz="2000" b="1" dirty="0"/>
              <a:t>Modifications include but are not limite</a:t>
            </a:r>
            <a:r>
              <a:rPr lang="en-US" b="1" dirty="0"/>
              <a:t>d to:</a:t>
            </a:r>
          </a:p>
          <a:p>
            <a:pPr>
              <a:buFont typeface="Wingdings" panose="05000000000000000000" pitchFamily="2" charset="2"/>
              <a:buChar char="v"/>
            </a:pPr>
            <a:r>
              <a:rPr lang="en-US" dirty="0"/>
              <a:t>Confirm physical accessibility for buildings and facilities, particularity to persons in wheelchairs and Other Power-Driven Mobility Devices</a:t>
            </a:r>
          </a:p>
          <a:p>
            <a:pPr>
              <a:buFont typeface="Wingdings" panose="05000000000000000000" pitchFamily="2" charset="2"/>
              <a:buChar char="v"/>
            </a:pPr>
            <a:r>
              <a:rPr lang="en-US" dirty="0"/>
              <a:t>Ensure websites and digital services are accessible for people with disabilities, e.g., screen readers for compatibility</a:t>
            </a:r>
          </a:p>
          <a:p>
            <a:pPr>
              <a:buFont typeface="Wingdings" panose="05000000000000000000" pitchFamily="2" charset="2"/>
              <a:buChar char="v"/>
            </a:pPr>
            <a:r>
              <a:rPr lang="en-US" dirty="0"/>
              <a:t>Provide the most integrated setting that allows individuals with disabilities an opportunity to fully interact with individuals without disabilities</a:t>
            </a:r>
          </a:p>
          <a:p>
            <a:pPr>
              <a:buFont typeface="Wingdings" panose="05000000000000000000" pitchFamily="2" charset="2"/>
              <a:buChar char="v"/>
            </a:pPr>
            <a:r>
              <a:rPr lang="en-US" dirty="0"/>
              <a:t>Permit access for service animals</a:t>
            </a:r>
          </a:p>
          <a:p>
            <a:pPr>
              <a:buFont typeface="Wingdings" panose="05000000000000000000" pitchFamily="2" charset="2"/>
              <a:buChar char="v"/>
            </a:pPr>
            <a:r>
              <a:rPr lang="en-US" dirty="0"/>
              <a:t>Food accommodations and modifications (more next) </a:t>
            </a:r>
          </a:p>
        </p:txBody>
      </p:sp>
      <p:pic>
        <p:nvPicPr>
          <p:cNvPr id="16" name="Audio 15">
            <a:hlinkClick r:id="" action="ppaction://media"/>
            <a:extLst>
              <a:ext uri="{FF2B5EF4-FFF2-40B4-BE49-F238E27FC236}">
                <a16:creationId xmlns:a16="http://schemas.microsoft.com/office/drawing/2014/main" id="{2B3737C8-6D71-195B-410F-6F15D1B0E344}"/>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763686627"/>
      </p:ext>
    </p:extLst>
  </p:cSld>
  <p:clrMapOvr>
    <a:masterClrMapping/>
  </p:clrMapOvr>
  <mc:AlternateContent xmlns:mc="http://schemas.openxmlformats.org/markup-compatibility/2006">
    <mc:Choice xmlns:p14="http://schemas.microsoft.com/office/powerpoint/2010/main" Requires="p14">
      <p:transition spd="slow" p14:dur="2000" advTm="33213"/>
    </mc:Choice>
    <mc:Fallback>
      <p:transition spd="slow" advTm="33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6"/>
                </p:tgtEl>
              </p:cMediaNode>
            </p:audio>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56396"/>
          </a:xfrm>
        </p:spPr>
        <p:txBody>
          <a:bodyPr/>
          <a:lstStyle/>
          <a:p>
            <a:r>
              <a:rPr lang="en-US" b="1" dirty="0"/>
              <a:t>Annual Training</a:t>
            </a:r>
          </a:p>
        </p:txBody>
      </p:sp>
      <p:sp>
        <p:nvSpPr>
          <p:cNvPr id="8" name="Content Placeholder 7"/>
          <p:cNvSpPr>
            <a:spLocks noGrp="1"/>
          </p:cNvSpPr>
          <p:nvPr>
            <p:ph sz="half" idx="1"/>
          </p:nvPr>
        </p:nvSpPr>
        <p:spPr>
          <a:xfrm>
            <a:off x="822960" y="1524000"/>
            <a:ext cx="3703320" cy="4023360"/>
          </a:xfrm>
        </p:spPr>
        <p:txBody>
          <a:bodyPr>
            <a:normAutofit lnSpcReduction="10000"/>
          </a:bodyPr>
          <a:lstStyle/>
          <a:p>
            <a:pPr marL="0" indent="0" algn="ctr">
              <a:buNone/>
            </a:pPr>
            <a:endParaRPr lang="en-US" sz="2200" dirty="0">
              <a:latin typeface="Calibri Light" pitchFamily="34" charset="0"/>
            </a:endParaRPr>
          </a:p>
          <a:p>
            <a:pPr marL="0" indent="0" algn="r">
              <a:buNone/>
            </a:pPr>
            <a:r>
              <a:rPr lang="en-US" sz="2200" dirty="0">
                <a:latin typeface="Calibri Light" pitchFamily="34" charset="0"/>
              </a:rPr>
              <a:t>The USDA requires that all frontline staff who work with program applicants or participants are required to receive annual Civil Rights training as well as those who supervise frontline staff.  </a:t>
            </a:r>
          </a:p>
          <a:p>
            <a:pPr marL="0" indent="0" algn="r">
              <a:buNone/>
            </a:pPr>
            <a:r>
              <a:rPr lang="en-US" sz="2200" dirty="0">
                <a:latin typeface="Calibri Light" pitchFamily="34" charset="0"/>
              </a:rPr>
              <a:t>Training is required so that people involved in all levels of program administration understand Civil Rights related laws, procedures and directives.</a:t>
            </a:r>
          </a:p>
          <a:p>
            <a:endParaRPr lang="en-US" dirty="0"/>
          </a:p>
        </p:txBody>
      </p:sp>
      <p:sp>
        <p:nvSpPr>
          <p:cNvPr id="9" name="Content Placeholder 8"/>
          <p:cNvSpPr>
            <a:spLocks noGrp="1"/>
          </p:cNvSpPr>
          <p:nvPr>
            <p:ph sz="half" idx="2"/>
          </p:nvPr>
        </p:nvSpPr>
        <p:spPr>
          <a:xfrm>
            <a:off x="5659755" y="1417320"/>
            <a:ext cx="2651760" cy="4023359"/>
          </a:xfrm>
        </p:spPr>
        <p:txBody>
          <a:bodyPr>
            <a:normAutofit lnSpcReduction="10000"/>
          </a:bodyPr>
          <a:lstStyle/>
          <a:p>
            <a:endParaRPr lang="en-US" sz="2400" dirty="0">
              <a:latin typeface="Calibri Light" pitchFamily="34" charset="0"/>
            </a:endParaRPr>
          </a:p>
          <a:p>
            <a:pPr lvl="1"/>
            <a:endParaRPr lang="en-US" sz="1800" dirty="0">
              <a:latin typeface="Calibri Light" pitchFamily="34" charset="0"/>
            </a:endParaRPr>
          </a:p>
          <a:p>
            <a:pPr lvl="1"/>
            <a:r>
              <a:rPr lang="en-US" sz="1800" dirty="0">
                <a:latin typeface="Calibri Light" pitchFamily="34" charset="0"/>
              </a:rPr>
              <a:t>Clerks</a:t>
            </a:r>
          </a:p>
          <a:p>
            <a:pPr lvl="1"/>
            <a:r>
              <a:rPr lang="en-US" sz="1800" dirty="0">
                <a:latin typeface="Calibri Light" pitchFamily="34" charset="0"/>
              </a:rPr>
              <a:t>Anyone that approves or handles applications</a:t>
            </a:r>
          </a:p>
          <a:p>
            <a:pPr lvl="1"/>
            <a:r>
              <a:rPr lang="en-US" sz="1800" dirty="0">
                <a:latin typeface="Calibri Light" pitchFamily="34" charset="0"/>
              </a:rPr>
              <a:t>Lunchroom/kitchen workers</a:t>
            </a:r>
          </a:p>
          <a:p>
            <a:pPr lvl="1"/>
            <a:r>
              <a:rPr lang="en-US" sz="1800" dirty="0">
                <a:latin typeface="Calibri Light" pitchFamily="34" charset="0"/>
              </a:rPr>
              <a:t>Staff that take lunch counts</a:t>
            </a:r>
          </a:p>
          <a:p>
            <a:pPr lvl="1"/>
            <a:endParaRPr lang="en-US" dirty="0">
              <a:latin typeface="Calibri Light" pitchFamily="34" charset="0"/>
            </a:endParaRPr>
          </a:p>
          <a:p>
            <a:pPr marL="201168" lvl="1" indent="0">
              <a:buNone/>
            </a:pPr>
            <a:endParaRPr lang="en-US" dirty="0">
              <a:latin typeface="Calibri Light" pitchFamily="34" charset="0"/>
            </a:endParaRPr>
          </a:p>
          <a:p>
            <a:pPr marL="201168" lvl="1" indent="0">
              <a:buNone/>
            </a:pPr>
            <a:r>
              <a:rPr lang="en-US" sz="1800" dirty="0">
                <a:latin typeface="Calibri Light" pitchFamily="34" charset="0"/>
                <a:hlinkClick r:id="rId6"/>
              </a:rPr>
              <a:t>FNS Instruction 113-1</a:t>
            </a:r>
            <a:endParaRPr lang="en-US" sz="1800" dirty="0">
              <a:latin typeface="Calibri Light" pitchFamily="34" charset="0"/>
            </a:endParaRPr>
          </a:p>
          <a:p>
            <a:pPr marL="201168" lvl="1" indent="0">
              <a:buNone/>
            </a:pPr>
            <a:endParaRPr lang="en-US" sz="1800" dirty="0">
              <a:latin typeface="Calibri Light" pitchFamily="34" charset="0"/>
            </a:endParaRPr>
          </a:p>
        </p:txBody>
      </p:sp>
      <p:pic>
        <p:nvPicPr>
          <p:cNvPr id="24" name="Audio 23">
            <a:hlinkClick r:id="" action="ppaction://media"/>
            <a:extLst>
              <a:ext uri="{FF2B5EF4-FFF2-40B4-BE49-F238E27FC236}">
                <a16:creationId xmlns:a16="http://schemas.microsoft.com/office/drawing/2014/main" id="{25719ED8-75B8-419B-CB64-C3DFE78740D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137546852"/>
      </p:ext>
    </p:extLst>
  </p:cSld>
  <p:clrMapOvr>
    <a:masterClrMapping/>
  </p:clrMapOvr>
  <mc:AlternateContent xmlns:mc="http://schemas.openxmlformats.org/markup-compatibility/2006">
    <mc:Choice xmlns:p14="http://schemas.microsoft.com/office/powerpoint/2010/main" Requires="p14">
      <p:transition spd="slow" p14:dur="2000" advTm="72755"/>
    </mc:Choice>
    <mc:Fallback>
      <p:transition spd="slow" advTm="72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Effect transition="in" filter="fade">
                                      <p:cBhvr>
                                        <p:cTn id="11" dur="500"/>
                                        <p:tgtEl>
                                          <p:spTgt spid="9">
                                            <p:txEl>
                                              <p:pRg st="2" end="2"/>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Effect transition="in" filter="fade">
                                      <p:cBhvr>
                                        <p:cTn id="14" dur="500"/>
                                        <p:tgtEl>
                                          <p:spTgt spid="9">
                                            <p:txEl>
                                              <p:pRg st="3" end="3"/>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xEl>
                                              <p:pRg st="5" end="5"/>
                                            </p:txEl>
                                          </p:spTgt>
                                        </p:tgtEl>
                                        <p:attrNameLst>
                                          <p:attrName>style.visibility</p:attrName>
                                        </p:attrNameLst>
                                      </p:cBhvr>
                                      <p:to>
                                        <p:strVal val="visible"/>
                                      </p:to>
                                    </p:set>
                                    <p:animEffect transition="in" filter="fade">
                                      <p:cBhvr>
                                        <p:cTn id="20" dur="500"/>
                                        <p:tgtEl>
                                          <p:spTgt spid="9">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animEffect transition="in" filter="fade">
                                      <p:cBhvr>
                                        <p:cTn id="23"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4"/>
                </p:tgtEl>
              </p:cMediaNode>
            </p:audio>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9220200" cy="932596"/>
          </a:xfrm>
        </p:spPr>
        <p:txBody>
          <a:bodyPr>
            <a:noAutofit/>
          </a:bodyPr>
          <a:lstStyle/>
          <a:p>
            <a:r>
              <a:rPr lang="en-US" sz="3600" b="1" dirty="0"/>
              <a:t>Food Accommodations and Modifications</a:t>
            </a:r>
          </a:p>
        </p:txBody>
      </p:sp>
      <p:sp>
        <p:nvSpPr>
          <p:cNvPr id="4" name="Content Placeholder 3"/>
          <p:cNvSpPr>
            <a:spLocks noGrp="1"/>
          </p:cNvSpPr>
          <p:nvPr>
            <p:ph sz="half" idx="1"/>
          </p:nvPr>
        </p:nvSpPr>
        <p:spPr>
          <a:xfrm>
            <a:off x="304799" y="1417319"/>
            <a:ext cx="4175761" cy="4451775"/>
          </a:xfrm>
        </p:spPr>
        <p:txBody>
          <a:bodyPr>
            <a:normAutofit lnSpcReduction="10000"/>
          </a:bodyPr>
          <a:lstStyle/>
          <a:p>
            <a:pPr>
              <a:buFont typeface="Wingdings" pitchFamily="2" charset="2"/>
              <a:buNone/>
            </a:pPr>
            <a:r>
              <a:rPr lang="en-US" sz="2000" b="1" dirty="0"/>
              <a:t>Food Substitutions and Modifications</a:t>
            </a:r>
          </a:p>
          <a:p>
            <a:pPr marL="400050" lvl="1" indent="0">
              <a:buNone/>
            </a:pPr>
            <a:r>
              <a:rPr lang="en-US" sz="1800" dirty="0"/>
              <a:t>Schools </a:t>
            </a:r>
            <a:r>
              <a:rPr lang="en-US" sz="1800" b="1" dirty="0"/>
              <a:t>must</a:t>
            </a:r>
            <a:r>
              <a:rPr lang="en-US" sz="1800" dirty="0"/>
              <a:t> make reasonable accommodations for students with disabilities. </a:t>
            </a:r>
          </a:p>
          <a:p>
            <a:pPr marL="400050" lvl="1" indent="0">
              <a:buNone/>
            </a:pPr>
            <a:endParaRPr lang="en-US" sz="1800" dirty="0"/>
          </a:p>
          <a:p>
            <a:pPr marL="400050" lvl="1" indent="0">
              <a:buNone/>
            </a:pPr>
            <a:r>
              <a:rPr lang="en-US" i="1" dirty="0"/>
              <a:t>It is required for sponsors to notify </a:t>
            </a:r>
            <a:r>
              <a:rPr lang="en-US" sz="1800" i="1" dirty="0"/>
              <a:t>households and students with disabilities of the process for requesting a dietary accommodation.</a:t>
            </a:r>
          </a:p>
          <a:p>
            <a:pPr marL="400050" lvl="1" indent="0">
              <a:buNone/>
            </a:pPr>
            <a:endParaRPr lang="en-US" dirty="0"/>
          </a:p>
          <a:p>
            <a:pPr marL="400050" lvl="1" indent="0">
              <a:buNone/>
            </a:pPr>
            <a:r>
              <a:rPr lang="en-US" dirty="0"/>
              <a:t>Schools  can choose to provide </a:t>
            </a:r>
            <a:r>
              <a:rPr lang="en-US" dirty="0">
                <a:hlinkClick r:id="rId6"/>
              </a:rPr>
              <a:t>accommodations</a:t>
            </a:r>
            <a:r>
              <a:rPr lang="en-US" dirty="0"/>
              <a:t> for students who are not disabled.</a:t>
            </a:r>
          </a:p>
          <a:p>
            <a:pPr marL="400050" lvl="1" indent="0">
              <a:buNone/>
            </a:pPr>
            <a:endParaRPr lang="en-US" dirty="0"/>
          </a:p>
          <a:p>
            <a:pPr marL="400050" lvl="1" indent="0">
              <a:buNone/>
            </a:pPr>
            <a:r>
              <a:rPr lang="en-US" dirty="0">
                <a:hlinkClick r:id="rId7"/>
              </a:rPr>
              <a:t>Milk Substitution Requirements</a:t>
            </a:r>
            <a:endParaRPr lang="en-US" dirty="0"/>
          </a:p>
        </p:txBody>
      </p:sp>
      <p:sp>
        <p:nvSpPr>
          <p:cNvPr id="5" name="Content Placeholder 4"/>
          <p:cNvSpPr>
            <a:spLocks noGrp="1"/>
          </p:cNvSpPr>
          <p:nvPr>
            <p:ph sz="half" idx="2"/>
          </p:nvPr>
        </p:nvSpPr>
        <p:spPr>
          <a:xfrm>
            <a:off x="4653916" y="1417319"/>
            <a:ext cx="4175761" cy="4451775"/>
          </a:xfrm>
        </p:spPr>
        <p:txBody>
          <a:bodyPr>
            <a:normAutofit lnSpcReduction="10000"/>
          </a:bodyPr>
          <a:lstStyle/>
          <a:p>
            <a:pPr marL="0" indent="0">
              <a:buNone/>
            </a:pPr>
            <a:r>
              <a:rPr lang="en-US" sz="2000" b="1" dirty="0"/>
              <a:t>A School Nutrition Program is required to provide food substitutions or modifications if:</a:t>
            </a:r>
          </a:p>
          <a:p>
            <a:pPr lvl="1"/>
            <a:r>
              <a:rPr lang="en-US" sz="1600" dirty="0"/>
              <a:t>A licensed healthcare professional statement is on file that describes the participant’s disability; and</a:t>
            </a:r>
          </a:p>
          <a:p>
            <a:pPr lvl="1"/>
            <a:r>
              <a:rPr lang="en-US" sz="1600" dirty="0"/>
              <a:t>The licensed healthcare professional has indicated the substitutions or modifications that the participant needs.</a:t>
            </a:r>
          </a:p>
          <a:p>
            <a:pPr marL="201168" lvl="1" indent="0">
              <a:buNone/>
            </a:pPr>
            <a:endParaRPr lang="en-US" sz="1600" dirty="0"/>
          </a:p>
          <a:p>
            <a:pPr marL="201168" lvl="1" indent="0">
              <a:buNone/>
            </a:pPr>
            <a:r>
              <a:rPr lang="en-US" sz="1600" b="1" dirty="0"/>
              <a:t>Find the Medical Statement Form for Use Here:</a:t>
            </a:r>
          </a:p>
          <a:p>
            <a:pPr marL="201168" lvl="1" indent="0">
              <a:buNone/>
            </a:pPr>
            <a:r>
              <a:rPr lang="en-US" sz="1600" dirty="0">
                <a:hlinkClick r:id="rId8"/>
              </a:rPr>
              <a:t>Medical Statement for Children with Disabilities</a:t>
            </a:r>
            <a:endParaRPr lang="en-US" sz="1600" dirty="0"/>
          </a:p>
          <a:p>
            <a:pPr marL="201168" lvl="1" indent="0">
              <a:buNone/>
            </a:pPr>
            <a:endParaRPr lang="en-US" sz="1600" dirty="0"/>
          </a:p>
          <a:p>
            <a:pPr marL="201168" lvl="1" indent="0">
              <a:buNone/>
            </a:pPr>
            <a:endParaRPr lang="en-US" sz="1600" b="1" dirty="0"/>
          </a:p>
          <a:p>
            <a:pPr marL="201168" lvl="1" indent="0">
              <a:buNone/>
            </a:pPr>
            <a:r>
              <a:rPr lang="en-US" sz="1600" b="1" dirty="0"/>
              <a:t>Find Handouts Here:</a:t>
            </a:r>
          </a:p>
          <a:p>
            <a:pPr marL="201168" lvl="1" indent="0">
              <a:buNone/>
            </a:pPr>
            <a:r>
              <a:rPr lang="en-US" sz="1600" dirty="0">
                <a:hlinkClick r:id="rId9"/>
              </a:rPr>
              <a:t>Guide to Disabilities and Allergies in SNPs</a:t>
            </a:r>
            <a:endParaRPr lang="en-US" sz="1600" dirty="0"/>
          </a:p>
          <a:p>
            <a:pPr marL="201168" lvl="1" indent="0">
              <a:buNone/>
            </a:pPr>
            <a:r>
              <a:rPr lang="en-US" sz="1600" dirty="0">
                <a:hlinkClick r:id="rId10"/>
              </a:rPr>
              <a:t>Milk Substitutes List for SNPs</a:t>
            </a:r>
            <a:endParaRPr lang="en-US" sz="1600" dirty="0"/>
          </a:p>
          <a:p>
            <a:pPr marL="201168" lvl="1" indent="0">
              <a:buNone/>
            </a:pPr>
            <a:endParaRPr lang="en-US" sz="1600" dirty="0"/>
          </a:p>
          <a:p>
            <a:pPr marL="201168" lvl="1" indent="0">
              <a:buNone/>
            </a:pPr>
            <a:endParaRPr lang="en-US" sz="1600" dirty="0"/>
          </a:p>
          <a:p>
            <a:pPr marL="0" indent="0">
              <a:buNone/>
            </a:pPr>
            <a:endParaRPr lang="en-US" dirty="0"/>
          </a:p>
        </p:txBody>
      </p:sp>
      <p:pic>
        <p:nvPicPr>
          <p:cNvPr id="12" name="Audio 11">
            <a:hlinkClick r:id="" action="ppaction://media"/>
            <a:extLst>
              <a:ext uri="{FF2B5EF4-FFF2-40B4-BE49-F238E27FC236}">
                <a16:creationId xmlns:a16="http://schemas.microsoft.com/office/drawing/2014/main" id="{4C21F226-24F5-0012-243A-0E2C02F6F26C}"/>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510614472"/>
      </p:ext>
    </p:extLst>
  </p:cSld>
  <p:clrMapOvr>
    <a:masterClrMapping/>
  </p:clrMapOvr>
  <mc:AlternateContent xmlns:mc="http://schemas.openxmlformats.org/markup-compatibility/2006">
    <mc:Choice xmlns:p14="http://schemas.microsoft.com/office/powerpoint/2010/main" Requires="p14">
      <p:transition spd="slow" p14:dur="2000" advTm="121177"/>
    </mc:Choice>
    <mc:Fallback>
      <p:transition spd="slow" advTm="121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1000"/>
                                        <p:tgtEl>
                                          <p:spTgt spid="5">
                                            <p:txEl>
                                              <p:pRg st="1" end="1"/>
                                            </p:txEl>
                                          </p:spTgt>
                                        </p:tgtEl>
                                      </p:cBhvr>
                                    </p:animEffect>
                                    <p:anim calcmode="lin" valueType="num">
                                      <p:cBhvr>
                                        <p:cTn id="1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1000"/>
                                        <p:tgtEl>
                                          <p:spTgt spid="5">
                                            <p:txEl>
                                              <p:pRg st="4" end="4"/>
                                            </p:txEl>
                                          </p:spTgt>
                                        </p:tgtEl>
                                      </p:cBhvr>
                                    </p:animEffect>
                                    <p:anim calcmode="lin" valueType="num">
                                      <p:cBhvr>
                                        <p:cTn id="2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1000"/>
                                        <p:tgtEl>
                                          <p:spTgt spid="5">
                                            <p:txEl>
                                              <p:pRg st="5" end="5"/>
                                            </p:txEl>
                                          </p:spTgt>
                                        </p:tgtEl>
                                      </p:cBhvr>
                                    </p:animEffect>
                                    <p:anim calcmode="lin" valueType="num">
                                      <p:cBhvr>
                                        <p:cTn id="3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fade">
                                      <p:cBhvr>
                                        <p:cTn id="36" dur="1000"/>
                                        <p:tgtEl>
                                          <p:spTgt spid="5">
                                            <p:txEl>
                                              <p:pRg st="8" end="8"/>
                                            </p:txEl>
                                          </p:spTgt>
                                        </p:tgtEl>
                                      </p:cBhvr>
                                    </p:animEffect>
                                    <p:anim calcmode="lin" valueType="num">
                                      <p:cBhvr>
                                        <p:cTn id="3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8" end="8"/>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Effect transition="in" filter="fade">
                                      <p:cBhvr>
                                        <p:cTn id="41" dur="1000"/>
                                        <p:tgtEl>
                                          <p:spTgt spid="5">
                                            <p:txEl>
                                              <p:pRg st="9" end="9"/>
                                            </p:txEl>
                                          </p:spTgt>
                                        </p:tgtEl>
                                      </p:cBhvr>
                                    </p:animEffect>
                                    <p:anim calcmode="lin" valueType="num">
                                      <p:cBhvr>
                                        <p:cTn id="42"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9" end="9"/>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
                                            <p:txEl>
                                              <p:pRg st="10" end="10"/>
                                            </p:txEl>
                                          </p:spTgt>
                                        </p:tgtEl>
                                        <p:attrNameLst>
                                          <p:attrName>style.visibility</p:attrName>
                                        </p:attrNameLst>
                                      </p:cBhvr>
                                      <p:to>
                                        <p:strVal val="visible"/>
                                      </p:to>
                                    </p:set>
                                    <p:animEffect transition="in" filter="fade">
                                      <p:cBhvr>
                                        <p:cTn id="46" dur="1000"/>
                                        <p:tgtEl>
                                          <p:spTgt spid="5">
                                            <p:txEl>
                                              <p:pRg st="10" end="10"/>
                                            </p:txEl>
                                          </p:spTgt>
                                        </p:tgtEl>
                                      </p:cBhvr>
                                    </p:animEffect>
                                    <p:anim calcmode="lin" valueType="num">
                                      <p:cBhvr>
                                        <p:cTn id="47"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2"/>
                </p:tgtEl>
              </p:cMediaNode>
            </p:audio>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lstStyle/>
          <a:p>
            <a:r>
              <a:rPr lang="en-US" b="1" dirty="0"/>
              <a:t>Language Access</a:t>
            </a:r>
          </a:p>
        </p:txBody>
      </p:sp>
      <p:sp>
        <p:nvSpPr>
          <p:cNvPr id="3" name="Content Placeholder 2"/>
          <p:cNvSpPr>
            <a:spLocks noGrp="1"/>
          </p:cNvSpPr>
          <p:nvPr>
            <p:ph idx="1"/>
          </p:nvPr>
        </p:nvSpPr>
        <p:spPr>
          <a:xfrm>
            <a:off x="794384" y="1417320"/>
            <a:ext cx="7543801" cy="4450080"/>
          </a:xfrm>
        </p:spPr>
        <p:txBody>
          <a:bodyPr>
            <a:normAutofit/>
          </a:bodyPr>
          <a:lstStyle/>
          <a:p>
            <a:pPr marL="201168" lvl="1" indent="0">
              <a:buNone/>
            </a:pPr>
            <a:r>
              <a:rPr lang="en-US" sz="1800" b="1" dirty="0">
                <a:latin typeface="Calibri Light" pitchFamily="34" charset="0"/>
              </a:rPr>
              <a:t>Schools </a:t>
            </a:r>
            <a:r>
              <a:rPr lang="en-US" sz="1800" b="1" i="1" dirty="0">
                <a:latin typeface="Calibri Light" pitchFamily="34" charset="0"/>
              </a:rPr>
              <a:t>must</a:t>
            </a:r>
            <a:r>
              <a:rPr lang="en-US" sz="1800" b="1" dirty="0">
                <a:latin typeface="Calibri Light" pitchFamily="34" charset="0"/>
              </a:rPr>
              <a:t> accommodate people with Limited English Proficiency</a:t>
            </a:r>
            <a:r>
              <a:rPr lang="en-US" b="1" dirty="0">
                <a:latin typeface="Calibri Light" pitchFamily="34" charset="0"/>
              </a:rPr>
              <a:t> (LEP) in the language they can read, write and understand. </a:t>
            </a:r>
          </a:p>
          <a:p>
            <a:pPr marL="201168" lvl="1" indent="0">
              <a:buNone/>
            </a:pPr>
            <a:endParaRPr lang="en-US" dirty="0">
              <a:latin typeface="Calibri Light" pitchFamily="34" charset="0"/>
            </a:endParaRPr>
          </a:p>
          <a:p>
            <a:pPr marL="201168" lvl="1" indent="0">
              <a:buNone/>
            </a:pPr>
            <a:r>
              <a:rPr lang="en-US" b="1" dirty="0">
                <a:latin typeface="Calibri Light" pitchFamily="34" charset="0"/>
              </a:rPr>
              <a:t>Who are people with LEP?</a:t>
            </a:r>
          </a:p>
          <a:p>
            <a:pPr marL="201168" lvl="1" indent="0">
              <a:buNone/>
            </a:pPr>
            <a:r>
              <a:rPr lang="en-US" dirty="0">
                <a:latin typeface="Calibri Light" pitchFamily="34" charset="0"/>
              </a:rPr>
              <a:t>Individuals who do not speak English as their primary language and who have a limited ability to read, speak, write, or understand English.</a:t>
            </a:r>
          </a:p>
          <a:p>
            <a:pPr marL="201168" lvl="1" indent="0">
              <a:buNone/>
            </a:pPr>
            <a:endParaRPr lang="en-US" b="1" dirty="0">
              <a:latin typeface="Calibri Light" pitchFamily="34" charset="0"/>
            </a:endParaRPr>
          </a:p>
          <a:p>
            <a:pPr lvl="1"/>
            <a:r>
              <a:rPr lang="en-US" dirty="0">
                <a:latin typeface="Calibri Light" pitchFamily="34" charset="0"/>
              </a:rPr>
              <a:t>Utilize qualified and competent interpreters and translators.</a:t>
            </a:r>
          </a:p>
          <a:p>
            <a:pPr lvl="1"/>
            <a:r>
              <a:rPr lang="en-US" dirty="0">
                <a:latin typeface="Calibri Light" pitchFamily="34" charset="0"/>
              </a:rPr>
              <a:t>Train frontline staff on providing LEP services.</a:t>
            </a:r>
          </a:p>
          <a:p>
            <a:pPr lvl="1"/>
            <a:r>
              <a:rPr lang="en-US" dirty="0">
                <a:latin typeface="Calibri Light" pitchFamily="34" charset="0"/>
              </a:rPr>
              <a:t>Provide vital documents, online program information, and notices of free interpretation services.</a:t>
            </a:r>
          </a:p>
          <a:p>
            <a:pPr lvl="1"/>
            <a:r>
              <a:rPr lang="en-US" dirty="0">
                <a:latin typeface="Calibri Light" pitchFamily="34" charset="0"/>
              </a:rPr>
              <a:t>Conduct assessments to determine the language profile of individuals in your area.</a:t>
            </a:r>
          </a:p>
          <a:p>
            <a:pPr algn="l"/>
            <a:endParaRPr lang="en-US" sz="1800" b="0" i="0" u="none" strike="noStrike" baseline="0" dirty="0">
              <a:solidFill>
                <a:srgbClr val="000000"/>
              </a:solidFill>
              <a:latin typeface="Source Sans Pro" panose="020B0503030403020204" pitchFamily="34" charset="0"/>
            </a:endParaRPr>
          </a:p>
          <a:p>
            <a:pPr lvl="1"/>
            <a:endParaRPr lang="en-US" dirty="0">
              <a:latin typeface="Calibri Light" pitchFamily="34" charset="0"/>
            </a:endParaRPr>
          </a:p>
        </p:txBody>
      </p:sp>
      <p:pic>
        <p:nvPicPr>
          <p:cNvPr id="8" name="Audio 7">
            <a:hlinkClick r:id="" action="ppaction://media"/>
            <a:extLst>
              <a:ext uri="{FF2B5EF4-FFF2-40B4-BE49-F238E27FC236}">
                <a16:creationId xmlns:a16="http://schemas.microsoft.com/office/drawing/2014/main" id="{CEB35F59-4A90-7E7C-DD5F-FB75B2EE9B4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413603990"/>
      </p:ext>
    </p:extLst>
  </p:cSld>
  <p:clrMapOvr>
    <a:masterClrMapping/>
  </p:clrMapOvr>
  <mc:AlternateContent xmlns:mc="http://schemas.openxmlformats.org/markup-compatibility/2006">
    <mc:Choice xmlns:p14="http://schemas.microsoft.com/office/powerpoint/2010/main" Requires="p14">
      <p:transition spd="slow" p14:dur="2000" advTm="60449"/>
    </mc:Choice>
    <mc:Fallback>
      <p:transition spd="slow" advTm="60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9AC07B-4F38-8FFD-8EA1-6942C90615F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C73EC7-51F4-9BCC-F38F-9567420B4CCE}"/>
              </a:ext>
            </a:extLst>
          </p:cNvPr>
          <p:cNvSpPr>
            <a:spLocks noGrp="1"/>
          </p:cNvSpPr>
          <p:nvPr>
            <p:ph type="title"/>
          </p:nvPr>
        </p:nvSpPr>
        <p:spPr>
          <a:xfrm>
            <a:off x="743199" y="286603"/>
            <a:ext cx="5063240" cy="1450757"/>
          </a:xfrm>
        </p:spPr>
        <p:txBody>
          <a:bodyPr>
            <a:normAutofit/>
          </a:bodyPr>
          <a:lstStyle/>
          <a:p>
            <a:r>
              <a:rPr lang="en-US" b="1">
                <a:solidFill>
                  <a:schemeClr val="accent2"/>
                </a:solidFill>
              </a:rPr>
              <a:t>Language Services</a:t>
            </a:r>
          </a:p>
        </p:txBody>
      </p:sp>
      <p:sp>
        <p:nvSpPr>
          <p:cNvPr id="3" name="Content Placeholder 2">
            <a:extLst>
              <a:ext uri="{FF2B5EF4-FFF2-40B4-BE49-F238E27FC236}">
                <a16:creationId xmlns:a16="http://schemas.microsoft.com/office/drawing/2014/main" id="{0EEFDBC1-53E0-DCAA-8C55-C79244F101C0}"/>
              </a:ext>
            </a:extLst>
          </p:cNvPr>
          <p:cNvSpPr>
            <a:spLocks noGrp="1"/>
          </p:cNvSpPr>
          <p:nvPr>
            <p:ph idx="1"/>
          </p:nvPr>
        </p:nvSpPr>
        <p:spPr>
          <a:xfrm>
            <a:off x="783153" y="2023962"/>
            <a:ext cx="5023286" cy="3845131"/>
          </a:xfrm>
        </p:spPr>
        <p:txBody>
          <a:bodyPr>
            <a:normAutofit/>
          </a:bodyPr>
          <a:lstStyle/>
          <a:p>
            <a:pPr marL="201168" lvl="1" indent="0">
              <a:buNone/>
            </a:pPr>
            <a:r>
              <a:rPr lang="en-US" b="1" dirty="0">
                <a:latin typeface="Calibri Light" pitchFamily="34" charset="0"/>
              </a:rPr>
              <a:t>Services:</a:t>
            </a:r>
          </a:p>
          <a:p>
            <a:pPr marL="201168" lvl="1" indent="0">
              <a:buNone/>
            </a:pPr>
            <a:r>
              <a:rPr lang="en-US" dirty="0">
                <a:latin typeface="Calibri Light" pitchFamily="34" charset="0"/>
              </a:rPr>
              <a:t>Applicants and participants cannot be asked to bring their own interpreters. Children should </a:t>
            </a:r>
            <a:r>
              <a:rPr lang="en-US" b="1" dirty="0">
                <a:latin typeface="Calibri Light" pitchFamily="34" charset="0"/>
              </a:rPr>
              <a:t>not</a:t>
            </a:r>
            <a:r>
              <a:rPr lang="en-US" dirty="0">
                <a:latin typeface="Calibri Light" pitchFamily="34" charset="0"/>
              </a:rPr>
              <a:t> be used as interpreters.</a:t>
            </a:r>
            <a:endParaRPr lang="en-US" b="1" dirty="0">
              <a:latin typeface="Calibri Light" pitchFamily="34" charset="0"/>
            </a:endParaRPr>
          </a:p>
          <a:p>
            <a:pPr marL="201168" lvl="1" indent="0">
              <a:buNone/>
            </a:pPr>
            <a:endParaRPr lang="en-US" b="1" dirty="0">
              <a:latin typeface="Calibri Light" pitchFamily="34" charset="0"/>
            </a:endParaRPr>
          </a:p>
          <a:p>
            <a:pPr marL="201168" lvl="1" indent="0">
              <a:buNone/>
            </a:pPr>
            <a:endParaRPr lang="en-US" b="1" dirty="0">
              <a:latin typeface="Calibri Light" pitchFamily="34" charset="0"/>
            </a:endParaRPr>
          </a:p>
          <a:p>
            <a:pPr marL="201168" lvl="1" indent="0">
              <a:buNone/>
            </a:pPr>
            <a:r>
              <a:rPr lang="en-US" b="1" dirty="0">
                <a:latin typeface="Calibri Light" pitchFamily="34" charset="0"/>
              </a:rPr>
              <a:t>Examples:</a:t>
            </a:r>
          </a:p>
          <a:p>
            <a:pPr lvl="1">
              <a:buFont typeface="Wingdings" panose="05000000000000000000" pitchFamily="2" charset="2"/>
              <a:buChar char="v"/>
            </a:pPr>
            <a:r>
              <a:rPr lang="en-US" dirty="0">
                <a:latin typeface="Calibri Light" pitchFamily="34" charset="0"/>
              </a:rPr>
              <a:t>Qualified bilingual staff </a:t>
            </a:r>
          </a:p>
          <a:p>
            <a:pPr lvl="1">
              <a:buFont typeface="Wingdings" panose="05000000000000000000" pitchFamily="2" charset="2"/>
              <a:buChar char="v"/>
            </a:pPr>
            <a:r>
              <a:rPr lang="en-US" dirty="0">
                <a:latin typeface="Calibri Light" pitchFamily="34" charset="0"/>
              </a:rPr>
              <a:t>Qualified telephonic interpreter services </a:t>
            </a:r>
          </a:p>
          <a:p>
            <a:pPr lvl="1">
              <a:buFont typeface="Wingdings" panose="05000000000000000000" pitchFamily="2" charset="2"/>
              <a:buChar char="v"/>
            </a:pPr>
            <a:r>
              <a:rPr lang="en-US" dirty="0">
                <a:latin typeface="Calibri Light" pitchFamily="34" charset="0"/>
              </a:rPr>
              <a:t>Qualified contract in-person interpretation services </a:t>
            </a:r>
          </a:p>
          <a:p>
            <a:pPr lvl="1">
              <a:buFont typeface="Wingdings" panose="05000000000000000000" pitchFamily="2" charset="2"/>
              <a:buChar char="v"/>
            </a:pPr>
            <a:r>
              <a:rPr lang="en-US" dirty="0">
                <a:latin typeface="Calibri Light" pitchFamily="34" charset="0"/>
              </a:rPr>
              <a:t>Qualified written language services (translation)</a:t>
            </a:r>
          </a:p>
          <a:p>
            <a:endParaRPr lang="en-US" b="0" i="0" u="none" strike="noStrike" baseline="0" dirty="0">
              <a:latin typeface="Source Sans Pro" panose="020B0503030403020204" pitchFamily="34" charset="0"/>
            </a:endParaRPr>
          </a:p>
          <a:p>
            <a:pPr lvl="1"/>
            <a:endParaRPr lang="en-US" dirty="0">
              <a:latin typeface="Calibri Light" pitchFamily="34" charset="0"/>
            </a:endParaRPr>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Audio 8">
            <a:hlinkClick r:id="" action="ppaction://media"/>
            <a:extLst>
              <a:ext uri="{FF2B5EF4-FFF2-40B4-BE49-F238E27FC236}">
                <a16:creationId xmlns:a16="http://schemas.microsoft.com/office/drawing/2014/main" id="{69062D70-6482-D5EC-5DE7-93D7C669D52F}"/>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427119717"/>
      </p:ext>
    </p:extLst>
  </p:cSld>
  <p:clrMapOvr>
    <a:masterClrMapping/>
  </p:clrMapOvr>
  <mc:AlternateContent xmlns:mc="http://schemas.openxmlformats.org/markup-compatibility/2006">
    <mc:Choice xmlns:p14="http://schemas.microsoft.com/office/powerpoint/2010/main" Requires="p14">
      <p:transition spd="slow" p14:dur="2000" advTm="28937"/>
    </mc:Choice>
    <mc:Fallback>
      <p:transition spd="slow" advTm="28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9"/>
                </p:tgtEl>
              </p:cMediaNode>
            </p:audio>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0FC71B-214E-28AA-AADD-AF474E4834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8249FF-BE46-1669-E680-901A7B448275}"/>
              </a:ext>
            </a:extLst>
          </p:cNvPr>
          <p:cNvSpPr>
            <a:spLocks noGrp="1"/>
          </p:cNvSpPr>
          <p:nvPr>
            <p:ph type="title"/>
          </p:nvPr>
        </p:nvSpPr>
        <p:spPr>
          <a:xfrm>
            <a:off x="4808763" y="634946"/>
            <a:ext cx="3845379" cy="1450757"/>
          </a:xfrm>
        </p:spPr>
        <p:txBody>
          <a:bodyPr>
            <a:normAutofit/>
          </a:bodyPr>
          <a:lstStyle/>
          <a:p>
            <a:r>
              <a:rPr lang="en-US" sz="4400" b="1"/>
              <a:t>Language Access Resources</a:t>
            </a:r>
          </a:p>
        </p:txBody>
      </p:sp>
      <p:pic>
        <p:nvPicPr>
          <p:cNvPr id="5" name="Picture 4" descr="Graphical user interface, text, application&#10;&#10;AI-generated content may be incorrect.">
            <a:extLst>
              <a:ext uri="{FF2B5EF4-FFF2-40B4-BE49-F238E27FC236}">
                <a16:creationId xmlns:a16="http://schemas.microsoft.com/office/drawing/2014/main" id="{3C10BC76-6399-3236-CFEA-B5B246BE7926}"/>
              </a:ext>
            </a:extLst>
          </p:cNvPr>
          <p:cNvPicPr>
            <a:picLocks noChangeAspect="1"/>
          </p:cNvPicPr>
          <p:nvPr/>
        </p:nvPicPr>
        <p:blipFill>
          <a:blip r:embed="rId5"/>
          <a:stretch>
            <a:fillRect/>
          </a:stretch>
        </p:blipFill>
        <p:spPr>
          <a:xfrm>
            <a:off x="223266" y="554787"/>
            <a:ext cx="4423191" cy="2565450"/>
          </a:xfrm>
          <a:prstGeom prst="rect">
            <a:avLst/>
          </a:prstGeom>
        </p:spPr>
      </p:pic>
      <p:cxnSp>
        <p:nvCxnSpPr>
          <p:cNvPr id="12" name="Straight Connector 11">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40686B8-4200-22AA-D0E0-567C937B5A5C}"/>
              </a:ext>
            </a:extLst>
          </p:cNvPr>
          <p:cNvSpPr>
            <a:spLocks noGrp="1"/>
          </p:cNvSpPr>
          <p:nvPr>
            <p:ph idx="1"/>
          </p:nvPr>
        </p:nvSpPr>
        <p:spPr>
          <a:xfrm>
            <a:off x="4780800" y="2345725"/>
            <a:ext cx="3845379" cy="3670180"/>
          </a:xfrm>
        </p:spPr>
        <p:txBody>
          <a:bodyPr>
            <a:normAutofit/>
          </a:bodyPr>
          <a:lstStyle/>
          <a:p>
            <a:pPr marL="201168" lvl="1" indent="0">
              <a:buNone/>
            </a:pPr>
            <a:endParaRPr lang="en-US" sz="1300" dirty="0">
              <a:latin typeface="Calibri Light" pitchFamily="34" charset="0"/>
            </a:endParaRPr>
          </a:p>
          <a:p>
            <a:pPr marL="201168" lvl="1" indent="0">
              <a:buNone/>
            </a:pPr>
            <a:r>
              <a:rPr lang="en-US" sz="1400" b="1" dirty="0">
                <a:latin typeface="Calibri Light" pitchFamily="34" charset="0"/>
              </a:rPr>
              <a:t>Free and Reduced Applications</a:t>
            </a:r>
          </a:p>
          <a:p>
            <a:pPr marL="201168" lvl="1" indent="0">
              <a:buNone/>
            </a:pPr>
            <a:r>
              <a:rPr lang="en-US" sz="1400" dirty="0">
                <a:latin typeface="Calibri Light" pitchFamily="34" charset="0"/>
              </a:rPr>
              <a:t>Free and Reduced-Price School Meal Applications may be found in 26 languages at the USDA/FNS website: </a:t>
            </a:r>
            <a:r>
              <a:rPr lang="en-US" sz="1400" dirty="0">
                <a:latin typeface="Calibri Light" pitchFamily="34" charset="0"/>
                <a:hlinkClick r:id="rId6"/>
              </a:rPr>
              <a:t>http://www.fns.usda.gov/cnd/FRP/frp.process.htm.</a:t>
            </a:r>
            <a:endParaRPr lang="en-US" sz="1400" dirty="0">
              <a:latin typeface="Calibri Light" pitchFamily="34" charset="0"/>
            </a:endParaRPr>
          </a:p>
          <a:p>
            <a:pPr marL="201168" lvl="1" indent="0">
              <a:buNone/>
            </a:pPr>
            <a:endParaRPr lang="en-US" sz="1400" dirty="0">
              <a:latin typeface="Calibri Light" pitchFamily="34" charset="0"/>
            </a:endParaRPr>
          </a:p>
          <a:p>
            <a:pPr marL="201168" lvl="1" indent="0">
              <a:buNone/>
            </a:pPr>
            <a:r>
              <a:rPr lang="en-US" sz="1400" b="1" dirty="0">
                <a:latin typeface="Calibri Light" pitchFamily="34" charset="0"/>
              </a:rPr>
              <a:t>Posters</a:t>
            </a:r>
          </a:p>
          <a:p>
            <a:pPr marL="201168" lvl="1" indent="0">
              <a:buNone/>
            </a:pPr>
            <a:r>
              <a:rPr lang="en-US" sz="1400" dirty="0">
                <a:latin typeface="Calibri Light" pitchFamily="34" charset="0"/>
              </a:rPr>
              <a:t>And Justice for All poster available in other languages: </a:t>
            </a:r>
            <a:r>
              <a:rPr lang="en-US" sz="1400" dirty="0">
                <a:latin typeface="Calibri Light" pitchFamily="34" charset="0"/>
                <a:hlinkClick r:id="rId7"/>
              </a:rPr>
              <a:t>https://www.nifa.usda.gov/justice-all-poster</a:t>
            </a:r>
            <a:r>
              <a:rPr lang="en-US" sz="1400" dirty="0">
                <a:latin typeface="Calibri Light" pitchFamily="34" charset="0"/>
              </a:rPr>
              <a:t> </a:t>
            </a:r>
          </a:p>
        </p:txBody>
      </p:sp>
      <p:sp>
        <p:nvSpPr>
          <p:cNvPr id="14" name="Rectangle 13">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54788561-1878-CF60-C157-FA64B7AFFB7C}"/>
              </a:ext>
            </a:extLst>
          </p:cNvPr>
          <p:cNvSpPr txBox="1"/>
          <p:nvPr/>
        </p:nvSpPr>
        <p:spPr>
          <a:xfrm>
            <a:off x="89593" y="3186721"/>
            <a:ext cx="4101405" cy="954107"/>
          </a:xfrm>
          <a:prstGeom prst="rect">
            <a:avLst/>
          </a:prstGeom>
          <a:noFill/>
        </p:spPr>
        <p:txBody>
          <a:bodyPr wrap="square">
            <a:spAutoFit/>
          </a:bodyPr>
          <a:lstStyle/>
          <a:p>
            <a:pPr marL="201168" lvl="1" indent="0">
              <a:buNone/>
            </a:pPr>
            <a:r>
              <a:rPr lang="en-US" sz="1400" b="1" dirty="0">
                <a:latin typeface="Calibri Light" pitchFamily="34" charset="0"/>
              </a:rPr>
              <a:t>MAPS Home page </a:t>
            </a:r>
          </a:p>
          <a:p>
            <a:pPr marL="201168" lvl="1" indent="0">
              <a:buNone/>
            </a:pPr>
            <a:r>
              <a:rPr lang="en-US" sz="1400" dirty="0">
                <a:latin typeface="Calibri Light" pitchFamily="34" charset="0"/>
              </a:rPr>
              <a:t>has information on accessing free translation/interpretation services or reach out to Montana OPI at 406-444-2501.</a:t>
            </a:r>
          </a:p>
        </p:txBody>
      </p:sp>
      <p:sp>
        <p:nvSpPr>
          <p:cNvPr id="13" name="TextBox 12">
            <a:extLst>
              <a:ext uri="{FF2B5EF4-FFF2-40B4-BE49-F238E27FC236}">
                <a16:creationId xmlns:a16="http://schemas.microsoft.com/office/drawing/2014/main" id="{5A0E2D7C-67F2-08B1-7858-700952325E46}"/>
              </a:ext>
            </a:extLst>
          </p:cNvPr>
          <p:cNvSpPr txBox="1"/>
          <p:nvPr/>
        </p:nvSpPr>
        <p:spPr>
          <a:xfrm>
            <a:off x="148861" y="4459239"/>
            <a:ext cx="4572000" cy="1169551"/>
          </a:xfrm>
          <a:prstGeom prst="rect">
            <a:avLst/>
          </a:prstGeom>
          <a:noFill/>
        </p:spPr>
        <p:txBody>
          <a:bodyPr wrap="square">
            <a:spAutoFit/>
          </a:bodyPr>
          <a:lstStyle/>
          <a:p>
            <a:pPr marL="201168" lvl="1" indent="0">
              <a:buNone/>
            </a:pPr>
            <a:r>
              <a:rPr lang="en-US" sz="1400" b="1" dirty="0">
                <a:latin typeface="Calibri Light" pitchFamily="34" charset="0"/>
              </a:rPr>
              <a:t>Spanish Program Materials</a:t>
            </a:r>
          </a:p>
          <a:p>
            <a:pPr marL="201168" lvl="1" indent="0">
              <a:buNone/>
            </a:pPr>
            <a:r>
              <a:rPr lang="en-US" sz="1400" dirty="0">
                <a:latin typeface="Calibri Light" pitchFamily="34" charset="0"/>
              </a:rPr>
              <a:t>SNAP-Ed has Recipes, Healthy Eating, Food Safety, etc. that  can be used as needed by program sponsors: </a:t>
            </a:r>
            <a:r>
              <a:rPr lang="en-US" sz="1400" dirty="0">
                <a:latin typeface="Calibri Light" pitchFamily="34" charset="0"/>
                <a:hlinkClick r:id="rId8"/>
              </a:rPr>
              <a:t>https://snaped.fns.usda.gov/resources/nutrition-education-materials/spanish-language-materials</a:t>
            </a:r>
            <a:r>
              <a:rPr lang="en-US" sz="1400" dirty="0">
                <a:latin typeface="Calibri Light" pitchFamily="34" charset="0"/>
              </a:rPr>
              <a:t> </a:t>
            </a:r>
          </a:p>
        </p:txBody>
      </p:sp>
      <p:pic>
        <p:nvPicPr>
          <p:cNvPr id="11" name="Audio 10">
            <a:hlinkClick r:id="" action="ppaction://media"/>
            <a:extLst>
              <a:ext uri="{FF2B5EF4-FFF2-40B4-BE49-F238E27FC236}">
                <a16:creationId xmlns:a16="http://schemas.microsoft.com/office/drawing/2014/main" id="{69AA94CC-9B86-1E16-2D65-4B86FA49B5E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40528428"/>
      </p:ext>
    </p:extLst>
  </p:cSld>
  <p:clrMapOvr>
    <a:masterClrMapping/>
  </p:clrMapOvr>
  <mc:AlternateContent xmlns:mc="http://schemas.openxmlformats.org/markup-compatibility/2006">
    <mc:Choice xmlns:p14="http://schemas.microsoft.com/office/powerpoint/2010/main" Requires="p14">
      <p:transition spd="slow" p14:dur="2000" advTm="12386"/>
    </mc:Choice>
    <mc:Fallback>
      <p:transition spd="slow" advTm="12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7543800" cy="1450757"/>
          </a:xfrm>
        </p:spPr>
        <p:txBody>
          <a:bodyPr>
            <a:normAutofit/>
          </a:bodyPr>
          <a:lstStyle/>
          <a:p>
            <a:r>
              <a:rPr lang="en-US" b="1" dirty="0"/>
              <a:t>Complaints of Discrimination</a:t>
            </a:r>
          </a:p>
        </p:txBody>
      </p:sp>
      <p:graphicFrame>
        <p:nvGraphicFramePr>
          <p:cNvPr id="5" name="Content Placeholder 2">
            <a:extLst>
              <a:ext uri="{FF2B5EF4-FFF2-40B4-BE49-F238E27FC236}">
                <a16:creationId xmlns:a16="http://schemas.microsoft.com/office/drawing/2014/main" id="{37CAD1FB-8725-1750-3755-1837972F41A2}"/>
              </a:ext>
            </a:extLst>
          </p:cNvPr>
          <p:cNvGraphicFramePr>
            <a:graphicFrameLocks noGrp="1"/>
          </p:cNvGraphicFramePr>
          <p:nvPr>
            <p:ph idx="1"/>
            <p:extLst>
              <p:ext uri="{D42A27DB-BD31-4B8C-83A1-F6EECF244321}">
                <p14:modId xmlns:p14="http://schemas.microsoft.com/office/powerpoint/2010/main" val="2049709205"/>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6" name="Audio 15">
            <a:hlinkClick r:id="" action="ppaction://media"/>
            <a:extLst>
              <a:ext uri="{FF2B5EF4-FFF2-40B4-BE49-F238E27FC236}">
                <a16:creationId xmlns:a16="http://schemas.microsoft.com/office/drawing/2014/main" id="{8C00F2C6-B8C6-0805-20F7-36E07C2FE775}"/>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188556923"/>
      </p:ext>
    </p:extLst>
  </p:cSld>
  <p:clrMapOvr>
    <a:masterClrMapping/>
  </p:clrMapOvr>
  <mc:AlternateContent xmlns:mc="http://schemas.openxmlformats.org/markup-compatibility/2006">
    <mc:Choice xmlns:p14="http://schemas.microsoft.com/office/powerpoint/2010/main" Requires="p14">
      <p:transition spd="slow" p14:dur="2000" advTm="63918"/>
    </mc:Choice>
    <mc:Fallback>
      <p:transition spd="slow" advTm="63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6"/>
                </p:tgtEl>
              </p:cMediaNode>
            </p:audio>
          </p:childTnLst>
        </p:cTn>
      </p:par>
    </p:tnLst>
    <p:bldLst>
      <p:bldGraphic spid="5"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 name="Straight Connector 1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8763" y="634946"/>
            <a:ext cx="3845379" cy="1450757"/>
          </a:xfrm>
        </p:spPr>
        <p:txBody>
          <a:bodyPr vert="horz" lIns="91440" tIns="45720" rIns="91440" bIns="45720" rtlCol="0" anchor="b">
            <a:normAutofit/>
          </a:bodyPr>
          <a:lstStyle/>
          <a:p>
            <a:r>
              <a:rPr lang="en-US" b="1" dirty="0"/>
              <a:t>Complaint Requirements</a:t>
            </a:r>
          </a:p>
        </p:txBody>
      </p:sp>
      <p:cxnSp>
        <p:nvCxnSpPr>
          <p:cNvPr id="19" name="Straight Connector 18">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A2E1ADC-D1DB-59A1-A801-74D9647B104A}"/>
              </a:ext>
            </a:extLst>
          </p:cNvPr>
          <p:cNvSpPr/>
          <p:nvPr/>
        </p:nvSpPr>
        <p:spPr>
          <a:xfrm>
            <a:off x="4808763" y="2198913"/>
            <a:ext cx="3810000" cy="352011"/>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A44921-FED2-7FA2-FF1E-E218D49C31C0}"/>
              </a:ext>
            </a:extLst>
          </p:cNvPr>
          <p:cNvSpPr/>
          <p:nvPr/>
        </p:nvSpPr>
        <p:spPr>
          <a:xfrm>
            <a:off x="4807383" y="3188602"/>
            <a:ext cx="3810000" cy="352011"/>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A40799C-2062-8A4F-14F0-7B2090915DD6}"/>
              </a:ext>
            </a:extLst>
          </p:cNvPr>
          <p:cNvSpPr/>
          <p:nvPr/>
        </p:nvSpPr>
        <p:spPr>
          <a:xfrm>
            <a:off x="4807383" y="4648200"/>
            <a:ext cx="3810000" cy="352011"/>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1"/>
          </p:nvPr>
        </p:nvSpPr>
        <p:spPr>
          <a:xfrm>
            <a:off x="4791073" y="2206936"/>
            <a:ext cx="3845379" cy="3670180"/>
          </a:xfrm>
        </p:spPr>
        <p:txBody>
          <a:bodyPr vert="horz" lIns="0" tIns="45720" rIns="0" bIns="45720" rtlCol="0">
            <a:normAutofit/>
          </a:bodyPr>
          <a:lstStyle/>
          <a:p>
            <a:pPr algn="ctr"/>
            <a:r>
              <a:rPr lang="en-US" sz="1600" b="1" dirty="0"/>
              <a:t>Accept</a:t>
            </a:r>
          </a:p>
          <a:p>
            <a:pPr algn="ctr"/>
            <a:r>
              <a:rPr lang="en-US" sz="1600" b="0" i="0" u="none" strike="noStrike" baseline="0" dirty="0"/>
              <a:t>Accept Civil Rights complaints in </a:t>
            </a:r>
            <a:r>
              <a:rPr lang="en-US" sz="1600" b="1" i="0" u="none" strike="noStrike" baseline="0" dirty="0"/>
              <a:t>written, verbal or anonymous formats. </a:t>
            </a:r>
          </a:p>
          <a:p>
            <a:pPr algn="ctr"/>
            <a:r>
              <a:rPr lang="en-US" sz="1600" b="1" dirty="0"/>
              <a:t>5 Calendar Days</a:t>
            </a:r>
          </a:p>
          <a:p>
            <a:pPr algn="ctr"/>
            <a:r>
              <a:rPr lang="en-US" sz="1600" b="0" i="0" u="none" strike="noStrike" baseline="0" dirty="0"/>
              <a:t>Forward complaints based on </a:t>
            </a:r>
            <a:r>
              <a:rPr lang="en-US" sz="1600" b="1" i="0" u="none" strike="noStrike" baseline="0" dirty="0"/>
              <a:t>race, color, national origin, sex, and disability </a:t>
            </a:r>
            <a:r>
              <a:rPr lang="en-US" sz="1600" b="0" i="0" u="none" strike="noStrike" baseline="0" dirty="0"/>
              <a:t>to USDA Civil Rights Division (CRD) within five (5) calendar days of receipt. </a:t>
            </a:r>
          </a:p>
          <a:p>
            <a:pPr algn="ctr"/>
            <a:r>
              <a:rPr lang="en-US" sz="1600" b="1" dirty="0"/>
              <a:t>5 Business Days</a:t>
            </a:r>
          </a:p>
          <a:p>
            <a:pPr algn="ctr"/>
            <a:r>
              <a:rPr lang="en-US" sz="1600" b="0" i="0" u="none" strike="noStrike" baseline="0" dirty="0"/>
              <a:t>Forward complaints based on </a:t>
            </a:r>
            <a:r>
              <a:rPr lang="en-US" sz="1600" b="1" i="0" u="none" strike="noStrike" baseline="0" dirty="0"/>
              <a:t>age </a:t>
            </a:r>
            <a:r>
              <a:rPr lang="en-US" sz="1600" b="0" i="0" u="none" strike="noStrike" baseline="0" dirty="0"/>
              <a:t>(or a combination of age and other bases) to CRD within five (5) business days of receipt.</a:t>
            </a:r>
            <a:endParaRPr lang="en-US" sz="1600" b="1" dirty="0"/>
          </a:p>
        </p:txBody>
      </p:sp>
      <p:sp>
        <p:nvSpPr>
          <p:cNvPr id="21" name="Rectangle 20">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4" descr="j0332201">
            <a:extLst>
              <a:ext uri="{FF2B5EF4-FFF2-40B4-BE49-F238E27FC236}">
                <a16:creationId xmlns:a16="http://schemas.microsoft.com/office/drawing/2014/main" id="{E1385B30-501F-6594-9730-C27CC6B889DF}"/>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6058" y="1076463"/>
            <a:ext cx="3810000" cy="470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Audio 26">
            <a:hlinkClick r:id="" action="ppaction://media"/>
            <a:extLst>
              <a:ext uri="{FF2B5EF4-FFF2-40B4-BE49-F238E27FC236}">
                <a16:creationId xmlns:a16="http://schemas.microsoft.com/office/drawing/2014/main" id="{43235D48-15CA-88E5-199A-651686F1846E}"/>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197067673"/>
      </p:ext>
    </p:extLst>
  </p:cSld>
  <p:clrMapOvr>
    <a:masterClrMapping/>
  </p:clrMapOvr>
  <mc:AlternateContent xmlns:mc="http://schemas.openxmlformats.org/markup-compatibility/2006">
    <mc:Choice xmlns:p14="http://schemas.microsoft.com/office/powerpoint/2010/main" Requires="p14">
      <p:transition spd="slow" p14:dur="2000" advTm="55362"/>
    </mc:Choice>
    <mc:Fallback>
      <p:transition spd="slow" advTm="5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anim calcmode="lin" valueType="num">
                                      <p:cBhvr>
                                        <p:cTn id="1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1000"/>
                                        <p:tgtEl>
                                          <p:spTgt spid="4">
                                            <p:txEl>
                                              <p:pRg st="4" end="4"/>
                                            </p:txEl>
                                          </p:spTgt>
                                        </p:tgtEl>
                                      </p:cBhvr>
                                    </p:animEffect>
                                    <p:anim calcmode="lin" valueType="num">
                                      <p:cBhvr>
                                        <p:cTn id="4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fade">
                                      <p:cBhvr>
                                        <p:cTn id="46" dur="1000"/>
                                        <p:tgtEl>
                                          <p:spTgt spid="4">
                                            <p:txEl>
                                              <p:pRg st="5" end="5"/>
                                            </p:txEl>
                                          </p:spTgt>
                                        </p:tgtEl>
                                      </p:cBhvr>
                                    </p:animEffect>
                                    <p:anim calcmode="lin" valueType="num">
                                      <p:cBhvr>
                                        <p:cTn id="4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7"/>
                </p:tgtEl>
              </p:cMediaNode>
            </p:audio>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56396"/>
          </a:xfrm>
        </p:spPr>
        <p:txBody>
          <a:bodyPr>
            <a:normAutofit/>
          </a:bodyPr>
          <a:lstStyle/>
          <a:p>
            <a:r>
              <a:rPr lang="en-US" b="1" dirty="0"/>
              <a:t>Complaint Procedures</a:t>
            </a:r>
          </a:p>
        </p:txBody>
      </p:sp>
      <p:sp>
        <p:nvSpPr>
          <p:cNvPr id="5" name="Content Placeholder 4"/>
          <p:cNvSpPr>
            <a:spLocks noGrp="1"/>
          </p:cNvSpPr>
          <p:nvPr>
            <p:ph sz="half" idx="2"/>
          </p:nvPr>
        </p:nvSpPr>
        <p:spPr>
          <a:xfrm>
            <a:off x="533400" y="2980960"/>
            <a:ext cx="4495800" cy="3155375"/>
          </a:xfrm>
        </p:spPr>
        <p:txBody>
          <a:bodyPr>
            <a:normAutofit fontScale="92500" lnSpcReduction="20000"/>
          </a:bodyPr>
          <a:lstStyle/>
          <a:p>
            <a:pPr marL="0" indent="0">
              <a:buNone/>
            </a:pPr>
            <a:r>
              <a:rPr lang="en-US" sz="1600" dirty="0"/>
              <a:t>To make a complaint, the following information must be obtained and reported to School Nutrition Programs:</a:t>
            </a:r>
          </a:p>
          <a:p>
            <a:pPr marL="0" indent="0">
              <a:buNone/>
            </a:pPr>
            <a:endParaRPr lang="en-US" sz="1600" dirty="0"/>
          </a:p>
          <a:p>
            <a:pPr lvl="1">
              <a:lnSpc>
                <a:spcPct val="80000"/>
              </a:lnSpc>
            </a:pPr>
            <a:r>
              <a:rPr lang="en-US" sz="1600" dirty="0"/>
              <a:t>Name, Address, and Telephone Number of the Complainant </a:t>
            </a:r>
          </a:p>
          <a:p>
            <a:pPr lvl="1">
              <a:lnSpc>
                <a:spcPct val="80000"/>
              </a:lnSpc>
            </a:pPr>
            <a:r>
              <a:rPr lang="en-US" sz="1600" dirty="0"/>
              <a:t>The location and name of the organization or office </a:t>
            </a:r>
          </a:p>
          <a:p>
            <a:pPr lvl="1">
              <a:lnSpc>
                <a:spcPct val="80000"/>
              </a:lnSpc>
            </a:pPr>
            <a:r>
              <a:rPr lang="en-US" sz="1600" dirty="0"/>
              <a:t>The nature of incident or action</a:t>
            </a:r>
          </a:p>
          <a:p>
            <a:pPr lvl="1">
              <a:lnSpc>
                <a:spcPct val="80000"/>
              </a:lnSpc>
            </a:pPr>
            <a:r>
              <a:rPr lang="en-US" sz="1600" dirty="0"/>
              <a:t>The names, titles, business addresses of persons who may have knowledge of the discriminatory action</a:t>
            </a:r>
          </a:p>
          <a:p>
            <a:pPr lvl="1">
              <a:lnSpc>
                <a:spcPct val="80000"/>
              </a:lnSpc>
            </a:pPr>
            <a:r>
              <a:rPr lang="en-US" sz="1600" dirty="0"/>
              <a:t>The date(s) during which alleged discriminatory actions took place</a:t>
            </a:r>
          </a:p>
          <a:p>
            <a:pPr lvl="1">
              <a:lnSpc>
                <a:spcPct val="80000"/>
              </a:lnSpc>
            </a:pPr>
            <a:r>
              <a:rPr lang="en-US" sz="1600" dirty="0"/>
              <a:t>The basis for the alleged discrimination</a:t>
            </a:r>
          </a:p>
          <a:p>
            <a:pPr marL="201168" lvl="1" indent="0">
              <a:lnSpc>
                <a:spcPct val="80000"/>
              </a:lnSpc>
              <a:buNone/>
            </a:pPr>
            <a:endParaRPr lang="en-US" sz="1600" dirty="0"/>
          </a:p>
          <a:p>
            <a:pPr marL="201168" lvl="1" indent="0">
              <a:lnSpc>
                <a:spcPct val="80000"/>
              </a:lnSpc>
              <a:buNone/>
            </a:pPr>
            <a:r>
              <a:rPr lang="en-US" sz="1600" b="1" dirty="0">
                <a:hlinkClick r:id="rId6"/>
              </a:rPr>
              <a:t>USDA Civil Rights Complaint Form</a:t>
            </a:r>
            <a:endParaRPr lang="en-US" b="1" dirty="0"/>
          </a:p>
        </p:txBody>
      </p:sp>
      <p:sp>
        <p:nvSpPr>
          <p:cNvPr id="6" name="TextBox 5">
            <a:extLst>
              <a:ext uri="{FF2B5EF4-FFF2-40B4-BE49-F238E27FC236}">
                <a16:creationId xmlns:a16="http://schemas.microsoft.com/office/drawing/2014/main" id="{46F03C13-616A-24D4-6B6A-1F098580E889}"/>
              </a:ext>
            </a:extLst>
          </p:cNvPr>
          <p:cNvSpPr txBox="1"/>
          <p:nvPr/>
        </p:nvSpPr>
        <p:spPr>
          <a:xfrm>
            <a:off x="533400" y="1401082"/>
            <a:ext cx="7162800" cy="800219"/>
          </a:xfrm>
          <a:prstGeom prst="rect">
            <a:avLst/>
          </a:prstGeom>
          <a:noFill/>
        </p:spPr>
        <p:txBody>
          <a:bodyPr wrap="square">
            <a:spAutoFit/>
          </a:bodyPr>
          <a:lstStyle/>
          <a:p>
            <a:r>
              <a:rPr lang="en-US" sz="1800" b="1" dirty="0"/>
              <a:t>Consider Adopting the </a:t>
            </a:r>
            <a:r>
              <a:rPr lang="en-US" sz="1800" b="1" dirty="0">
                <a:hlinkClick r:id="rId7"/>
              </a:rPr>
              <a:t>Civil Rights Complaint Procedure Template</a:t>
            </a:r>
            <a:endParaRPr lang="en-US" b="1" dirty="0"/>
          </a:p>
          <a:p>
            <a:r>
              <a:rPr lang="en-US" sz="1400" dirty="0"/>
              <a:t>This template reviews the Complaint Procedure for Processing and Receiving Civil Rights complaints in School Nutrition Programs for Program Sponsors (YOU!). </a:t>
            </a:r>
            <a:r>
              <a:rPr lang="en-US" sz="1400" b="1" dirty="0"/>
              <a:t> </a:t>
            </a:r>
          </a:p>
        </p:txBody>
      </p:sp>
      <p:sp>
        <p:nvSpPr>
          <p:cNvPr id="8" name="TextBox 7">
            <a:extLst>
              <a:ext uri="{FF2B5EF4-FFF2-40B4-BE49-F238E27FC236}">
                <a16:creationId xmlns:a16="http://schemas.microsoft.com/office/drawing/2014/main" id="{7E5C24BC-373F-1BB8-E773-3EE90A758D94}"/>
              </a:ext>
            </a:extLst>
          </p:cNvPr>
          <p:cNvSpPr txBox="1"/>
          <p:nvPr/>
        </p:nvSpPr>
        <p:spPr>
          <a:xfrm>
            <a:off x="533400" y="2524776"/>
            <a:ext cx="4572000" cy="369332"/>
          </a:xfrm>
          <a:prstGeom prst="rect">
            <a:avLst/>
          </a:prstGeom>
          <a:noFill/>
        </p:spPr>
        <p:txBody>
          <a:bodyPr wrap="square">
            <a:spAutoFit/>
          </a:bodyPr>
          <a:lstStyle/>
          <a:p>
            <a:r>
              <a:rPr lang="en-US" b="1" dirty="0"/>
              <a:t>Or,</a:t>
            </a:r>
            <a:r>
              <a:rPr lang="en-US" sz="1800" b="1" dirty="0"/>
              <a:t> Keeping the Following in Mind:</a:t>
            </a:r>
            <a:endParaRPr lang="en-US" dirty="0"/>
          </a:p>
        </p:txBody>
      </p:sp>
      <p:sp>
        <p:nvSpPr>
          <p:cNvPr id="17" name="Rectangle 16">
            <a:extLst>
              <a:ext uri="{FF2B5EF4-FFF2-40B4-BE49-F238E27FC236}">
                <a16:creationId xmlns:a16="http://schemas.microsoft.com/office/drawing/2014/main" id="{12332976-305D-FE30-5FD2-98227C156DE6}"/>
              </a:ext>
            </a:extLst>
          </p:cNvPr>
          <p:cNvSpPr/>
          <p:nvPr/>
        </p:nvSpPr>
        <p:spPr>
          <a:xfrm>
            <a:off x="5029200" y="2971801"/>
            <a:ext cx="3581400" cy="304800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4">
            <a:extLst>
              <a:ext uri="{FF2B5EF4-FFF2-40B4-BE49-F238E27FC236}">
                <a16:creationId xmlns:a16="http://schemas.microsoft.com/office/drawing/2014/main" id="{EBFA9174-763E-255D-8BE7-2531EED0FC32}"/>
              </a:ext>
            </a:extLst>
          </p:cNvPr>
          <p:cNvSpPr txBox="1">
            <a:spLocks/>
          </p:cNvSpPr>
          <p:nvPr/>
        </p:nvSpPr>
        <p:spPr>
          <a:xfrm>
            <a:off x="5140911" y="3080833"/>
            <a:ext cx="3276600" cy="31553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n-US" sz="1600" b="1" dirty="0"/>
              <a:t>Forward all Civil Rights complaints to the Montana Office of Public Instruction </a:t>
            </a:r>
          </a:p>
          <a:p>
            <a:pPr marL="0" indent="0" algn="ctr">
              <a:buNone/>
            </a:pPr>
            <a:r>
              <a:rPr lang="en-US" sz="1600" dirty="0"/>
              <a:t>OPI School Nutrition Programs</a:t>
            </a:r>
          </a:p>
          <a:p>
            <a:pPr marL="0" indent="0" algn="ctr">
              <a:buNone/>
            </a:pPr>
            <a:r>
              <a:rPr lang="en-US" sz="1600" dirty="0"/>
              <a:t>PO Box 202501, </a:t>
            </a:r>
          </a:p>
          <a:p>
            <a:pPr marL="0" indent="0" algn="ctr">
              <a:buNone/>
            </a:pPr>
            <a:r>
              <a:rPr lang="en-US" sz="1600" dirty="0"/>
              <a:t>Helena, MT 59620-2501</a:t>
            </a:r>
          </a:p>
          <a:p>
            <a:pPr marL="0" indent="0" algn="ctr">
              <a:buNone/>
            </a:pPr>
            <a:r>
              <a:rPr lang="en-US" sz="1600" dirty="0"/>
              <a:t>Telephone: (406) 444-2501, </a:t>
            </a:r>
          </a:p>
          <a:p>
            <a:pPr marL="0" indent="0" algn="ctr">
              <a:buNone/>
            </a:pPr>
            <a:r>
              <a:rPr lang="en-US" sz="1600" dirty="0"/>
              <a:t>Fax: (406) 444-2955</a:t>
            </a:r>
          </a:p>
          <a:p>
            <a:pPr marL="0" indent="0">
              <a:buFont typeface="Calibri" panose="020F0502020204030204" pitchFamily="34" charset="0"/>
              <a:buNone/>
            </a:pPr>
            <a:endParaRPr lang="en-US" b="1" dirty="0"/>
          </a:p>
        </p:txBody>
      </p:sp>
      <p:pic>
        <p:nvPicPr>
          <p:cNvPr id="10" name="Audio 9">
            <a:hlinkClick r:id="" action="ppaction://media"/>
            <a:extLst>
              <a:ext uri="{FF2B5EF4-FFF2-40B4-BE49-F238E27FC236}">
                <a16:creationId xmlns:a16="http://schemas.microsoft.com/office/drawing/2014/main" id="{7E0C8D7B-F50C-935C-51DB-DC3A26F9F00C}"/>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499950340"/>
      </p:ext>
    </p:extLst>
  </p:cSld>
  <p:clrMapOvr>
    <a:masterClrMapping/>
  </p:clrMapOvr>
  <mc:AlternateContent xmlns:mc="http://schemas.openxmlformats.org/markup-compatibility/2006">
    <mc:Choice xmlns:p14="http://schemas.microsoft.com/office/powerpoint/2010/main" Requires="p14">
      <p:transition spd="slow" p14:dur="2000" advTm="68812"/>
    </mc:Choice>
    <mc:Fallback>
      <p:transition spd="slow" advTm="68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0"/>
                </p:tgtEl>
              </p:cMediaNode>
            </p:audio>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780197"/>
          </a:xfrm>
        </p:spPr>
        <p:txBody>
          <a:bodyPr vert="horz" lIns="91440" tIns="45720" rIns="91440" bIns="45720" rtlCol="0" anchor="b">
            <a:normAutofit/>
          </a:bodyPr>
          <a:lstStyle/>
          <a:p>
            <a:r>
              <a:rPr lang="en-US" b="1" dirty="0"/>
              <a:t>Compliance Review Techniques</a:t>
            </a:r>
          </a:p>
        </p:txBody>
      </p:sp>
      <p:graphicFrame>
        <p:nvGraphicFramePr>
          <p:cNvPr id="8" name="Content Placeholder 5">
            <a:extLst>
              <a:ext uri="{FF2B5EF4-FFF2-40B4-BE49-F238E27FC236}">
                <a16:creationId xmlns:a16="http://schemas.microsoft.com/office/drawing/2014/main" id="{E3A07360-6AC0-4488-B19A-6010B1D8C170}"/>
              </a:ext>
            </a:extLst>
          </p:cNvPr>
          <p:cNvGraphicFramePr>
            <a:graphicFrameLocks noGrp="1"/>
          </p:cNvGraphicFramePr>
          <p:nvPr>
            <p:ph sz="half" idx="1"/>
            <p:extLst>
              <p:ext uri="{D42A27DB-BD31-4B8C-83A1-F6EECF244321}">
                <p14:modId xmlns:p14="http://schemas.microsoft.com/office/powerpoint/2010/main" val="1675278064"/>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3" name="Audio 22">
            <a:hlinkClick r:id="" action="ppaction://media"/>
            <a:extLst>
              <a:ext uri="{FF2B5EF4-FFF2-40B4-BE49-F238E27FC236}">
                <a16:creationId xmlns:a16="http://schemas.microsoft.com/office/drawing/2014/main" id="{FBF75C00-7AD0-DECA-1C0D-95995CF906BF}"/>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6452404"/>
      </p:ext>
    </p:extLst>
  </p:cSld>
  <p:clrMapOvr>
    <a:masterClrMapping/>
  </p:clrMapOvr>
  <mc:AlternateContent xmlns:mc="http://schemas.openxmlformats.org/markup-compatibility/2006">
    <mc:Choice xmlns:p14="http://schemas.microsoft.com/office/powerpoint/2010/main" Requires="p14">
      <p:transition spd="slow" p14:dur="2000" advTm="42139"/>
    </mc:Choice>
    <mc:Fallback>
      <p:transition spd="slow" advTm="42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3"/>
                </p:tgtEl>
              </p:cMediaNode>
            </p:audio>
          </p:childTnLst>
        </p:cTn>
      </p:par>
    </p:tnLst>
    <p:bldLst>
      <p:bldGraphic spid="8"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9BEADB-FBE7-8C19-75C7-FCBB07D7E73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7" name="Straight Connector 16">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3121521-F1EF-10D5-E3E5-97EDE6F12246}"/>
              </a:ext>
            </a:extLst>
          </p:cNvPr>
          <p:cNvSpPr>
            <a:spLocks noGrp="1"/>
          </p:cNvSpPr>
          <p:nvPr>
            <p:ph type="title"/>
          </p:nvPr>
        </p:nvSpPr>
        <p:spPr>
          <a:xfrm>
            <a:off x="822960" y="286604"/>
            <a:ext cx="7543800" cy="856396"/>
          </a:xfrm>
        </p:spPr>
        <p:txBody>
          <a:bodyPr vert="horz" lIns="91440" tIns="45720" rIns="91440" bIns="45720" rtlCol="0" anchor="b">
            <a:normAutofit/>
          </a:bodyPr>
          <a:lstStyle/>
          <a:p>
            <a:r>
              <a:rPr lang="en-US" b="1" dirty="0"/>
              <a:t>Compliance Reviews </a:t>
            </a:r>
          </a:p>
        </p:txBody>
      </p:sp>
      <p:sp>
        <p:nvSpPr>
          <p:cNvPr id="6" name="Content Placeholder 5">
            <a:extLst>
              <a:ext uri="{FF2B5EF4-FFF2-40B4-BE49-F238E27FC236}">
                <a16:creationId xmlns:a16="http://schemas.microsoft.com/office/drawing/2014/main" id="{65CBCC14-1792-9D96-3D39-C04DC50A5A0D}"/>
              </a:ext>
            </a:extLst>
          </p:cNvPr>
          <p:cNvSpPr>
            <a:spLocks noGrp="1"/>
          </p:cNvSpPr>
          <p:nvPr>
            <p:ph sz="half" idx="1"/>
          </p:nvPr>
        </p:nvSpPr>
        <p:spPr>
          <a:xfrm>
            <a:off x="822959" y="1845734"/>
            <a:ext cx="4841240" cy="4023360"/>
          </a:xfrm>
        </p:spPr>
        <p:txBody>
          <a:bodyPr vert="horz" lIns="0" tIns="45720" rIns="0" bIns="45720" rtlCol="0">
            <a:normAutofit/>
          </a:bodyPr>
          <a:lstStyle/>
          <a:p>
            <a:pPr marL="0" indent="0">
              <a:buFont typeface="Calibri" panose="020F0502020204030204" pitchFamily="34" charset="0"/>
              <a:buNone/>
            </a:pPr>
            <a:r>
              <a:rPr lang="en-US" sz="1700" b="1" dirty="0"/>
              <a:t>Sample Review Questions May Include:</a:t>
            </a:r>
          </a:p>
          <a:p>
            <a:pPr>
              <a:buFont typeface="Calibri" panose="020F0502020204030204" pitchFamily="34" charset="0"/>
              <a:buChar char="§"/>
            </a:pPr>
            <a:r>
              <a:rPr lang="en-US" sz="1700" dirty="0"/>
              <a:t>Do printed materials and websites contain the nondiscrimination statement?</a:t>
            </a:r>
          </a:p>
          <a:p>
            <a:pPr>
              <a:buFont typeface="Calibri" panose="020F0502020204030204" pitchFamily="34" charset="0"/>
              <a:buChar char="§"/>
            </a:pPr>
            <a:r>
              <a:rPr lang="en-US" sz="1700" dirty="0"/>
              <a:t>How are applicants and participants advised of their right to file Civil Rights complaints of discrimination?</a:t>
            </a:r>
          </a:p>
          <a:p>
            <a:pPr>
              <a:buFont typeface="Calibri" panose="020F0502020204030204" pitchFamily="34" charset="0"/>
              <a:buChar char="§"/>
            </a:pPr>
            <a:r>
              <a:rPr lang="en-US" sz="1700" dirty="0"/>
              <a:t>Is the “And Justice for All” poster prominently displayed?</a:t>
            </a:r>
          </a:p>
          <a:p>
            <a:pPr>
              <a:buFont typeface="Calibri" panose="020F0502020204030204" pitchFamily="34" charset="0"/>
              <a:buChar char="§"/>
            </a:pPr>
            <a:r>
              <a:rPr lang="en-US" sz="1700" dirty="0"/>
              <a:t>Are reasonable modifications and auxiliary aids and services made for people with disabilities?</a:t>
            </a:r>
          </a:p>
          <a:p>
            <a:pPr>
              <a:buFont typeface="Calibri" panose="020F0502020204030204" pitchFamily="34" charset="0"/>
              <a:buChar char="§"/>
            </a:pPr>
            <a:r>
              <a:rPr lang="en-US" sz="1700" dirty="0"/>
              <a:t>Are steps taken to ensure program access for persons with Limited English Proficiency? </a:t>
            </a:r>
          </a:p>
        </p:txBody>
      </p:sp>
      <p:pic>
        <p:nvPicPr>
          <p:cNvPr id="10" name="Graphic 9" descr="Check List">
            <a:extLst>
              <a:ext uri="{FF2B5EF4-FFF2-40B4-BE49-F238E27FC236}">
                <a16:creationId xmlns:a16="http://schemas.microsoft.com/office/drawing/2014/main" id="{024EF91D-0C29-82F1-970A-4991697A78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15427" y="2476158"/>
            <a:ext cx="2351332" cy="2351332"/>
          </a:xfrm>
          <a:prstGeom prst="rect">
            <a:avLst/>
          </a:prstGeom>
        </p:spPr>
      </p:pic>
      <p:pic>
        <p:nvPicPr>
          <p:cNvPr id="14" name="Audio 13">
            <a:hlinkClick r:id="" action="ppaction://media"/>
            <a:extLst>
              <a:ext uri="{FF2B5EF4-FFF2-40B4-BE49-F238E27FC236}">
                <a16:creationId xmlns:a16="http://schemas.microsoft.com/office/drawing/2014/main" id="{4219EBC0-7F48-2E94-9707-805B70A3E087}"/>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949156619"/>
      </p:ext>
    </p:extLst>
  </p:cSld>
  <p:clrMapOvr>
    <a:masterClrMapping/>
  </p:clrMapOvr>
  <mc:AlternateContent xmlns:mc="http://schemas.openxmlformats.org/markup-compatibility/2006">
    <mc:Choice xmlns:p14="http://schemas.microsoft.com/office/powerpoint/2010/main" Requires="p14">
      <p:transition spd="slow" p14:dur="2000" advTm="37801"/>
    </mc:Choice>
    <mc:Fallback>
      <p:transition spd="slow" advTm="37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4"/>
                </p:tgtEl>
              </p:cMediaNode>
            </p:audio>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369277" y="516835"/>
            <a:ext cx="2313633" cy="5772840"/>
          </a:xfrm>
        </p:spPr>
        <p:txBody>
          <a:bodyPr vert="horz" lIns="91440" tIns="45720" rIns="91440" bIns="45720" rtlCol="0" anchor="ctr">
            <a:normAutofit/>
          </a:bodyPr>
          <a:lstStyle/>
          <a:p>
            <a:r>
              <a:rPr lang="en-US" sz="2600" b="1">
                <a:solidFill>
                  <a:srgbClr val="FFFFFF"/>
                </a:solidFill>
              </a:rPr>
              <a:t>Resolution of Noncompliance</a:t>
            </a:r>
          </a:p>
        </p:txBody>
      </p:sp>
      <p:sp>
        <p:nvSpPr>
          <p:cNvPr id="22" name="Rectangle 21">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8" name="Content Placeholder 5">
            <a:extLst>
              <a:ext uri="{FF2B5EF4-FFF2-40B4-BE49-F238E27FC236}">
                <a16:creationId xmlns:a16="http://schemas.microsoft.com/office/drawing/2014/main" id="{43B0AA16-D62E-1AD9-0535-BB350E4185FF}"/>
              </a:ext>
            </a:extLst>
          </p:cNvPr>
          <p:cNvGraphicFramePr>
            <a:graphicFrameLocks noGrp="1"/>
          </p:cNvGraphicFramePr>
          <p:nvPr>
            <p:ph sz="half" idx="1"/>
            <p:extLst>
              <p:ext uri="{D42A27DB-BD31-4B8C-83A1-F6EECF244321}">
                <p14:modId xmlns:p14="http://schemas.microsoft.com/office/powerpoint/2010/main" val="3594729988"/>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 name="Audio 12">
            <a:hlinkClick r:id="" action="ppaction://media"/>
            <a:extLst>
              <a:ext uri="{FF2B5EF4-FFF2-40B4-BE49-F238E27FC236}">
                <a16:creationId xmlns:a16="http://schemas.microsoft.com/office/drawing/2014/main" id="{BEFCE495-2D95-97F0-D9C0-9AB7B2E1BB01}"/>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671494971"/>
      </p:ext>
    </p:extLst>
  </p:cSld>
  <p:clrMapOvr>
    <a:masterClrMapping/>
  </p:clrMapOvr>
  <mc:AlternateContent xmlns:mc="http://schemas.openxmlformats.org/markup-compatibility/2006">
    <mc:Choice xmlns:p14="http://schemas.microsoft.com/office/powerpoint/2010/main" Requires="p14">
      <p:transition spd="slow" p14:dur="2000" advTm="34053"/>
    </mc:Choice>
    <mc:Fallback>
      <p:transition spd="slow" advTm="34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3"/>
                </p:tgtEl>
              </p:cMediaNode>
            </p:audio>
          </p:childTnLst>
        </p:cTn>
      </p:par>
    </p:tnLst>
    <p:bldLst>
      <p:bldGraphic spid="8"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lstStyle/>
          <a:p>
            <a:r>
              <a:rPr lang="en-US" b="1" dirty="0"/>
              <a:t>Goals</a:t>
            </a:r>
          </a:p>
        </p:txBody>
      </p:sp>
      <p:sp>
        <p:nvSpPr>
          <p:cNvPr id="3" name="Content Placeholder 2"/>
          <p:cNvSpPr>
            <a:spLocks noGrp="1"/>
          </p:cNvSpPr>
          <p:nvPr>
            <p:ph sz="half" idx="1"/>
          </p:nvPr>
        </p:nvSpPr>
        <p:spPr/>
        <p:txBody>
          <a:bodyPr>
            <a:normAutofit fontScale="92500" lnSpcReduction="10000"/>
          </a:bodyPr>
          <a:lstStyle/>
          <a:p>
            <a:pPr marL="273050" indent="-273050" fontAlgn="base">
              <a:lnSpc>
                <a:spcPct val="70000"/>
              </a:lnSpc>
              <a:spcAft>
                <a:spcPct val="0"/>
              </a:spcAft>
              <a:buClr>
                <a:srgbClr val="D16349"/>
              </a:buClr>
              <a:buSzPct val="85000"/>
              <a:buFont typeface="Wingdings 2" pitchFamily="18" charset="2"/>
              <a:buChar char=""/>
            </a:pPr>
            <a:r>
              <a:rPr lang="en-US" sz="2000" dirty="0">
                <a:solidFill>
                  <a:prstClr val="black"/>
                </a:solidFill>
                <a:latin typeface="+mj-lt"/>
              </a:rPr>
              <a:t>To </a:t>
            </a:r>
            <a:r>
              <a:rPr lang="en-US" sz="2000" b="1" dirty="0">
                <a:solidFill>
                  <a:prstClr val="black"/>
                </a:solidFill>
                <a:latin typeface="+mj-lt"/>
              </a:rPr>
              <a:t>eliminate barriers </a:t>
            </a:r>
            <a:r>
              <a:rPr lang="en-US" sz="2000" dirty="0">
                <a:solidFill>
                  <a:prstClr val="black"/>
                </a:solidFill>
                <a:latin typeface="+mj-lt"/>
              </a:rPr>
              <a:t>that prevent or deter people from receiving benefits of a government sponsored/funded program.</a:t>
            </a:r>
          </a:p>
          <a:p>
            <a:pPr marL="0" indent="0" fontAlgn="base">
              <a:lnSpc>
                <a:spcPct val="80000"/>
              </a:lnSpc>
              <a:spcAft>
                <a:spcPct val="0"/>
              </a:spcAft>
              <a:buClr>
                <a:srgbClr val="D16349"/>
              </a:buClr>
              <a:buSzPct val="85000"/>
              <a:buNone/>
            </a:pPr>
            <a:endParaRPr lang="en-US" sz="2000" dirty="0">
              <a:solidFill>
                <a:prstClr val="black"/>
              </a:solidFill>
              <a:latin typeface="+mj-lt"/>
            </a:endParaRPr>
          </a:p>
          <a:p>
            <a:pPr marL="273050" indent="-273050" fontAlgn="base">
              <a:lnSpc>
                <a:spcPct val="80000"/>
              </a:lnSpc>
              <a:spcAft>
                <a:spcPct val="0"/>
              </a:spcAft>
              <a:buClr>
                <a:srgbClr val="D16349"/>
              </a:buClr>
              <a:buSzPct val="85000"/>
              <a:buFont typeface="Wingdings 2" pitchFamily="18" charset="2"/>
              <a:buChar char=""/>
            </a:pPr>
            <a:r>
              <a:rPr lang="en-US" sz="2000" dirty="0">
                <a:solidFill>
                  <a:prstClr val="black"/>
                </a:solidFill>
                <a:latin typeface="+mj-lt"/>
              </a:rPr>
              <a:t>To provide </a:t>
            </a:r>
            <a:r>
              <a:rPr lang="en-US" sz="2000" b="1" dirty="0">
                <a:solidFill>
                  <a:prstClr val="black"/>
                </a:solidFill>
                <a:latin typeface="+mj-lt"/>
              </a:rPr>
              <a:t>equal treatment </a:t>
            </a:r>
            <a:r>
              <a:rPr lang="en-US" sz="2000" dirty="0">
                <a:solidFill>
                  <a:prstClr val="black"/>
                </a:solidFill>
                <a:latin typeface="+mj-lt"/>
              </a:rPr>
              <a:t>in the delivery of programs and services to all applicants, participants and beneficiaries of a federal program.</a:t>
            </a:r>
          </a:p>
          <a:p>
            <a:pPr marL="0" indent="0" fontAlgn="base">
              <a:lnSpc>
                <a:spcPct val="80000"/>
              </a:lnSpc>
              <a:spcAft>
                <a:spcPct val="0"/>
              </a:spcAft>
              <a:buClr>
                <a:srgbClr val="D16349"/>
              </a:buClr>
              <a:buSzPct val="85000"/>
              <a:buNone/>
            </a:pPr>
            <a:endParaRPr lang="en-US" sz="2000" dirty="0">
              <a:solidFill>
                <a:prstClr val="black"/>
              </a:solidFill>
              <a:latin typeface="+mj-lt"/>
            </a:endParaRPr>
          </a:p>
          <a:p>
            <a:pPr marL="273050" indent="-273050" fontAlgn="base">
              <a:lnSpc>
                <a:spcPct val="80000"/>
              </a:lnSpc>
              <a:spcAft>
                <a:spcPct val="0"/>
              </a:spcAft>
              <a:buClr>
                <a:srgbClr val="D16349"/>
              </a:buClr>
              <a:buSzPct val="85000"/>
              <a:buFont typeface="Wingdings 2" pitchFamily="18" charset="2"/>
              <a:buChar char=""/>
            </a:pPr>
            <a:r>
              <a:rPr lang="en-US" sz="2000" dirty="0">
                <a:solidFill>
                  <a:prstClr val="black"/>
                </a:solidFill>
                <a:latin typeface="+mj-lt"/>
              </a:rPr>
              <a:t>To ensure that </a:t>
            </a:r>
            <a:r>
              <a:rPr lang="en-US" sz="2000" b="1" dirty="0">
                <a:solidFill>
                  <a:prstClr val="black"/>
                </a:solidFill>
                <a:latin typeface="+mj-lt"/>
              </a:rPr>
              <a:t>all applicants and participants understand </a:t>
            </a:r>
            <a:r>
              <a:rPr lang="en-US" sz="2000" dirty="0">
                <a:solidFill>
                  <a:prstClr val="black"/>
                </a:solidFill>
                <a:latin typeface="+mj-lt"/>
              </a:rPr>
              <a:t>their rights and responsibilities.</a:t>
            </a:r>
          </a:p>
          <a:p>
            <a:pPr marL="0" indent="0" fontAlgn="base">
              <a:lnSpc>
                <a:spcPct val="80000"/>
              </a:lnSpc>
              <a:spcAft>
                <a:spcPct val="0"/>
              </a:spcAft>
              <a:buClr>
                <a:srgbClr val="D16349"/>
              </a:buClr>
              <a:buSzPct val="85000"/>
              <a:buNone/>
            </a:pPr>
            <a:endParaRPr lang="en-US" sz="2000" dirty="0">
              <a:solidFill>
                <a:prstClr val="black"/>
              </a:solidFill>
              <a:latin typeface="+mj-lt"/>
            </a:endParaRPr>
          </a:p>
          <a:p>
            <a:pPr marL="273050" indent="-273050" fontAlgn="base">
              <a:lnSpc>
                <a:spcPct val="80000"/>
              </a:lnSpc>
              <a:spcAft>
                <a:spcPct val="0"/>
              </a:spcAft>
              <a:buClr>
                <a:srgbClr val="D16349"/>
              </a:buClr>
              <a:buSzPct val="85000"/>
              <a:buFont typeface="Wingdings 2" pitchFamily="18" charset="2"/>
              <a:buChar char=""/>
            </a:pPr>
            <a:r>
              <a:rPr lang="en-US" sz="2000" dirty="0">
                <a:solidFill>
                  <a:prstClr val="black"/>
                </a:solidFill>
                <a:latin typeface="+mj-lt"/>
              </a:rPr>
              <a:t>To show </a:t>
            </a:r>
            <a:r>
              <a:rPr lang="en-US" sz="2000" b="1" dirty="0">
                <a:solidFill>
                  <a:prstClr val="black"/>
                </a:solidFill>
                <a:latin typeface="+mj-lt"/>
              </a:rPr>
              <a:t>respect and dignity </a:t>
            </a:r>
            <a:r>
              <a:rPr lang="en-US" sz="2000" dirty="0">
                <a:solidFill>
                  <a:prstClr val="black"/>
                </a:solidFill>
                <a:latin typeface="+mj-lt"/>
              </a:rPr>
              <a:t>to all.</a:t>
            </a:r>
          </a:p>
          <a:p>
            <a:pPr marL="0" indent="0">
              <a:buNone/>
            </a:pPr>
            <a:endParaRPr lang="en-US" dirty="0"/>
          </a:p>
        </p:txBody>
      </p:sp>
      <p:pic>
        <p:nvPicPr>
          <p:cNvPr id="5" name="Picture 5" descr="j0332028"/>
          <p:cNvPicPr>
            <a:picLocks noGrp="1" noChangeAspect="1" noChangeArrowheads="1"/>
          </p:cNvPicPr>
          <p:nvPr>
            <p:ph sz="half" idx="2"/>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48200" y="1524000"/>
            <a:ext cx="4174538" cy="460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Audio 23">
            <a:hlinkClick r:id="" action="ppaction://media"/>
            <a:extLst>
              <a:ext uri="{FF2B5EF4-FFF2-40B4-BE49-F238E27FC236}">
                <a16:creationId xmlns:a16="http://schemas.microsoft.com/office/drawing/2014/main" id="{763D9E1F-5DBE-BFB7-16B9-A5E9ED85D3F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296911585"/>
      </p:ext>
    </p:extLst>
  </p:cSld>
  <p:clrMapOvr>
    <a:masterClrMapping/>
  </p:clrMapOvr>
  <mc:AlternateContent xmlns:mc="http://schemas.openxmlformats.org/markup-compatibility/2006">
    <mc:Choice xmlns:p14="http://schemas.microsoft.com/office/powerpoint/2010/main" Requires="p14">
      <p:transition spd="slow" p14:dur="2000" advTm="19245"/>
    </mc:Choice>
    <mc:Fallback>
      <p:transition spd="slow" advTm="19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4"/>
                </p:tgtEl>
              </p:cMediaNode>
            </p:audio>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56396"/>
          </a:xfrm>
        </p:spPr>
        <p:txBody>
          <a:bodyPr/>
          <a:lstStyle/>
          <a:p>
            <a:r>
              <a:rPr lang="en-US" b="1" dirty="0"/>
              <a:t>Conflict Resolution</a:t>
            </a:r>
          </a:p>
        </p:txBody>
      </p:sp>
      <p:sp>
        <p:nvSpPr>
          <p:cNvPr id="6" name="Content Placeholder 5">
            <a:extLst>
              <a:ext uri="{FF2B5EF4-FFF2-40B4-BE49-F238E27FC236}">
                <a16:creationId xmlns:a16="http://schemas.microsoft.com/office/drawing/2014/main" id="{A9B8F58C-25B2-49AC-8508-005E496ABE6D}"/>
              </a:ext>
            </a:extLst>
          </p:cNvPr>
          <p:cNvSpPr>
            <a:spLocks noGrp="1"/>
          </p:cNvSpPr>
          <p:nvPr>
            <p:ph sz="half" idx="1"/>
          </p:nvPr>
        </p:nvSpPr>
        <p:spPr>
          <a:xfrm>
            <a:off x="457200" y="1505804"/>
            <a:ext cx="7543800" cy="516466"/>
          </a:xfrm>
        </p:spPr>
        <p:txBody>
          <a:bodyPr/>
          <a:lstStyle/>
          <a:p>
            <a:pPr marL="0" indent="0">
              <a:buNone/>
            </a:pPr>
            <a:r>
              <a:rPr lang="en-US" b="1" dirty="0"/>
              <a:t>Consider Using EEOC </a:t>
            </a:r>
            <a:r>
              <a:rPr lang="en-US" b="1" dirty="0">
                <a:hlinkClick r:id="rId6"/>
              </a:rPr>
              <a:t>Alternative Dispute Resolution (ADR) </a:t>
            </a:r>
            <a:r>
              <a:rPr lang="en-US" b="1" dirty="0"/>
              <a:t>Techniques:</a:t>
            </a:r>
          </a:p>
          <a:p>
            <a:pPr marL="0" indent="0">
              <a:buNone/>
            </a:pPr>
            <a:endParaRPr lang="en-US" b="1" dirty="0"/>
          </a:p>
        </p:txBody>
      </p:sp>
      <p:sp>
        <p:nvSpPr>
          <p:cNvPr id="3" name="Content Placeholder 5">
            <a:extLst>
              <a:ext uri="{FF2B5EF4-FFF2-40B4-BE49-F238E27FC236}">
                <a16:creationId xmlns:a16="http://schemas.microsoft.com/office/drawing/2014/main" id="{CE8149F2-E2A0-A456-45F6-FC9703B33BE7}"/>
              </a:ext>
            </a:extLst>
          </p:cNvPr>
          <p:cNvSpPr txBox="1">
            <a:spLocks/>
          </p:cNvSpPr>
          <p:nvPr/>
        </p:nvSpPr>
        <p:spPr>
          <a:xfrm>
            <a:off x="457200" y="2022270"/>
            <a:ext cx="7543800" cy="51646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b="1" dirty="0"/>
          </a:p>
        </p:txBody>
      </p:sp>
      <p:sp>
        <p:nvSpPr>
          <p:cNvPr id="8" name="Rectangle 4">
            <a:extLst>
              <a:ext uri="{FF2B5EF4-FFF2-40B4-BE49-F238E27FC236}">
                <a16:creationId xmlns:a16="http://schemas.microsoft.com/office/drawing/2014/main" id="{649C2D0C-861B-2347-2C8A-3CEF7BCEAFA6}"/>
              </a:ext>
            </a:extLst>
          </p:cNvPr>
          <p:cNvSpPr>
            <a:spLocks noChangeArrowheads="1"/>
          </p:cNvSpPr>
          <p:nvPr/>
        </p:nvSpPr>
        <p:spPr bwMode="auto">
          <a:xfrm>
            <a:off x="304800" y="2032860"/>
            <a:ext cx="83058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800" b="1" i="0" u="none" strike="noStrike" cap="none" normalizeH="0" baseline="0" dirty="0">
                <a:ln>
                  <a:noFill/>
                </a:ln>
                <a:solidFill>
                  <a:schemeClr val="tx1"/>
                </a:solidFill>
                <a:effectLst/>
              </a:rPr>
              <a:t>Mediation:</a:t>
            </a:r>
            <a:r>
              <a:rPr kumimoji="0" lang="en-US" altLang="en-US" sz="1800" b="0" i="0" u="none" strike="noStrike" cap="none" normalizeH="0" baseline="0" dirty="0">
                <a:ln>
                  <a:noFill/>
                </a:ln>
                <a:solidFill>
                  <a:schemeClr val="tx1"/>
                </a:solidFill>
                <a:effectLst/>
              </a:rPr>
              <a:t> A neutral third party helps the parties reach a resolution.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800" b="1" i="0" u="none" strike="noStrike" cap="none" normalizeH="0" baseline="0" dirty="0">
                <a:ln>
                  <a:noFill/>
                </a:ln>
                <a:solidFill>
                  <a:schemeClr val="tx1"/>
                </a:solidFill>
                <a:effectLst/>
              </a:rPr>
              <a:t>Ombuds:</a:t>
            </a:r>
            <a:r>
              <a:rPr kumimoji="0" lang="en-US" altLang="en-US" sz="1800" b="0" i="0" u="none" strike="noStrike" cap="none" normalizeH="0" baseline="0" dirty="0">
                <a:ln>
                  <a:noFill/>
                </a:ln>
                <a:solidFill>
                  <a:schemeClr val="tx1"/>
                </a:solidFill>
                <a:effectLst/>
              </a:rPr>
              <a:t> They use counseling and mediation to make recommendations, but they don't impose solutions.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800" b="1" i="0" u="none" strike="noStrike" cap="none" normalizeH="0" baseline="0" dirty="0">
                <a:ln>
                  <a:noFill/>
                </a:ln>
                <a:solidFill>
                  <a:schemeClr val="tx1"/>
                </a:solidFill>
                <a:effectLst/>
              </a:rPr>
              <a:t>Peer review:</a:t>
            </a:r>
            <a:r>
              <a:rPr kumimoji="0" lang="en-US" altLang="en-US" sz="1800" b="0" i="0" u="none" strike="noStrike" cap="none" normalizeH="0" baseline="0" dirty="0">
                <a:ln>
                  <a:noFill/>
                </a:ln>
                <a:solidFill>
                  <a:schemeClr val="tx1"/>
                </a:solidFill>
                <a:effectLst/>
              </a:rPr>
              <a:t> A panel of employees and managers makes a non-binding decision on a dispute.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800" b="1" i="0" u="none" strike="noStrike" cap="none" normalizeH="0" baseline="0" dirty="0">
                <a:ln>
                  <a:noFill/>
                </a:ln>
                <a:solidFill>
                  <a:schemeClr val="tx1"/>
                </a:solidFill>
                <a:effectLst/>
              </a:rPr>
              <a:t>Fact-finding:</a:t>
            </a:r>
            <a:r>
              <a:rPr kumimoji="0" lang="en-US" altLang="en-US" sz="1800" b="0" i="0" u="none" strike="noStrike" cap="none" normalizeH="0" baseline="0" dirty="0">
                <a:ln>
                  <a:noFill/>
                </a:ln>
                <a:solidFill>
                  <a:schemeClr val="tx1"/>
                </a:solidFill>
                <a:effectLst/>
              </a:rPr>
              <a:t> An impartial expert determines the facts of a dispute. If used as an ADR technique, this process must remain confidential.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800" b="1" i="0" u="none" strike="noStrike" cap="none" normalizeH="0" baseline="0" dirty="0">
                <a:ln>
                  <a:noFill/>
                </a:ln>
                <a:solidFill>
                  <a:schemeClr val="tx1"/>
                </a:solidFill>
                <a:effectLst/>
              </a:rPr>
              <a:t>Early Neutral Evaluation:</a:t>
            </a:r>
            <a:r>
              <a:rPr kumimoji="0" lang="en-US" altLang="en-US" sz="1800" b="0" i="0" u="none" strike="noStrike" cap="none" normalizeH="0" baseline="0" dirty="0">
                <a:ln>
                  <a:noFill/>
                </a:ln>
                <a:solidFill>
                  <a:schemeClr val="tx1"/>
                </a:solidFill>
                <a:effectLst/>
              </a:rPr>
              <a:t> A neutral third party provides an objective evaluation of a case's strengths and weaknesses. </a:t>
            </a:r>
          </a:p>
          <a:p>
            <a:pPr marL="285750" lvl="0" indent="-285750" eaLnBrk="0" fontAlgn="base" hangingPunct="0">
              <a:spcBef>
                <a:spcPct val="0"/>
              </a:spcBef>
              <a:spcAft>
                <a:spcPct val="0"/>
              </a:spcAft>
              <a:buFont typeface="Wingdings" panose="05000000000000000000" pitchFamily="2" charset="2"/>
              <a:buChar char="§"/>
            </a:pPr>
            <a:r>
              <a:rPr kumimoji="0" lang="en-US" altLang="en-US" sz="1800" b="1" i="0" u="none" strike="noStrike" cap="none" normalizeH="0" baseline="0" dirty="0">
                <a:ln>
                  <a:noFill/>
                </a:ln>
                <a:solidFill>
                  <a:schemeClr val="tx1"/>
                </a:solidFill>
                <a:effectLst/>
              </a:rPr>
              <a:t>Settlement conferences:</a:t>
            </a:r>
            <a:r>
              <a:rPr kumimoji="0" lang="en-US" altLang="en-US" sz="1800" b="0" i="0" u="none" strike="noStrike" cap="none" normalizeH="0" baseline="0" dirty="0">
                <a:ln>
                  <a:noFill/>
                </a:ln>
                <a:solidFill>
                  <a:schemeClr val="tx1"/>
                </a:solidFill>
                <a:effectLst/>
              </a:rPr>
              <a:t> These are meetings, often </a:t>
            </a:r>
            <a:r>
              <a:rPr lang="en-US" altLang="en-US" dirty="0"/>
              <a:t>involved i</a:t>
            </a:r>
            <a:r>
              <a:rPr kumimoji="0" lang="en-US" altLang="en-US" sz="1800" b="0" i="0" u="none" strike="noStrike" cap="none" normalizeH="0" baseline="0" dirty="0">
                <a:ln>
                  <a:noFill/>
                </a:ln>
                <a:solidFill>
                  <a:schemeClr val="tx1"/>
                </a:solidFill>
                <a:effectLst/>
              </a:rPr>
              <a:t>n with a judge, to assist parties in reaching a settlement.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800" b="1" i="0" u="none" strike="noStrike" cap="none" normalizeH="0" baseline="0" dirty="0">
                <a:ln>
                  <a:noFill/>
                </a:ln>
                <a:solidFill>
                  <a:schemeClr val="tx1"/>
                </a:solidFill>
                <a:effectLst/>
              </a:rPr>
              <a:t>Facilitation:</a:t>
            </a:r>
            <a:r>
              <a:rPr kumimoji="0" lang="en-US" altLang="en-US" sz="1800" b="0" i="0" u="none" strike="noStrike" cap="none" normalizeH="0" baseline="0" dirty="0">
                <a:ln>
                  <a:noFill/>
                </a:ln>
                <a:solidFill>
                  <a:schemeClr val="tx1"/>
                </a:solidFill>
                <a:effectLst/>
              </a:rPr>
              <a:t> Focuses on improving the flow of information during a meeting between parties involved in a dispute. </a:t>
            </a:r>
          </a:p>
        </p:txBody>
      </p:sp>
      <p:pic>
        <p:nvPicPr>
          <p:cNvPr id="14" name="Audio 13">
            <a:hlinkClick r:id="" action="ppaction://media"/>
            <a:extLst>
              <a:ext uri="{FF2B5EF4-FFF2-40B4-BE49-F238E27FC236}">
                <a16:creationId xmlns:a16="http://schemas.microsoft.com/office/drawing/2014/main" id="{7D16A4AD-C9BC-E6F6-2F1D-62718EA19294}"/>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585713872"/>
      </p:ext>
    </p:extLst>
  </p:cSld>
  <p:clrMapOvr>
    <a:masterClrMapping/>
  </p:clrMapOvr>
  <mc:AlternateContent xmlns:mc="http://schemas.openxmlformats.org/markup-compatibility/2006">
    <mc:Choice xmlns:p14="http://schemas.microsoft.com/office/powerpoint/2010/main" Requires="p14">
      <p:transition spd="slow" p14:dur="2000" advTm="38004"/>
    </mc:Choice>
    <mc:Fallback>
      <p:transition spd="slow" advTm="38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4"/>
                </p:tgtEl>
              </p:cMediaNode>
            </p:audio>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32909" y="634946"/>
            <a:ext cx="2529396" cy="5055904"/>
          </a:xfrm>
        </p:spPr>
        <p:txBody>
          <a:bodyPr vert="horz" lIns="91440" tIns="45720" rIns="91440" bIns="45720" rtlCol="0" anchor="ctr">
            <a:normAutofit/>
          </a:bodyPr>
          <a:lstStyle/>
          <a:p>
            <a:r>
              <a:rPr lang="en-US" b="1" dirty="0"/>
              <a:t>Customer Service</a:t>
            </a:r>
          </a:p>
        </p:txBody>
      </p:sp>
      <p:cxnSp>
        <p:nvCxnSpPr>
          <p:cNvPr id="20" name="Straight Connector 19">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92733"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8" name="Content Placeholder 5">
            <a:extLst>
              <a:ext uri="{FF2B5EF4-FFF2-40B4-BE49-F238E27FC236}">
                <a16:creationId xmlns:a16="http://schemas.microsoft.com/office/drawing/2014/main" id="{F5C71A23-C175-DEA6-8E0F-215E43E7C784}"/>
              </a:ext>
            </a:extLst>
          </p:cNvPr>
          <p:cNvGraphicFramePr>
            <a:graphicFrameLocks noGrp="1"/>
          </p:cNvGraphicFramePr>
          <p:nvPr>
            <p:ph sz="half" idx="1"/>
            <p:extLst>
              <p:ext uri="{D42A27DB-BD31-4B8C-83A1-F6EECF244321}">
                <p14:modId xmlns:p14="http://schemas.microsoft.com/office/powerpoint/2010/main" val="647286802"/>
              </p:ext>
            </p:extLst>
          </p:nvPr>
        </p:nvGraphicFramePr>
        <p:xfrm>
          <a:off x="475059" y="639763"/>
          <a:ext cx="5182791" cy="50514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FD0A24FB-5CE4-F21A-F355-CE0D2904B38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85366518"/>
      </p:ext>
    </p:extLst>
  </p:cSld>
  <p:clrMapOvr>
    <a:masterClrMapping/>
  </p:clrMapOvr>
  <mc:AlternateContent xmlns:mc="http://schemas.openxmlformats.org/markup-compatibility/2006">
    <mc:Choice xmlns:p14="http://schemas.microsoft.com/office/powerpoint/2010/main" Requires="p14">
      <p:transition spd="slow" p14:dur="2000" advTm="36618"/>
    </mc:Choice>
    <mc:Fallback>
      <p:transition spd="slow" advTm="36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lstStyle/>
          <a:p>
            <a:r>
              <a:rPr lang="en-US" b="1" dirty="0"/>
              <a:t>Resources</a:t>
            </a:r>
          </a:p>
        </p:txBody>
      </p:sp>
      <p:sp>
        <p:nvSpPr>
          <p:cNvPr id="3" name="Content Placeholder 2"/>
          <p:cNvSpPr>
            <a:spLocks noGrp="1"/>
          </p:cNvSpPr>
          <p:nvPr>
            <p:ph idx="1"/>
          </p:nvPr>
        </p:nvSpPr>
        <p:spPr/>
        <p:txBody>
          <a:bodyPr>
            <a:normAutofit fontScale="92500" lnSpcReduction="10000"/>
          </a:bodyPr>
          <a:lstStyle/>
          <a:p>
            <a:pPr marL="0" indent="0">
              <a:lnSpc>
                <a:spcPct val="90000"/>
              </a:lnSpc>
              <a:buNone/>
            </a:pPr>
            <a:r>
              <a:rPr lang="en-US" sz="2400" b="1" dirty="0">
                <a:latin typeface="Calibri Light" pitchFamily="34" charset="0"/>
              </a:rPr>
              <a:t>Montana Office of Public Instruction School Nutrition Programs</a:t>
            </a:r>
          </a:p>
          <a:p>
            <a:pPr marL="0" indent="0">
              <a:lnSpc>
                <a:spcPct val="90000"/>
              </a:lnSpc>
              <a:buNone/>
            </a:pPr>
            <a:r>
              <a:rPr lang="en-US" sz="2000" dirty="0">
                <a:latin typeface="Calibri Light" pitchFamily="34" charset="0"/>
              </a:rPr>
              <a:t>(406) 444-2501</a:t>
            </a:r>
          </a:p>
          <a:p>
            <a:pPr>
              <a:lnSpc>
                <a:spcPct val="90000"/>
              </a:lnSpc>
              <a:buFont typeface="Wingdings" pitchFamily="2" charset="2"/>
              <a:buNone/>
            </a:pPr>
            <a:r>
              <a:rPr lang="en-US" sz="2000" dirty="0">
                <a:latin typeface="Calibri Light" pitchFamily="34" charset="0"/>
                <a:hlinkClick r:id="rId5"/>
              </a:rPr>
              <a:t>https://opi.mt.gov/Leadership/Management-Operations/School-Nutrition</a:t>
            </a:r>
            <a:endParaRPr lang="en-US" sz="2000" dirty="0">
              <a:latin typeface="Calibri Light" pitchFamily="34" charset="0"/>
            </a:endParaRPr>
          </a:p>
          <a:p>
            <a:pPr marL="0" indent="0">
              <a:lnSpc>
                <a:spcPct val="90000"/>
              </a:lnSpc>
              <a:buNone/>
            </a:pPr>
            <a:endParaRPr lang="en-US" sz="1800" dirty="0">
              <a:latin typeface="Calibri Light" pitchFamily="34" charset="0"/>
            </a:endParaRPr>
          </a:p>
          <a:p>
            <a:pPr marL="0" indent="0">
              <a:lnSpc>
                <a:spcPct val="90000"/>
              </a:lnSpc>
              <a:buNone/>
            </a:pPr>
            <a:r>
              <a:rPr lang="en-US" sz="2400" b="1" dirty="0">
                <a:latin typeface="Calibri Light" pitchFamily="34" charset="0"/>
              </a:rPr>
              <a:t>Civil Rights and Equal Employment Opportunity (USDA)</a:t>
            </a:r>
          </a:p>
          <a:p>
            <a:pPr marL="0" indent="0">
              <a:lnSpc>
                <a:spcPct val="90000"/>
              </a:lnSpc>
              <a:buNone/>
            </a:pPr>
            <a:r>
              <a:rPr lang="en-US" sz="2000" dirty="0">
                <a:latin typeface="Calibri Light" pitchFamily="34" charset="0"/>
                <a:hlinkClick r:id="rId6"/>
              </a:rPr>
              <a:t>https://www.rd.usda.gov/about-rd/offices/civil-rights/equal-employment-opportunity-branch</a:t>
            </a:r>
            <a:r>
              <a:rPr lang="en-US" sz="2000" dirty="0">
                <a:latin typeface="Calibri Light" pitchFamily="34" charset="0"/>
              </a:rPr>
              <a:t> </a:t>
            </a:r>
          </a:p>
          <a:p>
            <a:pPr marL="0" indent="0">
              <a:lnSpc>
                <a:spcPct val="90000"/>
              </a:lnSpc>
              <a:buNone/>
            </a:pPr>
            <a:endParaRPr lang="en-US" sz="2000" dirty="0">
              <a:latin typeface="Calibri Light" pitchFamily="34" charset="0"/>
            </a:endParaRPr>
          </a:p>
          <a:p>
            <a:pPr marL="0" indent="0">
              <a:lnSpc>
                <a:spcPct val="90000"/>
              </a:lnSpc>
              <a:buNone/>
            </a:pPr>
            <a:r>
              <a:rPr lang="en-US" sz="2400" b="1" dirty="0">
                <a:latin typeface="Calibri Light" pitchFamily="34" charset="0"/>
              </a:rPr>
              <a:t>Montana Human Rights Bureau</a:t>
            </a:r>
          </a:p>
          <a:p>
            <a:pPr marL="0" indent="0">
              <a:lnSpc>
                <a:spcPct val="90000"/>
              </a:lnSpc>
              <a:buNone/>
            </a:pPr>
            <a:r>
              <a:rPr lang="en-US" u="sng" dirty="0">
                <a:latin typeface="Calibri Light" pitchFamily="34" charset="0"/>
                <a:hlinkClick r:id="rId7"/>
              </a:rPr>
              <a:t>https://erd.dli.mt.gov/human-rights/</a:t>
            </a:r>
            <a:endParaRPr lang="en-US" sz="2000" dirty="0">
              <a:latin typeface="Calisto MT" pitchFamily="18" charset="0"/>
            </a:endParaRPr>
          </a:p>
          <a:p>
            <a:endParaRPr lang="en-US" dirty="0"/>
          </a:p>
        </p:txBody>
      </p:sp>
      <p:pic>
        <p:nvPicPr>
          <p:cNvPr id="6" name="Audio 5">
            <a:hlinkClick r:id="" action="ppaction://media"/>
            <a:extLst>
              <a:ext uri="{FF2B5EF4-FFF2-40B4-BE49-F238E27FC236}">
                <a16:creationId xmlns:a16="http://schemas.microsoft.com/office/drawing/2014/main" id="{4CD13DA0-183E-F541-0A79-9A6E77A8132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06117099"/>
      </p:ext>
    </p:extLst>
  </p:cSld>
  <p:clrMapOvr>
    <a:masterClrMapping/>
  </p:clrMapOvr>
  <mc:AlternateContent xmlns:mc="http://schemas.openxmlformats.org/markup-compatibility/2006">
    <mc:Choice xmlns:p14="http://schemas.microsoft.com/office/powerpoint/2010/main" Requires="p14">
      <p:transition spd="slow" p14:dur="2000" advTm="16342"/>
    </mc:Choice>
    <mc:Fallback>
      <p:transition spd="slow" advTm="16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A097-E78E-1EA2-37D8-D0862491F1E2}"/>
              </a:ext>
            </a:extLst>
          </p:cNvPr>
          <p:cNvSpPr>
            <a:spLocks noGrp="1"/>
          </p:cNvSpPr>
          <p:nvPr>
            <p:ph type="title"/>
          </p:nvPr>
        </p:nvSpPr>
        <p:spPr/>
        <p:txBody>
          <a:bodyPr>
            <a:noAutofit/>
          </a:bodyPr>
          <a:lstStyle/>
          <a:p>
            <a:r>
              <a:rPr lang="en-US" sz="4000" b="1" dirty="0"/>
              <a:t>Civil Rights Training Documentation</a:t>
            </a:r>
          </a:p>
        </p:txBody>
      </p:sp>
      <p:graphicFrame>
        <p:nvGraphicFramePr>
          <p:cNvPr id="7" name="Content Placeholder 2">
            <a:extLst>
              <a:ext uri="{FF2B5EF4-FFF2-40B4-BE49-F238E27FC236}">
                <a16:creationId xmlns:a16="http://schemas.microsoft.com/office/drawing/2014/main" id="{0C4F2843-4D89-0B80-E00B-A6AB2383EE75}"/>
              </a:ext>
            </a:extLst>
          </p:cNvPr>
          <p:cNvGraphicFramePr>
            <a:graphicFrameLocks noGrp="1"/>
          </p:cNvGraphicFramePr>
          <p:nvPr>
            <p:ph idx="1"/>
          </p:nvPr>
        </p:nvGraphicFramePr>
        <p:xfrm>
          <a:off x="822959" y="1845734"/>
          <a:ext cx="7543801" cy="40233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Audio 4">
            <a:hlinkClick r:id="" action="ppaction://media"/>
            <a:extLst>
              <a:ext uri="{FF2B5EF4-FFF2-40B4-BE49-F238E27FC236}">
                <a16:creationId xmlns:a16="http://schemas.microsoft.com/office/drawing/2014/main" id="{D469DE1A-95AD-8D72-E0EC-7A941B4F9CB4}"/>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91876933"/>
      </p:ext>
    </p:extLst>
  </p:cSld>
  <p:clrMapOvr>
    <a:masterClrMapping/>
  </p:clrMapOvr>
  <mc:AlternateContent xmlns:mc="http://schemas.openxmlformats.org/markup-compatibility/2006">
    <mc:Choice xmlns:p14="http://schemas.microsoft.com/office/powerpoint/2010/main" Requires="p14">
      <p:transition spd="slow" p14:dur="2000" advTm="11120"/>
    </mc:Choice>
    <mc:Fallback>
      <p:transition spd="slow" advTm="11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Graphic spid="7"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D2A097-5210-7D8B-DF0B-39A6C3A5753D}"/>
              </a:ext>
            </a:extLst>
          </p:cNvPr>
          <p:cNvSpPr>
            <a:spLocks noGrp="1"/>
          </p:cNvSpPr>
          <p:nvPr>
            <p:ph type="title"/>
          </p:nvPr>
        </p:nvSpPr>
        <p:spPr>
          <a:xfrm>
            <a:off x="5894613" y="634946"/>
            <a:ext cx="3096987" cy="1450757"/>
          </a:xfrm>
        </p:spPr>
        <p:txBody>
          <a:bodyPr>
            <a:normAutofit/>
          </a:bodyPr>
          <a:lstStyle/>
          <a:p>
            <a:r>
              <a:rPr lang="en-US" b="1" dirty="0"/>
              <a:t>Thank you!</a:t>
            </a:r>
          </a:p>
        </p:txBody>
      </p:sp>
      <p:pic>
        <p:nvPicPr>
          <p:cNvPr id="4" name="Picture 5" descr="j0332028">
            <a:extLst>
              <a:ext uri="{FF2B5EF4-FFF2-40B4-BE49-F238E27FC236}">
                <a16:creationId xmlns:a16="http://schemas.microsoft.com/office/drawing/2014/main" id="{0C04CC19-94F8-D38C-B6F2-B21C96CEAA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49750" y="640081"/>
            <a:ext cx="4408084" cy="48463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BF223365-0814-D872-5C2A-63625EDCB8E7}"/>
              </a:ext>
            </a:extLst>
          </p:cNvPr>
          <p:cNvSpPr>
            <a:spLocks noGrp="1"/>
          </p:cNvSpPr>
          <p:nvPr>
            <p:ph idx="1"/>
          </p:nvPr>
        </p:nvSpPr>
        <p:spPr>
          <a:xfrm>
            <a:off x="5894613" y="2198914"/>
            <a:ext cx="2767693" cy="3670180"/>
          </a:xfrm>
        </p:spPr>
        <p:txBody>
          <a:bodyPr>
            <a:normAutofit lnSpcReduction="10000"/>
          </a:bodyPr>
          <a:lstStyle/>
          <a:p>
            <a:r>
              <a:rPr lang="en-US" dirty="0"/>
              <a:t>For joining us to learn more about Civil Rights in the School Nutrition Programs. </a:t>
            </a:r>
          </a:p>
          <a:p>
            <a:endParaRPr lang="en-US" dirty="0"/>
          </a:p>
          <a:p>
            <a:r>
              <a:rPr lang="en-US" dirty="0"/>
              <a:t>Please reach out to your </a:t>
            </a:r>
            <a:r>
              <a:rPr lang="en-US" b="1" dirty="0">
                <a:hlinkClick r:id="rId6"/>
              </a:rPr>
              <a:t>Regional Specialist </a:t>
            </a:r>
            <a:r>
              <a:rPr lang="en-US" dirty="0"/>
              <a:t>or the OPI School Nutrition Programs at </a:t>
            </a:r>
            <a:r>
              <a:rPr lang="en-US" b="0" i="0" dirty="0">
                <a:solidFill>
                  <a:srgbClr val="111111"/>
                </a:solidFill>
                <a:effectLst/>
                <a:latin typeface="Mukta Vaani"/>
              </a:rPr>
              <a:t>406-444-2501 if you need further assistance or have questions.</a:t>
            </a:r>
            <a:endParaRPr lang="en-US" dirty="0"/>
          </a:p>
        </p:txBody>
      </p:sp>
      <p:sp>
        <p:nvSpPr>
          <p:cNvPr id="15" name="Rectangle 14">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Audio 11">
            <a:hlinkClick r:id="" action="ppaction://media"/>
            <a:extLst>
              <a:ext uri="{FF2B5EF4-FFF2-40B4-BE49-F238E27FC236}">
                <a16:creationId xmlns:a16="http://schemas.microsoft.com/office/drawing/2014/main" id="{9D440D87-C295-1F99-2B84-7F644A2F432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06193292"/>
      </p:ext>
    </p:extLst>
  </p:cSld>
  <p:clrMapOvr>
    <a:masterClrMapping/>
  </p:clrMapOvr>
  <mc:AlternateContent xmlns:mc="http://schemas.openxmlformats.org/markup-compatibility/2006">
    <mc:Choice xmlns:p14="http://schemas.microsoft.com/office/powerpoint/2010/main" Requires="p14">
      <p:transition spd="slow" p14:dur="2000" advTm="8920"/>
    </mc:Choice>
    <mc:Fallback>
      <p:transition spd="slow" advTm="8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lstStyle/>
          <a:p>
            <a:r>
              <a:rPr lang="en-US" b="1" dirty="0"/>
              <a:t>Definitions</a:t>
            </a:r>
          </a:p>
        </p:txBody>
      </p:sp>
      <p:pic>
        <p:nvPicPr>
          <p:cNvPr id="9" name="Picture 5" descr="j0332184"/>
          <p:cNvPicPr>
            <a:picLocks noGrp="1" noChangeAspect="1" noChangeArrowheads="1"/>
          </p:cNvPicPr>
          <p:nvPr>
            <p:ph sz="half" idx="1"/>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400" y="1600199"/>
            <a:ext cx="4419600" cy="451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half" idx="2"/>
          </p:nvPr>
        </p:nvSpPr>
        <p:spPr>
          <a:xfrm>
            <a:off x="4800600" y="1417320"/>
            <a:ext cx="3703320" cy="4023359"/>
          </a:xfrm>
        </p:spPr>
        <p:txBody>
          <a:bodyPr>
            <a:normAutofit fontScale="92500" lnSpcReduction="10000"/>
          </a:bodyPr>
          <a:lstStyle/>
          <a:p>
            <a:pPr marL="0" indent="0">
              <a:lnSpc>
                <a:spcPct val="90000"/>
              </a:lnSpc>
              <a:buNone/>
            </a:pPr>
            <a:endParaRPr lang="en-US" sz="1800" b="1" dirty="0"/>
          </a:p>
          <a:p>
            <a:pPr marL="0" indent="0">
              <a:lnSpc>
                <a:spcPct val="90000"/>
              </a:lnSpc>
              <a:buNone/>
            </a:pPr>
            <a:endParaRPr lang="en-US" sz="1800" b="1" dirty="0"/>
          </a:p>
          <a:p>
            <a:pPr marL="0" indent="0">
              <a:lnSpc>
                <a:spcPct val="90000"/>
              </a:lnSpc>
              <a:buNone/>
            </a:pPr>
            <a:r>
              <a:rPr lang="en-US" sz="1800" b="1" dirty="0"/>
              <a:t>Civil Rights: </a:t>
            </a:r>
            <a:br>
              <a:rPr lang="en-US" sz="1800" dirty="0"/>
            </a:br>
            <a:r>
              <a:rPr lang="en-US" sz="1800" i="1" dirty="0">
                <a:latin typeface="+mj-lt"/>
              </a:rPr>
              <a:t>Civil rights refers to the rights of personal liberty or fair and equitable treatment of all customers and employees as guaranteed by the U.S. Constitution and Acts of Congress</a:t>
            </a:r>
            <a:r>
              <a:rPr lang="en-US" sz="1900" i="1" dirty="0">
                <a:latin typeface="+mj-lt"/>
              </a:rPr>
              <a:t>.  </a:t>
            </a:r>
          </a:p>
          <a:p>
            <a:pPr>
              <a:lnSpc>
                <a:spcPct val="90000"/>
              </a:lnSpc>
              <a:buFont typeface="Wingdings" pitchFamily="2" charset="2"/>
              <a:buNone/>
            </a:pPr>
            <a:endParaRPr lang="en-US" dirty="0"/>
          </a:p>
          <a:p>
            <a:pPr marL="0" indent="0">
              <a:lnSpc>
                <a:spcPct val="90000"/>
              </a:lnSpc>
              <a:buNone/>
            </a:pPr>
            <a:r>
              <a:rPr lang="en-US" sz="1800" b="1" dirty="0"/>
              <a:t>Discrimination: </a:t>
            </a:r>
          </a:p>
          <a:p>
            <a:pPr marL="0" indent="0">
              <a:lnSpc>
                <a:spcPct val="90000"/>
              </a:lnSpc>
              <a:buNone/>
            </a:pPr>
            <a:r>
              <a:rPr lang="en-US" sz="1800" i="1" dirty="0">
                <a:latin typeface="+mj-lt"/>
              </a:rPr>
              <a:t>Occurs when the civil rights of an individual are interfered with because of their membership in a particular group or class.</a:t>
            </a:r>
          </a:p>
          <a:p>
            <a:endParaRPr lang="en-US" sz="1800" dirty="0"/>
          </a:p>
        </p:txBody>
      </p:sp>
      <p:pic>
        <p:nvPicPr>
          <p:cNvPr id="19" name="Audio 18">
            <a:hlinkClick r:id="" action="ppaction://media"/>
            <a:extLst>
              <a:ext uri="{FF2B5EF4-FFF2-40B4-BE49-F238E27FC236}">
                <a16:creationId xmlns:a16="http://schemas.microsoft.com/office/drawing/2014/main" id="{2C9ABC1D-DADC-E8AE-12AA-E1769AA6303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394546541"/>
      </p:ext>
    </p:extLst>
  </p:cSld>
  <p:clrMapOvr>
    <a:masterClrMapping/>
  </p:clrMapOvr>
  <mc:AlternateContent xmlns:mc="http://schemas.openxmlformats.org/markup-compatibility/2006">
    <mc:Choice xmlns:p14="http://schemas.microsoft.com/office/powerpoint/2010/main" Requires="p14">
      <p:transition spd="slow" p14:dur="2000" advTm="45591"/>
    </mc:Choice>
    <mc:Fallback>
      <p:transition spd="slow" advTm="45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anim calcmode="lin" valueType="num">
                                      <p:cBhvr>
                                        <p:cTn id="1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1000"/>
                                        <p:tgtEl>
                                          <p:spTgt spid="5">
                                            <p:txEl>
                                              <p:pRg st="4" end="4"/>
                                            </p:txEl>
                                          </p:spTgt>
                                        </p:tgtEl>
                                      </p:cBhvr>
                                    </p:animEffect>
                                    <p:anim calcmode="lin" valueType="num">
                                      <p:cBhvr>
                                        <p:cTn id="1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1000"/>
                                        <p:tgtEl>
                                          <p:spTgt spid="5">
                                            <p:txEl>
                                              <p:pRg st="5" end="5"/>
                                            </p:txEl>
                                          </p:spTgt>
                                        </p:tgtEl>
                                      </p:cBhvr>
                                    </p:animEffect>
                                    <p:anim calcmode="lin" valueType="num">
                                      <p:cBhvr>
                                        <p:cTn id="2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9"/>
                </p:tgtEl>
              </p:cMediaNode>
            </p:audio>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lstStyle/>
          <a:p>
            <a:r>
              <a:rPr lang="en-US" b="1" dirty="0"/>
              <a:t>The 4 D’s</a:t>
            </a:r>
          </a:p>
        </p:txBody>
      </p:sp>
      <p:sp>
        <p:nvSpPr>
          <p:cNvPr id="3" name="Content Placeholder 2">
            <a:extLst>
              <a:ext uri="{FF2B5EF4-FFF2-40B4-BE49-F238E27FC236}">
                <a16:creationId xmlns:a16="http://schemas.microsoft.com/office/drawing/2014/main" id="{0CD14ACB-6B8F-4E1E-90A8-45F5E2875B46}"/>
              </a:ext>
            </a:extLst>
          </p:cNvPr>
          <p:cNvSpPr>
            <a:spLocks noGrp="1"/>
          </p:cNvSpPr>
          <p:nvPr>
            <p:ph sz="half" idx="1"/>
          </p:nvPr>
        </p:nvSpPr>
        <p:spPr>
          <a:xfrm>
            <a:off x="533400" y="1617134"/>
            <a:ext cx="7406640" cy="516466"/>
          </a:xfrm>
        </p:spPr>
        <p:txBody>
          <a:bodyPr>
            <a:normAutofit/>
          </a:bodyPr>
          <a:lstStyle/>
          <a:p>
            <a:r>
              <a:rPr lang="en-US" sz="2400" b="1" dirty="0"/>
              <a:t>How do you decide if an action is discriminatory? </a:t>
            </a:r>
          </a:p>
        </p:txBody>
      </p:sp>
      <p:graphicFrame>
        <p:nvGraphicFramePr>
          <p:cNvPr id="8" name="Content Placeholder 5">
            <a:extLst>
              <a:ext uri="{FF2B5EF4-FFF2-40B4-BE49-F238E27FC236}">
                <a16:creationId xmlns:a16="http://schemas.microsoft.com/office/drawing/2014/main" id="{86EE9FCE-5583-9DC4-629A-191535B61A19}"/>
              </a:ext>
            </a:extLst>
          </p:cNvPr>
          <p:cNvGraphicFramePr>
            <a:graphicFrameLocks noGrp="1"/>
          </p:cNvGraphicFramePr>
          <p:nvPr>
            <p:ph sz="half" idx="2"/>
          </p:nvPr>
        </p:nvGraphicFramePr>
        <p:xfrm>
          <a:off x="533400" y="2514600"/>
          <a:ext cx="7833360" cy="33544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Audio 8">
            <a:hlinkClick r:id="" action="ppaction://media"/>
            <a:extLst>
              <a:ext uri="{FF2B5EF4-FFF2-40B4-BE49-F238E27FC236}">
                <a16:creationId xmlns:a16="http://schemas.microsoft.com/office/drawing/2014/main" id="{1FE39143-4975-2E77-AD80-7AEB93395670}"/>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594549304"/>
      </p:ext>
    </p:extLst>
  </p:cSld>
  <p:clrMapOvr>
    <a:masterClrMapping/>
  </p:clrMapOvr>
  <mc:AlternateContent xmlns:mc="http://schemas.openxmlformats.org/markup-compatibility/2006">
    <mc:Choice xmlns:p14="http://schemas.microsoft.com/office/powerpoint/2010/main" Requires="p14">
      <p:transition spd="slow" p14:dur="2000" advTm="21718"/>
    </mc:Choice>
    <mc:Fallback>
      <p:transition spd="slow" advTm="21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bldLst>
      <p:bldGraphic spid="8"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lstStyle/>
          <a:p>
            <a:r>
              <a:rPr lang="en-US" b="1" dirty="0"/>
              <a:t>Protected Classes</a:t>
            </a:r>
          </a:p>
        </p:txBody>
      </p:sp>
      <p:sp>
        <p:nvSpPr>
          <p:cNvPr id="3" name="Content Placeholder 2"/>
          <p:cNvSpPr>
            <a:spLocks noGrp="1"/>
          </p:cNvSpPr>
          <p:nvPr>
            <p:ph sz="half" idx="1"/>
          </p:nvPr>
        </p:nvSpPr>
        <p:spPr>
          <a:xfrm>
            <a:off x="825279" y="1752600"/>
            <a:ext cx="3703320" cy="3352800"/>
          </a:xfrm>
        </p:spPr>
        <p:txBody>
          <a:bodyPr>
            <a:normAutofit/>
          </a:bodyPr>
          <a:lstStyle/>
          <a:p>
            <a:pPr algn="ctr">
              <a:lnSpc>
                <a:spcPct val="80000"/>
              </a:lnSpc>
              <a:buFont typeface="Wingdings" pitchFamily="2" charset="2"/>
              <a:buNone/>
            </a:pPr>
            <a:r>
              <a:rPr lang="en-US" sz="2400" b="1" dirty="0"/>
              <a:t>What is a protected class?  </a:t>
            </a:r>
          </a:p>
          <a:p>
            <a:pPr marL="0" indent="0" algn="r">
              <a:lnSpc>
                <a:spcPct val="80000"/>
              </a:lnSpc>
              <a:buNone/>
            </a:pPr>
            <a:endParaRPr lang="en-US" sz="2400" dirty="0"/>
          </a:p>
          <a:p>
            <a:pPr marL="0" indent="0" algn="ctr">
              <a:lnSpc>
                <a:spcPct val="120000"/>
              </a:lnSpc>
              <a:buNone/>
            </a:pPr>
            <a:r>
              <a:rPr lang="en-US" sz="2000" dirty="0"/>
              <a:t>A </a:t>
            </a:r>
            <a:r>
              <a:rPr lang="en-US" sz="2000" i="1" dirty="0"/>
              <a:t>protected class </a:t>
            </a:r>
            <a:r>
              <a:rPr lang="en-US" dirty="0"/>
              <a:t>is</a:t>
            </a:r>
            <a:r>
              <a:rPr lang="en-US" sz="2000" dirty="0"/>
              <a:t> any person or group of people who have characteristics for which discrimination is prohibited based on a law, regulation or executive order.</a:t>
            </a:r>
          </a:p>
          <a:p>
            <a:pPr marL="0" indent="0">
              <a:lnSpc>
                <a:spcPct val="120000"/>
              </a:lnSpc>
              <a:buNone/>
            </a:pPr>
            <a:endParaRPr lang="en-US" dirty="0"/>
          </a:p>
        </p:txBody>
      </p:sp>
      <p:sp>
        <p:nvSpPr>
          <p:cNvPr id="4" name="Content Placeholder 3"/>
          <p:cNvSpPr>
            <a:spLocks noGrp="1"/>
          </p:cNvSpPr>
          <p:nvPr>
            <p:ph sz="half" idx="2"/>
          </p:nvPr>
        </p:nvSpPr>
        <p:spPr>
          <a:xfrm>
            <a:off x="5715000" y="1752600"/>
            <a:ext cx="2971800" cy="2971800"/>
          </a:xfrm>
        </p:spPr>
        <p:txBody>
          <a:bodyPr>
            <a:normAutofit/>
          </a:bodyPr>
          <a:lstStyle/>
          <a:p>
            <a:pPr marL="0" indent="0">
              <a:lnSpc>
                <a:spcPct val="100000"/>
              </a:lnSpc>
              <a:spcBef>
                <a:spcPts val="0"/>
              </a:spcBef>
              <a:spcAft>
                <a:spcPts val="0"/>
              </a:spcAft>
              <a:buNone/>
            </a:pPr>
            <a:r>
              <a:rPr lang="en-US" sz="1800" b="1" dirty="0"/>
              <a:t>Protected classes in </a:t>
            </a:r>
          </a:p>
          <a:p>
            <a:pPr marL="0" indent="0">
              <a:lnSpc>
                <a:spcPct val="100000"/>
              </a:lnSpc>
              <a:spcBef>
                <a:spcPts val="0"/>
              </a:spcBef>
              <a:spcAft>
                <a:spcPts val="0"/>
              </a:spcAft>
              <a:buNone/>
            </a:pPr>
            <a:r>
              <a:rPr lang="en-US" sz="1800" b="1" dirty="0"/>
              <a:t>School Nutrition Programs:</a:t>
            </a:r>
          </a:p>
          <a:p>
            <a:pPr marL="0" indent="0">
              <a:lnSpc>
                <a:spcPct val="80000"/>
              </a:lnSpc>
              <a:buNone/>
            </a:pPr>
            <a:endParaRPr lang="en-US" sz="1600" b="1" dirty="0"/>
          </a:p>
          <a:p>
            <a:pPr lvl="1">
              <a:lnSpc>
                <a:spcPct val="80000"/>
              </a:lnSpc>
            </a:pPr>
            <a:r>
              <a:rPr lang="en-US" sz="1800" dirty="0"/>
              <a:t>Race</a:t>
            </a:r>
          </a:p>
          <a:p>
            <a:pPr lvl="1">
              <a:lnSpc>
                <a:spcPct val="80000"/>
              </a:lnSpc>
            </a:pPr>
            <a:r>
              <a:rPr lang="en-US" sz="1800" dirty="0"/>
              <a:t>Color</a:t>
            </a:r>
          </a:p>
          <a:p>
            <a:pPr lvl="1">
              <a:lnSpc>
                <a:spcPct val="80000"/>
              </a:lnSpc>
            </a:pPr>
            <a:r>
              <a:rPr lang="en-US" sz="1800" dirty="0"/>
              <a:t>National Origin</a:t>
            </a:r>
          </a:p>
          <a:p>
            <a:pPr lvl="1">
              <a:lnSpc>
                <a:spcPct val="80000"/>
              </a:lnSpc>
            </a:pPr>
            <a:r>
              <a:rPr lang="en-US" sz="1800" dirty="0"/>
              <a:t>Sex</a:t>
            </a:r>
          </a:p>
          <a:p>
            <a:pPr lvl="1">
              <a:lnSpc>
                <a:spcPct val="80000"/>
              </a:lnSpc>
            </a:pPr>
            <a:r>
              <a:rPr lang="en-US" sz="1800" dirty="0"/>
              <a:t>Age</a:t>
            </a:r>
          </a:p>
          <a:p>
            <a:pPr lvl="1">
              <a:lnSpc>
                <a:spcPct val="80000"/>
              </a:lnSpc>
            </a:pPr>
            <a:r>
              <a:rPr lang="en-US" sz="1800" dirty="0"/>
              <a:t>Disability</a:t>
            </a:r>
          </a:p>
          <a:p>
            <a:pPr marL="0" indent="0">
              <a:lnSpc>
                <a:spcPct val="80000"/>
              </a:lnSpc>
              <a:buNone/>
            </a:pPr>
            <a:endParaRPr lang="en-US" sz="2200" dirty="0"/>
          </a:p>
          <a:p>
            <a:pPr marL="457200" lvl="1" indent="0">
              <a:lnSpc>
                <a:spcPct val="80000"/>
              </a:lnSpc>
              <a:buNone/>
            </a:pPr>
            <a:endParaRPr lang="en-US" sz="1800" dirty="0"/>
          </a:p>
          <a:p>
            <a:pPr lvl="1">
              <a:lnSpc>
                <a:spcPct val="80000"/>
              </a:lnSpc>
            </a:pPr>
            <a:endParaRPr lang="en-US" sz="1800" dirty="0"/>
          </a:p>
          <a:p>
            <a:endParaRPr lang="en-US" dirty="0"/>
          </a:p>
        </p:txBody>
      </p:sp>
      <p:pic>
        <p:nvPicPr>
          <p:cNvPr id="15" name="Audio 14">
            <a:hlinkClick r:id="" action="ppaction://media"/>
            <a:extLst>
              <a:ext uri="{FF2B5EF4-FFF2-40B4-BE49-F238E27FC236}">
                <a16:creationId xmlns:a16="http://schemas.microsoft.com/office/drawing/2014/main" id="{5CD3A20B-3310-AFAD-AF1B-F529D4A0D236}"/>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93815725"/>
      </p:ext>
    </p:extLst>
  </p:cSld>
  <p:clrMapOvr>
    <a:masterClrMapping/>
  </p:clrMapOvr>
  <mc:AlternateContent xmlns:mc="http://schemas.openxmlformats.org/markup-compatibility/2006">
    <mc:Choice xmlns:p14="http://schemas.microsoft.com/office/powerpoint/2010/main" Requires="p14">
      <p:transition spd="slow" p14:dur="2000" advTm="15916"/>
    </mc:Choice>
    <mc:Fallback>
      <p:transition spd="slow" advTm="15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500"/>
                                        <p:tgtEl>
                                          <p:spTgt spid="4">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fade">
                                      <p:cBhvr>
                                        <p:cTn id="34"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5"/>
                </p:tgtEl>
              </p:cMediaNode>
            </p:audio>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74FC0-B882-C271-859C-159A44AC3F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218D3-8CAE-2DC3-55EC-9A53F9B433C2}"/>
              </a:ext>
            </a:extLst>
          </p:cNvPr>
          <p:cNvSpPr>
            <a:spLocks noGrp="1"/>
          </p:cNvSpPr>
          <p:nvPr>
            <p:ph type="title"/>
          </p:nvPr>
        </p:nvSpPr>
        <p:spPr>
          <a:xfrm>
            <a:off x="822960" y="286605"/>
            <a:ext cx="7543800" cy="932596"/>
          </a:xfrm>
        </p:spPr>
        <p:txBody>
          <a:bodyPr>
            <a:noAutofit/>
          </a:bodyPr>
          <a:lstStyle/>
          <a:p>
            <a:r>
              <a:rPr lang="en-US" sz="3600" b="1" dirty="0"/>
              <a:t>Legal Authorities- </a:t>
            </a:r>
            <a:br>
              <a:rPr lang="en-US" sz="3600" b="1" dirty="0"/>
            </a:br>
            <a:r>
              <a:rPr lang="en-US" sz="3600" b="1" dirty="0"/>
              <a:t>Statutes and Regulations </a:t>
            </a:r>
          </a:p>
        </p:txBody>
      </p:sp>
      <p:sp>
        <p:nvSpPr>
          <p:cNvPr id="3" name="Content Placeholder 2">
            <a:extLst>
              <a:ext uri="{FF2B5EF4-FFF2-40B4-BE49-F238E27FC236}">
                <a16:creationId xmlns:a16="http://schemas.microsoft.com/office/drawing/2014/main" id="{65E6DA99-AED1-78A7-09E4-D8B8D4FF0258}"/>
              </a:ext>
            </a:extLst>
          </p:cNvPr>
          <p:cNvSpPr>
            <a:spLocks noGrp="1"/>
          </p:cNvSpPr>
          <p:nvPr>
            <p:ph sz="half" idx="1"/>
          </p:nvPr>
        </p:nvSpPr>
        <p:spPr>
          <a:xfrm>
            <a:off x="573406" y="1752600"/>
            <a:ext cx="3703320" cy="3352800"/>
          </a:xfrm>
        </p:spPr>
        <p:txBody>
          <a:bodyPr>
            <a:normAutofit/>
          </a:bodyPr>
          <a:lstStyle/>
          <a:p>
            <a:pPr>
              <a:lnSpc>
                <a:spcPct val="80000"/>
              </a:lnSpc>
              <a:buFont typeface="Wingdings" pitchFamily="2" charset="2"/>
              <a:buNone/>
            </a:pPr>
            <a:r>
              <a:rPr lang="en-US" sz="2400" b="1" u="sng" dirty="0"/>
              <a:t>Statutes</a:t>
            </a:r>
            <a:r>
              <a:rPr lang="en-US" sz="2400" b="1" dirty="0"/>
              <a:t> </a:t>
            </a:r>
          </a:p>
          <a:p>
            <a:pPr>
              <a:lnSpc>
                <a:spcPct val="80000"/>
              </a:lnSpc>
              <a:buFont typeface="Wingdings" panose="05000000000000000000" pitchFamily="2" charset="2"/>
              <a:buChar char="§"/>
            </a:pPr>
            <a:r>
              <a:rPr lang="en-US" sz="1800" b="0" i="0" u="none" strike="noStrike" baseline="0" dirty="0">
                <a:solidFill>
                  <a:srgbClr val="000000"/>
                </a:solidFill>
                <a:latin typeface="Source Sans Pro" panose="020B0503030403020204" pitchFamily="34" charset="0"/>
                <a:hlinkClick r:id="rId6"/>
              </a:rPr>
              <a:t>Title VI of the Civil Rights Act of 1964</a:t>
            </a:r>
            <a:endParaRPr lang="en-US" sz="1800" b="0" i="0" u="none" strike="noStrike" baseline="0" dirty="0">
              <a:solidFill>
                <a:srgbClr val="000000"/>
              </a:solidFill>
              <a:latin typeface="Source Sans Pro" panose="020B0503030403020204" pitchFamily="34" charset="0"/>
            </a:endParaRPr>
          </a:p>
          <a:p>
            <a:pPr>
              <a:lnSpc>
                <a:spcPct val="80000"/>
              </a:lnSpc>
              <a:buFont typeface="Wingdings" panose="05000000000000000000" pitchFamily="2" charset="2"/>
              <a:buChar char="§"/>
            </a:pPr>
            <a:r>
              <a:rPr lang="en-US" sz="1800" b="0" i="0" u="none" strike="noStrike" baseline="0" dirty="0">
                <a:solidFill>
                  <a:srgbClr val="000000"/>
                </a:solidFill>
                <a:latin typeface="Source Sans Pro" panose="020B0503030403020204" pitchFamily="34" charset="0"/>
                <a:hlinkClick r:id="rId7"/>
              </a:rPr>
              <a:t>Title IX of the Education Amendments of 1972</a:t>
            </a:r>
            <a:endParaRPr lang="en-US" sz="1800" b="0" i="0" u="none" strike="noStrike" baseline="0" dirty="0">
              <a:solidFill>
                <a:srgbClr val="000000"/>
              </a:solidFill>
              <a:latin typeface="Source Sans Pro" panose="020B0503030403020204" pitchFamily="34" charset="0"/>
            </a:endParaRPr>
          </a:p>
          <a:p>
            <a:pPr>
              <a:lnSpc>
                <a:spcPct val="80000"/>
              </a:lnSpc>
              <a:buFont typeface="Wingdings" panose="05000000000000000000" pitchFamily="2" charset="2"/>
              <a:buChar char="§"/>
            </a:pPr>
            <a:r>
              <a:rPr lang="en-US" sz="1800" b="0" i="0" u="none" strike="noStrike" baseline="0" dirty="0">
                <a:solidFill>
                  <a:srgbClr val="000000"/>
                </a:solidFill>
                <a:latin typeface="Source Sans Pro" panose="020B0503030403020204" pitchFamily="34" charset="0"/>
                <a:hlinkClick r:id="rId8"/>
              </a:rPr>
              <a:t>Section 504 of the Rehabilitation Act of 1973</a:t>
            </a:r>
            <a:r>
              <a:rPr lang="en-US" sz="1800" b="0" i="0" u="none" strike="noStrike" baseline="0" dirty="0">
                <a:solidFill>
                  <a:srgbClr val="000000"/>
                </a:solidFill>
                <a:latin typeface="Source Sans Pro" panose="020B0503030403020204" pitchFamily="34" charset="0"/>
              </a:rPr>
              <a:t>; </a:t>
            </a:r>
            <a:r>
              <a:rPr lang="en-US" sz="1800" b="0" i="0" u="none" strike="noStrike" baseline="0" dirty="0">
                <a:solidFill>
                  <a:srgbClr val="000000"/>
                </a:solidFill>
                <a:latin typeface="Source Sans Pro" panose="020B0503030403020204" pitchFamily="34" charset="0"/>
                <a:hlinkClick r:id="rId9"/>
              </a:rPr>
              <a:t>Americans with Disabilities Act of 1990 (ADA); </a:t>
            </a:r>
            <a:r>
              <a:rPr lang="en-US" sz="1800" b="0" i="0" u="none" strike="noStrike" baseline="0" dirty="0">
                <a:solidFill>
                  <a:srgbClr val="000000"/>
                </a:solidFill>
                <a:latin typeface="Source Sans Pro" panose="020B0503030403020204" pitchFamily="34" charset="0"/>
              </a:rPr>
              <a:t>and </a:t>
            </a:r>
            <a:r>
              <a:rPr lang="en-US" sz="1800" b="0" i="0" u="none" strike="noStrike" baseline="0" dirty="0">
                <a:solidFill>
                  <a:srgbClr val="000000"/>
                </a:solidFill>
                <a:latin typeface="Source Sans Pro" panose="020B0503030403020204" pitchFamily="34" charset="0"/>
                <a:hlinkClick r:id="rId10"/>
              </a:rPr>
              <a:t>the ADA Amendments Act of 2008</a:t>
            </a:r>
            <a:endParaRPr lang="en-US" sz="1800" b="0" i="0" u="none" strike="noStrike" baseline="0" dirty="0">
              <a:solidFill>
                <a:srgbClr val="000000"/>
              </a:solidFill>
              <a:latin typeface="Source Sans Pro" panose="020B0503030403020204" pitchFamily="34" charset="0"/>
            </a:endParaRPr>
          </a:p>
          <a:p>
            <a:pPr>
              <a:lnSpc>
                <a:spcPct val="80000"/>
              </a:lnSpc>
              <a:buFont typeface="Wingdings" panose="05000000000000000000" pitchFamily="2" charset="2"/>
              <a:buChar char="§"/>
            </a:pPr>
            <a:r>
              <a:rPr lang="en-US" sz="1800" b="0" i="0" u="none" strike="noStrike" baseline="0" dirty="0">
                <a:solidFill>
                  <a:srgbClr val="000000"/>
                </a:solidFill>
                <a:latin typeface="Source Sans Pro" panose="020B0503030403020204" pitchFamily="34" charset="0"/>
                <a:hlinkClick r:id="rId11"/>
              </a:rPr>
              <a:t>Age Discrimination Act of 1975</a:t>
            </a:r>
            <a:endParaRPr lang="en-US" sz="1800" b="0" i="0" u="none" strike="noStrike" baseline="0" dirty="0">
              <a:solidFill>
                <a:srgbClr val="000000"/>
              </a:solidFill>
              <a:latin typeface="Source Sans Pro" panose="020B0503030403020204" pitchFamily="34" charset="0"/>
            </a:endParaRPr>
          </a:p>
          <a:p>
            <a:pPr>
              <a:lnSpc>
                <a:spcPct val="80000"/>
              </a:lnSpc>
              <a:buFont typeface="Wingdings" panose="05000000000000000000" pitchFamily="2" charset="2"/>
              <a:buChar char="§"/>
            </a:pPr>
            <a:r>
              <a:rPr lang="en-US" sz="1800" b="0" i="0" u="none" strike="noStrike" baseline="0" dirty="0">
                <a:solidFill>
                  <a:srgbClr val="000000"/>
                </a:solidFill>
                <a:latin typeface="Source Sans Pro" panose="020B0503030403020204" pitchFamily="34" charset="0"/>
                <a:hlinkClick r:id="rId12"/>
              </a:rPr>
              <a:t>Civil Rights Restoration Act of 1987</a:t>
            </a:r>
            <a:endParaRPr lang="en-US" sz="2400" b="1" dirty="0"/>
          </a:p>
        </p:txBody>
      </p:sp>
      <p:sp>
        <p:nvSpPr>
          <p:cNvPr id="7" name="Content Placeholder 2">
            <a:extLst>
              <a:ext uri="{FF2B5EF4-FFF2-40B4-BE49-F238E27FC236}">
                <a16:creationId xmlns:a16="http://schemas.microsoft.com/office/drawing/2014/main" id="{04CD7DE7-F55F-0708-14EA-9797508CCD2D}"/>
              </a:ext>
            </a:extLst>
          </p:cNvPr>
          <p:cNvSpPr txBox="1">
            <a:spLocks/>
          </p:cNvSpPr>
          <p:nvPr/>
        </p:nvSpPr>
        <p:spPr>
          <a:xfrm>
            <a:off x="5105400" y="1676400"/>
            <a:ext cx="3703320" cy="33528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80000"/>
              </a:lnSpc>
              <a:buFont typeface="Wingdings" pitchFamily="2" charset="2"/>
              <a:buNone/>
            </a:pPr>
            <a:r>
              <a:rPr lang="en-US" sz="2400" b="1" u="sng" dirty="0"/>
              <a:t>Regulations</a:t>
            </a:r>
            <a:r>
              <a:rPr lang="en-US" sz="2400" b="1" dirty="0"/>
              <a:t> </a:t>
            </a:r>
          </a:p>
          <a:p>
            <a:pPr>
              <a:buFont typeface="Wingdings" panose="05000000000000000000" pitchFamily="2" charset="2"/>
              <a:buChar char="§"/>
            </a:pPr>
            <a:r>
              <a:rPr lang="pt-BR" sz="1800" b="0" i="0" u="none" strike="noStrike" baseline="0" dirty="0">
                <a:solidFill>
                  <a:srgbClr val="000000"/>
                </a:solidFill>
                <a:latin typeface="Source Sans Pro" panose="020B0503030403020204" pitchFamily="34" charset="0"/>
                <a:hlinkClick r:id="rId13"/>
              </a:rPr>
              <a:t>7 CFR 15(a)(b)(c)</a:t>
            </a:r>
            <a:endParaRPr lang="pt-BR" sz="1800" b="0" i="0" u="none" strike="noStrike" baseline="0" dirty="0">
              <a:solidFill>
                <a:srgbClr val="000000"/>
              </a:solidFill>
              <a:latin typeface="Source Sans Pro" panose="020B0503030403020204" pitchFamily="34" charset="0"/>
            </a:endParaRPr>
          </a:p>
          <a:p>
            <a:pPr>
              <a:buFont typeface="Wingdings" panose="05000000000000000000" pitchFamily="2" charset="2"/>
              <a:buChar char="§"/>
            </a:pPr>
            <a:r>
              <a:rPr lang="en-US" sz="1800" b="0" i="0" u="none" strike="noStrike" baseline="0" dirty="0">
                <a:solidFill>
                  <a:srgbClr val="000000"/>
                </a:solidFill>
                <a:latin typeface="Source Sans Pro" panose="020B0503030403020204" pitchFamily="34" charset="0"/>
                <a:hlinkClick r:id="rId14"/>
              </a:rPr>
              <a:t>7 CFR 16</a:t>
            </a:r>
            <a:endParaRPr lang="en-US" sz="1800" b="0" i="0" u="none" strike="noStrike" baseline="0" dirty="0">
              <a:solidFill>
                <a:srgbClr val="000000"/>
              </a:solidFill>
              <a:latin typeface="Source Sans Pro" panose="020B0503030403020204" pitchFamily="34" charset="0"/>
            </a:endParaRPr>
          </a:p>
          <a:p>
            <a:pPr>
              <a:buFont typeface="Wingdings" panose="05000000000000000000" pitchFamily="2" charset="2"/>
              <a:buChar char="§"/>
            </a:pPr>
            <a:r>
              <a:rPr lang="en-US" sz="1800" b="0" i="0" u="none" strike="noStrike" baseline="0" dirty="0">
                <a:solidFill>
                  <a:srgbClr val="000000"/>
                </a:solidFill>
                <a:latin typeface="Source Sans Pro" panose="020B0503030403020204" pitchFamily="34" charset="0"/>
                <a:hlinkClick r:id="rId15"/>
              </a:rPr>
              <a:t>28 CFR 35</a:t>
            </a:r>
            <a:endParaRPr lang="en-US" sz="1800" b="0" i="0" u="none" strike="noStrike" baseline="0" dirty="0">
              <a:solidFill>
                <a:srgbClr val="000000"/>
              </a:solidFill>
              <a:latin typeface="Source Sans Pro" panose="020B0503030403020204" pitchFamily="34" charset="0"/>
            </a:endParaRPr>
          </a:p>
          <a:p>
            <a:pPr>
              <a:buFont typeface="Wingdings" panose="05000000000000000000" pitchFamily="2" charset="2"/>
              <a:buChar char="§"/>
            </a:pPr>
            <a:r>
              <a:rPr lang="en-US" sz="1800" b="0" i="0" u="none" strike="noStrike" baseline="0" dirty="0">
                <a:solidFill>
                  <a:srgbClr val="000000"/>
                </a:solidFill>
                <a:latin typeface="Source Sans Pro" panose="020B0503030403020204" pitchFamily="34" charset="0"/>
                <a:hlinkClick r:id="rId16"/>
              </a:rPr>
              <a:t>28 CFR 36</a:t>
            </a:r>
            <a:endParaRPr lang="en-US" sz="1800" b="0" i="0" u="none" strike="noStrike" baseline="0" dirty="0">
              <a:solidFill>
                <a:srgbClr val="000000"/>
              </a:solidFill>
              <a:latin typeface="Source Sans Pro" panose="020B0503030403020204" pitchFamily="34" charset="0"/>
            </a:endParaRPr>
          </a:p>
          <a:p>
            <a:pPr>
              <a:buFont typeface="Wingdings" panose="05000000000000000000" pitchFamily="2" charset="2"/>
              <a:buChar char="§"/>
            </a:pPr>
            <a:r>
              <a:rPr lang="en-US" sz="1800" b="0" i="0" u="none" strike="noStrike" baseline="0" dirty="0">
                <a:solidFill>
                  <a:srgbClr val="000000"/>
                </a:solidFill>
                <a:latin typeface="Source Sans Pro" panose="020B0503030403020204" pitchFamily="34" charset="0"/>
                <a:hlinkClick r:id="rId17"/>
              </a:rPr>
              <a:t>28 CFR 42</a:t>
            </a:r>
            <a:endParaRPr lang="en-US" sz="2400" b="1" dirty="0"/>
          </a:p>
        </p:txBody>
      </p:sp>
      <p:pic>
        <p:nvPicPr>
          <p:cNvPr id="14" name="Audio 13">
            <a:hlinkClick r:id="" action="ppaction://media"/>
            <a:extLst>
              <a:ext uri="{FF2B5EF4-FFF2-40B4-BE49-F238E27FC236}">
                <a16:creationId xmlns:a16="http://schemas.microsoft.com/office/drawing/2014/main" id="{91EC321B-8C55-A73C-2B95-DC75525261CE}"/>
              </a:ext>
            </a:extLst>
          </p:cNvPr>
          <p:cNvPicPr>
            <a:picLocks noChangeAspect="1"/>
          </p:cNvPicPr>
          <p:nvPr>
            <a:audioFile r:link="rId3"/>
            <p:extLst>
              <p:ext uri="{DAA4B4D4-6D71-4841-9C94-3DE7FCFB9230}">
                <p14:media xmlns:p14="http://schemas.microsoft.com/office/powerpoint/2010/main" r:embed="rId2"/>
              </p:ext>
            </p:extLst>
          </p:nvPr>
        </p:nvPicPr>
        <p:blipFill>
          <a:blip r:embed="rId18"/>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916200567"/>
      </p:ext>
    </p:extLst>
  </p:cSld>
  <p:clrMapOvr>
    <a:masterClrMapping/>
  </p:clrMapOvr>
  <mc:AlternateContent xmlns:mc="http://schemas.openxmlformats.org/markup-compatibility/2006">
    <mc:Choice xmlns:p14="http://schemas.microsoft.com/office/powerpoint/2010/main" Requires="p14">
      <p:transition spd="slow" p14:dur="2000" advTm="14581"/>
    </mc:Choice>
    <mc:Fallback>
      <p:transition spd="slow" advTm="14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14"/>
                </p:tgtEl>
              </p:cMediaNode>
            </p:audio>
          </p:childTnLst>
        </p:cTn>
      </p:par>
    </p:tnLst>
    <p:bldLst>
      <p:bldP spid="3"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lstStyle/>
          <a:p>
            <a:r>
              <a:rPr lang="en-US" b="1" dirty="0"/>
              <a:t>Statues- Defined</a:t>
            </a:r>
          </a:p>
        </p:txBody>
      </p:sp>
      <p:sp>
        <p:nvSpPr>
          <p:cNvPr id="3" name="Content Placeholder 2"/>
          <p:cNvSpPr>
            <a:spLocks noGrp="1"/>
          </p:cNvSpPr>
          <p:nvPr>
            <p:ph idx="1"/>
          </p:nvPr>
        </p:nvSpPr>
        <p:spPr>
          <a:xfrm>
            <a:off x="822959" y="1371600"/>
            <a:ext cx="7543801" cy="4953000"/>
          </a:xfrm>
        </p:spPr>
        <p:txBody>
          <a:bodyPr>
            <a:normAutofit/>
          </a:bodyPr>
          <a:lstStyle/>
          <a:p>
            <a:pPr>
              <a:lnSpc>
                <a:spcPct val="100000"/>
              </a:lnSpc>
              <a:buFont typeface="Wingdings" panose="05000000000000000000" pitchFamily="2" charset="2"/>
              <a:buChar char="q"/>
            </a:pPr>
            <a:r>
              <a:rPr lang="en-US" b="1" dirty="0"/>
              <a:t> Title VI of the Civil Rights Act of 1964</a:t>
            </a:r>
          </a:p>
          <a:p>
            <a:pPr marL="201168" lvl="1" indent="0">
              <a:lnSpc>
                <a:spcPct val="100000"/>
              </a:lnSpc>
              <a:buNone/>
            </a:pPr>
            <a:r>
              <a:rPr lang="en-US" dirty="0"/>
              <a:t> Race, Color, and National Origin</a:t>
            </a:r>
            <a:endParaRPr lang="en-US" b="1" dirty="0"/>
          </a:p>
          <a:p>
            <a:pPr>
              <a:lnSpc>
                <a:spcPct val="100000"/>
              </a:lnSpc>
              <a:buFont typeface="Wingdings" panose="05000000000000000000" pitchFamily="2" charset="2"/>
              <a:buChar char="q"/>
            </a:pPr>
            <a:r>
              <a:rPr lang="en-US" b="1" dirty="0"/>
              <a:t> Title IX of the Education Amendments of 1972</a:t>
            </a:r>
          </a:p>
          <a:p>
            <a:pPr marL="201168" lvl="1" indent="0">
              <a:lnSpc>
                <a:spcPct val="100000"/>
              </a:lnSpc>
              <a:buNone/>
            </a:pPr>
            <a:r>
              <a:rPr lang="en-US" dirty="0"/>
              <a:t> Sex</a:t>
            </a:r>
            <a:endParaRPr lang="en-US" b="1" dirty="0"/>
          </a:p>
          <a:p>
            <a:pPr>
              <a:lnSpc>
                <a:spcPct val="100000"/>
              </a:lnSpc>
              <a:buFont typeface="Wingdings" panose="05000000000000000000" pitchFamily="2" charset="2"/>
              <a:buChar char="q"/>
            </a:pPr>
            <a:r>
              <a:rPr lang="en-US" b="1" dirty="0"/>
              <a:t> Section 504 of the Rehabilitation Act of 1973; Americans with Disabilities Act of 1990; and the Americans with Disabilities Act Amendments Act of 2008</a:t>
            </a:r>
          </a:p>
          <a:p>
            <a:pPr marL="201168" lvl="1" indent="0">
              <a:lnSpc>
                <a:spcPct val="100000"/>
              </a:lnSpc>
              <a:buNone/>
            </a:pPr>
            <a:r>
              <a:rPr lang="en-US" dirty="0"/>
              <a:t> Disability</a:t>
            </a:r>
            <a:endParaRPr lang="en-US" b="1" dirty="0"/>
          </a:p>
          <a:p>
            <a:pPr>
              <a:lnSpc>
                <a:spcPct val="100000"/>
              </a:lnSpc>
              <a:buFont typeface="Wingdings" panose="05000000000000000000" pitchFamily="2" charset="2"/>
              <a:buChar char="q"/>
            </a:pPr>
            <a:r>
              <a:rPr lang="en-US" b="1" dirty="0"/>
              <a:t> Age Discrimination Act of 1975</a:t>
            </a:r>
          </a:p>
          <a:p>
            <a:pPr marL="201168" lvl="1" indent="0">
              <a:lnSpc>
                <a:spcPct val="100000"/>
              </a:lnSpc>
              <a:buNone/>
            </a:pPr>
            <a:r>
              <a:rPr lang="en-US" dirty="0"/>
              <a:t> Age </a:t>
            </a:r>
            <a:endParaRPr lang="en-US" b="1" dirty="0"/>
          </a:p>
          <a:p>
            <a:pPr>
              <a:lnSpc>
                <a:spcPct val="100000"/>
              </a:lnSpc>
              <a:buFont typeface="Wingdings" panose="05000000000000000000" pitchFamily="2" charset="2"/>
              <a:buChar char="q"/>
            </a:pPr>
            <a:r>
              <a:rPr lang="en-US" b="1" dirty="0"/>
              <a:t> Civil Rights Restoration Act of 1987</a:t>
            </a:r>
          </a:p>
          <a:p>
            <a:pPr marL="201168" lvl="1" indent="0">
              <a:lnSpc>
                <a:spcPct val="100000"/>
              </a:lnSpc>
              <a:buNone/>
            </a:pPr>
            <a:r>
              <a:rPr lang="en-US" dirty="0"/>
              <a:t> Clarifies the scope of the Civil Rights Act of 1964</a:t>
            </a:r>
            <a:endParaRPr lang="en-US" b="1" dirty="0"/>
          </a:p>
          <a:p>
            <a:endParaRPr lang="en-US" dirty="0"/>
          </a:p>
        </p:txBody>
      </p:sp>
      <p:pic>
        <p:nvPicPr>
          <p:cNvPr id="16" name="Audio 15">
            <a:hlinkClick r:id="" action="ppaction://media"/>
            <a:extLst>
              <a:ext uri="{FF2B5EF4-FFF2-40B4-BE49-F238E27FC236}">
                <a16:creationId xmlns:a16="http://schemas.microsoft.com/office/drawing/2014/main" id="{742EA611-787E-096A-C7B6-519EB4E861F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22252322"/>
      </p:ext>
    </p:extLst>
  </p:cSld>
  <p:clrMapOvr>
    <a:masterClrMapping/>
  </p:clrMapOvr>
  <mc:AlternateContent xmlns:mc="http://schemas.openxmlformats.org/markup-compatibility/2006">
    <mc:Choice xmlns:p14="http://schemas.microsoft.com/office/powerpoint/2010/main" Requires="p14">
      <p:transition spd="slow" p14:dur="2000" advTm="85081"/>
    </mc:Choice>
    <mc:Fallback>
      <p:transition spd="slow" advTm="85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960" y="286605"/>
            <a:ext cx="7543800" cy="932596"/>
          </a:xfrm>
          <a:noFill/>
        </p:spPr>
        <p:txBody>
          <a:bodyPr>
            <a:normAutofit/>
          </a:bodyPr>
          <a:lstStyle/>
          <a:p>
            <a:r>
              <a:rPr lang="en-US" b="1" dirty="0"/>
              <a:t>Sponsor Responsibilities</a:t>
            </a:r>
          </a:p>
        </p:txBody>
      </p:sp>
      <p:sp>
        <p:nvSpPr>
          <p:cNvPr id="6" name="Content Placeholder 5"/>
          <p:cNvSpPr>
            <a:spLocks noGrp="1"/>
          </p:cNvSpPr>
          <p:nvPr>
            <p:ph sz="half" idx="1"/>
          </p:nvPr>
        </p:nvSpPr>
        <p:spPr>
          <a:solidFill>
            <a:schemeClr val="accent2"/>
          </a:solidFill>
        </p:spPr>
        <p:txBody>
          <a:bodyPr>
            <a:normAutofit/>
          </a:bodyPr>
          <a:lstStyle/>
          <a:p>
            <a:pPr marL="273050" indent="-273050" algn="r" fontAlgn="base">
              <a:lnSpc>
                <a:spcPct val="80000"/>
              </a:lnSpc>
              <a:spcAft>
                <a:spcPct val="0"/>
              </a:spcAft>
              <a:buClr>
                <a:srgbClr val="D16349"/>
              </a:buClr>
              <a:buSzPct val="85000"/>
              <a:buNone/>
            </a:pPr>
            <a:endParaRPr lang="en-US" sz="2400" b="1" dirty="0">
              <a:solidFill>
                <a:schemeClr val="bg1"/>
              </a:solidFill>
            </a:endParaRPr>
          </a:p>
          <a:p>
            <a:pPr marL="273050" indent="-273050" algn="ctr" fontAlgn="base">
              <a:lnSpc>
                <a:spcPct val="80000"/>
              </a:lnSpc>
              <a:spcAft>
                <a:spcPct val="0"/>
              </a:spcAft>
              <a:buClr>
                <a:srgbClr val="D16349"/>
              </a:buClr>
              <a:buSzPct val="85000"/>
              <a:buNone/>
            </a:pPr>
            <a:r>
              <a:rPr lang="en-US" sz="2400" b="1" dirty="0">
                <a:solidFill>
                  <a:schemeClr val="bg1"/>
                </a:solidFill>
              </a:rPr>
              <a:t>School Nutrition Programs  sponsors  </a:t>
            </a:r>
          </a:p>
          <a:p>
            <a:pPr marL="273050" indent="-273050" algn="ctr" fontAlgn="base">
              <a:lnSpc>
                <a:spcPct val="80000"/>
              </a:lnSpc>
              <a:spcAft>
                <a:spcPct val="0"/>
              </a:spcAft>
              <a:buClr>
                <a:srgbClr val="D16349"/>
              </a:buClr>
              <a:buSzPct val="85000"/>
              <a:buNone/>
            </a:pPr>
            <a:r>
              <a:rPr lang="en-US" sz="2400" b="1" dirty="0">
                <a:solidFill>
                  <a:schemeClr val="bg1"/>
                </a:solidFill>
              </a:rPr>
              <a:t>are responsible for ensuring that the civil rights </a:t>
            </a:r>
          </a:p>
          <a:p>
            <a:pPr marL="273050" indent="-273050" algn="ctr" fontAlgn="base">
              <a:lnSpc>
                <a:spcPct val="80000"/>
              </a:lnSpc>
              <a:spcAft>
                <a:spcPct val="0"/>
              </a:spcAft>
              <a:buClr>
                <a:srgbClr val="D16349"/>
              </a:buClr>
              <a:buSzPct val="85000"/>
              <a:buNone/>
            </a:pPr>
            <a:r>
              <a:rPr lang="en-US" sz="2400" b="1" dirty="0">
                <a:solidFill>
                  <a:schemeClr val="bg1"/>
                </a:solidFill>
              </a:rPr>
              <a:t>of </a:t>
            </a:r>
          </a:p>
          <a:p>
            <a:pPr marL="273050" indent="-273050" algn="ctr" fontAlgn="base">
              <a:lnSpc>
                <a:spcPct val="80000"/>
              </a:lnSpc>
              <a:spcAft>
                <a:spcPct val="0"/>
              </a:spcAft>
              <a:buClr>
                <a:srgbClr val="D16349"/>
              </a:buClr>
              <a:buSzPct val="85000"/>
              <a:buNone/>
            </a:pPr>
            <a:r>
              <a:rPr lang="en-US" sz="2400" b="1" dirty="0">
                <a:solidFill>
                  <a:schemeClr val="bg1"/>
                </a:solidFill>
              </a:rPr>
              <a:t>all applicants and participants </a:t>
            </a:r>
          </a:p>
          <a:p>
            <a:pPr marL="273050" indent="-273050" algn="ctr" fontAlgn="base">
              <a:lnSpc>
                <a:spcPct val="80000"/>
              </a:lnSpc>
              <a:spcAft>
                <a:spcPct val="0"/>
              </a:spcAft>
              <a:buClr>
                <a:srgbClr val="D16349"/>
              </a:buClr>
              <a:buSzPct val="85000"/>
              <a:buNone/>
            </a:pPr>
            <a:r>
              <a:rPr lang="en-US" sz="2400" b="1" dirty="0">
                <a:solidFill>
                  <a:schemeClr val="bg1"/>
                </a:solidFill>
              </a:rPr>
              <a:t>are protected.</a:t>
            </a:r>
          </a:p>
          <a:p>
            <a:pPr marL="0" indent="0">
              <a:buNone/>
            </a:pPr>
            <a:endParaRPr lang="en-US" sz="2400" b="1" dirty="0"/>
          </a:p>
        </p:txBody>
      </p:sp>
      <p:sp>
        <p:nvSpPr>
          <p:cNvPr id="7" name="Content Placeholder 6"/>
          <p:cNvSpPr>
            <a:spLocks noGrp="1"/>
          </p:cNvSpPr>
          <p:nvPr>
            <p:ph sz="half" idx="2"/>
          </p:nvPr>
        </p:nvSpPr>
        <p:spPr>
          <a:xfrm>
            <a:off x="4663440" y="1600200"/>
            <a:ext cx="3703320" cy="4023359"/>
          </a:xfrm>
        </p:spPr>
        <p:txBody>
          <a:bodyPr>
            <a:normAutofit/>
          </a:bodyPr>
          <a:lstStyle/>
          <a:p>
            <a:pPr algn="ctr">
              <a:lnSpc>
                <a:spcPct val="80000"/>
              </a:lnSpc>
              <a:buFont typeface="Wingdings" pitchFamily="2" charset="2"/>
              <a:buNone/>
            </a:pPr>
            <a:endParaRPr lang="en-US" sz="2400" dirty="0"/>
          </a:p>
          <a:p>
            <a:pPr algn="ctr">
              <a:lnSpc>
                <a:spcPct val="80000"/>
              </a:lnSpc>
              <a:buFont typeface="Wingdings" pitchFamily="2" charset="2"/>
              <a:buNone/>
            </a:pPr>
            <a:r>
              <a:rPr lang="en-US" sz="2400" dirty="0"/>
              <a:t>Sponsor Responsibilities:</a:t>
            </a:r>
          </a:p>
          <a:p>
            <a:pPr lvl="1">
              <a:lnSpc>
                <a:spcPct val="80000"/>
              </a:lnSpc>
            </a:pPr>
            <a:r>
              <a:rPr lang="en-US" dirty="0"/>
              <a:t>R</a:t>
            </a:r>
            <a:r>
              <a:rPr lang="en-US" sz="1800" dirty="0"/>
              <a:t>acial/ethnic data collection</a:t>
            </a:r>
          </a:p>
          <a:p>
            <a:pPr lvl="1">
              <a:lnSpc>
                <a:spcPct val="80000"/>
              </a:lnSpc>
            </a:pPr>
            <a:r>
              <a:rPr lang="en-US" sz="1800" dirty="0"/>
              <a:t>Public notification systems</a:t>
            </a:r>
          </a:p>
          <a:p>
            <a:pPr lvl="1">
              <a:lnSpc>
                <a:spcPct val="80000"/>
              </a:lnSpc>
            </a:pPr>
            <a:r>
              <a:rPr lang="en-US" dirty="0"/>
              <a:t>Complaint procedures</a:t>
            </a:r>
          </a:p>
          <a:p>
            <a:pPr lvl="1">
              <a:lnSpc>
                <a:spcPct val="80000"/>
              </a:lnSpc>
            </a:pPr>
            <a:r>
              <a:rPr lang="en-US" sz="1800" dirty="0"/>
              <a:t>Resolution of Noncompliance</a:t>
            </a:r>
          </a:p>
          <a:p>
            <a:pPr lvl="1">
              <a:lnSpc>
                <a:spcPct val="80000"/>
              </a:lnSpc>
            </a:pPr>
            <a:r>
              <a:rPr lang="en-US" dirty="0"/>
              <a:t>E</a:t>
            </a:r>
            <a:r>
              <a:rPr lang="en-US" sz="1800" dirty="0"/>
              <a:t>qual access plan</a:t>
            </a:r>
          </a:p>
          <a:p>
            <a:pPr lvl="1">
              <a:lnSpc>
                <a:spcPct val="80000"/>
              </a:lnSpc>
            </a:pPr>
            <a:r>
              <a:rPr lang="en-US" sz="1800" dirty="0"/>
              <a:t>Reasonable accommodation requirements</a:t>
            </a:r>
          </a:p>
          <a:p>
            <a:pPr lvl="1">
              <a:lnSpc>
                <a:spcPct val="80000"/>
              </a:lnSpc>
            </a:pPr>
            <a:r>
              <a:rPr lang="en-US" dirty="0"/>
              <a:t>L</a:t>
            </a:r>
            <a:r>
              <a:rPr lang="en-US" sz="1800" dirty="0"/>
              <a:t>anguage assistance requirements</a:t>
            </a:r>
          </a:p>
          <a:p>
            <a:pPr lvl="1">
              <a:lnSpc>
                <a:spcPct val="80000"/>
              </a:lnSpc>
            </a:pPr>
            <a:r>
              <a:rPr lang="en-US" dirty="0"/>
              <a:t>C</a:t>
            </a:r>
            <a:r>
              <a:rPr lang="en-US" sz="1800" dirty="0"/>
              <a:t>onflict resolution</a:t>
            </a:r>
            <a:r>
              <a:rPr lang="en-US" dirty="0"/>
              <a:t> plan</a:t>
            </a:r>
          </a:p>
          <a:p>
            <a:pPr lvl="1">
              <a:lnSpc>
                <a:spcPct val="80000"/>
              </a:lnSpc>
            </a:pPr>
            <a:r>
              <a:rPr lang="en-US" dirty="0"/>
              <a:t>Compliance Review Techniques</a:t>
            </a:r>
          </a:p>
          <a:p>
            <a:pPr lvl="1">
              <a:lnSpc>
                <a:spcPct val="80000"/>
              </a:lnSpc>
            </a:pPr>
            <a:r>
              <a:rPr lang="en-US" dirty="0"/>
              <a:t>Customer Service</a:t>
            </a:r>
          </a:p>
        </p:txBody>
      </p:sp>
      <p:pic>
        <p:nvPicPr>
          <p:cNvPr id="17" name="Audio 16">
            <a:hlinkClick r:id="" action="ppaction://media"/>
            <a:extLst>
              <a:ext uri="{FF2B5EF4-FFF2-40B4-BE49-F238E27FC236}">
                <a16:creationId xmlns:a16="http://schemas.microsoft.com/office/drawing/2014/main" id="{64B6749A-796E-237B-B089-644DBEF906D3}"/>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566874673"/>
      </p:ext>
    </p:extLst>
  </p:cSld>
  <p:clrMapOvr>
    <a:masterClrMapping/>
  </p:clrMapOvr>
  <mc:AlternateContent xmlns:mc="http://schemas.openxmlformats.org/markup-compatibility/2006">
    <mc:Choice xmlns:p14="http://schemas.microsoft.com/office/powerpoint/2010/main" Requires="p14">
      <p:transition spd="slow" p14:dur="2000" advTm="51902"/>
    </mc:Choice>
    <mc:Fallback>
      <p:transition spd="slow" advTm="51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7"/>
                </p:tgtEl>
              </p:cMediaNode>
            </p:audio>
          </p:childTnLst>
        </p:cTn>
      </p:par>
    </p:tnLst>
    <p:bldLst>
      <p:bldP spid="7"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4.6|1.2"/>
</p:tagLst>
</file>

<file path=ppt/tags/tag10.xml><?xml version="1.0" encoding="utf-8"?>
<p:tagLst xmlns:a="http://schemas.openxmlformats.org/drawingml/2006/main" xmlns:r="http://schemas.openxmlformats.org/officeDocument/2006/relationships" xmlns:p="http://schemas.openxmlformats.org/presentationml/2006/main">
  <p:tag name="TIMING" val="|4.2"/>
</p:tagLst>
</file>

<file path=ppt/tags/tag11.xml><?xml version="1.0" encoding="utf-8"?>
<p:tagLst xmlns:a="http://schemas.openxmlformats.org/drawingml/2006/main" xmlns:r="http://schemas.openxmlformats.org/officeDocument/2006/relationships" xmlns:p="http://schemas.openxmlformats.org/presentationml/2006/main">
  <p:tag name="TIMING" val="|10.4|2.9"/>
</p:tagLst>
</file>

<file path=ppt/tags/tag12.xml><?xml version="1.0" encoding="utf-8"?>
<p:tagLst xmlns:a="http://schemas.openxmlformats.org/drawingml/2006/main" xmlns:r="http://schemas.openxmlformats.org/officeDocument/2006/relationships" xmlns:p="http://schemas.openxmlformats.org/presentationml/2006/main">
  <p:tag name="TIMING" val="|19|2.5|1.1|0.9|1.8"/>
</p:tagLst>
</file>

<file path=ppt/tags/tag13.xml><?xml version="1.0" encoding="utf-8"?>
<p:tagLst xmlns:a="http://schemas.openxmlformats.org/drawingml/2006/main" xmlns:r="http://schemas.openxmlformats.org/officeDocument/2006/relationships" xmlns:p="http://schemas.openxmlformats.org/presentationml/2006/main">
  <p:tag name="TIMING" val="|10.6|1.7|61.2|2"/>
</p:tagLst>
</file>

<file path=ppt/tags/tag14.xml><?xml version="1.0" encoding="utf-8"?>
<p:tagLst xmlns:a="http://schemas.openxmlformats.org/drawingml/2006/main" xmlns:r="http://schemas.openxmlformats.org/officeDocument/2006/relationships" xmlns:p="http://schemas.openxmlformats.org/presentationml/2006/main">
  <p:tag name="TIMING" val="|7.4|4.1|7.1"/>
</p:tagLst>
</file>

<file path=ppt/tags/tag15.xml><?xml version="1.0" encoding="utf-8"?>
<p:tagLst xmlns:a="http://schemas.openxmlformats.org/drawingml/2006/main" xmlns:r="http://schemas.openxmlformats.org/officeDocument/2006/relationships" xmlns:p="http://schemas.openxmlformats.org/presentationml/2006/main">
  <p:tag name="TIMING" val="|7.9|0.8|4.9|4|3.5|2.6"/>
</p:tagLst>
</file>

<file path=ppt/tags/tag16.xml><?xml version="1.0" encoding="utf-8"?>
<p:tagLst xmlns:a="http://schemas.openxmlformats.org/drawingml/2006/main" xmlns:r="http://schemas.openxmlformats.org/officeDocument/2006/relationships" xmlns:p="http://schemas.openxmlformats.org/presentationml/2006/main">
  <p:tag name="TIMING" val="|59.4"/>
</p:tagLst>
</file>

<file path=ppt/tags/tag17.xml><?xml version="1.0" encoding="utf-8"?>
<p:tagLst xmlns:a="http://schemas.openxmlformats.org/drawingml/2006/main" xmlns:r="http://schemas.openxmlformats.org/officeDocument/2006/relationships" xmlns:p="http://schemas.openxmlformats.org/presentationml/2006/main">
  <p:tag name="TIMING" val="|4.2"/>
</p:tagLst>
</file>

<file path=ppt/tags/tag18.xml><?xml version="1.0" encoding="utf-8"?>
<p:tagLst xmlns:a="http://schemas.openxmlformats.org/drawingml/2006/main" xmlns:r="http://schemas.openxmlformats.org/officeDocument/2006/relationships" xmlns:p="http://schemas.openxmlformats.org/presentationml/2006/main">
  <p:tag name="TIMING" val="|5.6"/>
</p:tagLst>
</file>

<file path=ppt/tags/tag19.xml><?xml version="1.0" encoding="utf-8"?>
<p:tagLst xmlns:a="http://schemas.openxmlformats.org/drawingml/2006/main" xmlns:r="http://schemas.openxmlformats.org/officeDocument/2006/relationships" xmlns:p="http://schemas.openxmlformats.org/presentationml/2006/main">
  <p:tag name="TIMING" val="|4.7"/>
</p:tagLst>
</file>

<file path=ppt/tags/tag2.xml><?xml version="1.0" encoding="utf-8"?>
<p:tagLst xmlns:a="http://schemas.openxmlformats.org/drawingml/2006/main" xmlns:r="http://schemas.openxmlformats.org/officeDocument/2006/relationships" xmlns:p="http://schemas.openxmlformats.org/presentationml/2006/main">
  <p:tag name="TIMING" val="|15.4"/>
</p:tagLst>
</file>

<file path=ppt/tags/tag20.xml><?xml version="1.0" encoding="utf-8"?>
<p:tagLst xmlns:a="http://schemas.openxmlformats.org/drawingml/2006/main" xmlns:r="http://schemas.openxmlformats.org/officeDocument/2006/relationships" xmlns:p="http://schemas.openxmlformats.org/presentationml/2006/main">
  <p:tag name="TIMING" val="|15.3|1.5|7.6|4.2|10.1|3.9"/>
</p:tagLst>
</file>

<file path=ppt/tags/tag21.xml><?xml version="1.0" encoding="utf-8"?>
<p:tagLst xmlns:a="http://schemas.openxmlformats.org/drawingml/2006/main" xmlns:r="http://schemas.openxmlformats.org/officeDocument/2006/relationships" xmlns:p="http://schemas.openxmlformats.org/presentationml/2006/main">
  <p:tag name="TIMING" val="|58"/>
</p:tagLst>
</file>

<file path=ppt/tags/tag22.xml><?xml version="1.0" encoding="utf-8"?>
<p:tagLst xmlns:a="http://schemas.openxmlformats.org/drawingml/2006/main" xmlns:r="http://schemas.openxmlformats.org/officeDocument/2006/relationships" xmlns:p="http://schemas.openxmlformats.org/presentationml/2006/main">
  <p:tag name="TIMING" val="|0.6"/>
</p:tagLst>
</file>

<file path=ppt/tags/tag23.xml><?xml version="1.0" encoding="utf-8"?>
<p:tagLst xmlns:a="http://schemas.openxmlformats.org/drawingml/2006/main" xmlns:r="http://schemas.openxmlformats.org/officeDocument/2006/relationships" xmlns:p="http://schemas.openxmlformats.org/presentationml/2006/main">
  <p:tag name="TIMING" val="|6.6|2.4|4.3|6.5|4.4|6.2"/>
</p:tagLst>
</file>

<file path=ppt/tags/tag24.xml><?xml version="1.0" encoding="utf-8"?>
<p:tagLst xmlns:a="http://schemas.openxmlformats.org/drawingml/2006/main" xmlns:r="http://schemas.openxmlformats.org/officeDocument/2006/relationships" xmlns:p="http://schemas.openxmlformats.org/presentationml/2006/main">
  <p:tag name="TIMING" val="|6.8"/>
</p:tagLst>
</file>

<file path=ppt/tags/tag25.xml><?xml version="1.0" encoding="utf-8"?>
<p:tagLst xmlns:a="http://schemas.openxmlformats.org/drawingml/2006/main" xmlns:r="http://schemas.openxmlformats.org/officeDocument/2006/relationships" xmlns:p="http://schemas.openxmlformats.org/presentationml/2006/main">
  <p:tag name="TIMING" val="|6.8"/>
</p:tagLst>
</file>

<file path=ppt/tags/tag26.xml><?xml version="1.0" encoding="utf-8"?>
<p:tagLst xmlns:a="http://schemas.openxmlformats.org/drawingml/2006/main" xmlns:r="http://schemas.openxmlformats.org/officeDocument/2006/relationships" xmlns:p="http://schemas.openxmlformats.org/presentationml/2006/main">
  <p:tag name="TIMING" val="|1.8"/>
</p:tagLst>
</file>

<file path=ppt/tags/tag3.xml><?xml version="1.0" encoding="utf-8"?>
<p:tagLst xmlns:a="http://schemas.openxmlformats.org/drawingml/2006/main" xmlns:r="http://schemas.openxmlformats.org/officeDocument/2006/relationships" xmlns:p="http://schemas.openxmlformats.org/presentationml/2006/main">
  <p:tag name="TIMING" val="|1.2|2|2.7|5.3"/>
</p:tagLst>
</file>

<file path=ppt/tags/tag4.xml><?xml version="1.0" encoding="utf-8"?>
<p:tagLst xmlns:a="http://schemas.openxmlformats.org/drawingml/2006/main" xmlns:r="http://schemas.openxmlformats.org/officeDocument/2006/relationships" xmlns:p="http://schemas.openxmlformats.org/presentationml/2006/main">
  <p:tag name="TIMING" val="|0.7|11.1|2"/>
</p:tagLst>
</file>

<file path=ppt/tags/tag5.xml><?xml version="1.0" encoding="utf-8"?>
<p:tagLst xmlns:a="http://schemas.openxmlformats.org/drawingml/2006/main" xmlns:r="http://schemas.openxmlformats.org/officeDocument/2006/relationships" xmlns:p="http://schemas.openxmlformats.org/presentationml/2006/main">
  <p:tag name="TIMING" val="|3.4"/>
</p:tagLst>
</file>

<file path=ppt/tags/tag6.xml><?xml version="1.0" encoding="utf-8"?>
<p:tagLst xmlns:a="http://schemas.openxmlformats.org/drawingml/2006/main" xmlns:r="http://schemas.openxmlformats.org/officeDocument/2006/relationships" xmlns:p="http://schemas.openxmlformats.org/presentationml/2006/main">
  <p:tag name="TIMING" val="|7.9|1.4"/>
</p:tagLst>
</file>

<file path=ppt/tags/tag7.xml><?xml version="1.0" encoding="utf-8"?>
<p:tagLst xmlns:a="http://schemas.openxmlformats.org/drawingml/2006/main" xmlns:r="http://schemas.openxmlformats.org/officeDocument/2006/relationships" xmlns:p="http://schemas.openxmlformats.org/presentationml/2006/main">
  <p:tag name="TIMING" val="|1.1|1.1|0.7|1.6|1.2|1|0.6"/>
</p:tagLst>
</file>

<file path=ppt/tags/tag8.xml><?xml version="1.0" encoding="utf-8"?>
<p:tagLst xmlns:a="http://schemas.openxmlformats.org/drawingml/2006/main" xmlns:r="http://schemas.openxmlformats.org/officeDocument/2006/relationships" xmlns:p="http://schemas.openxmlformats.org/presentationml/2006/main">
  <p:tag name="TIMING" val="|20.8"/>
</p:tagLst>
</file>

<file path=ppt/tags/tag9.xml><?xml version="1.0" encoding="utf-8"?>
<p:tagLst xmlns:a="http://schemas.openxmlformats.org/drawingml/2006/main" xmlns:r="http://schemas.openxmlformats.org/officeDocument/2006/relationships" xmlns:p="http://schemas.openxmlformats.org/presentationml/2006/main">
  <p:tag name="TIMING" val="|3.9|38.9"/>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8542</TotalTime>
  <Words>6123</Words>
  <Application>Microsoft Office PowerPoint</Application>
  <PresentationFormat>On-screen Show (4:3)</PresentationFormat>
  <Paragraphs>585</Paragraphs>
  <Slides>34</Slides>
  <Notes>34</Notes>
  <HiddenSlides>0</HiddenSlides>
  <MMClips>34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Aptos</vt:lpstr>
      <vt:lpstr>Arial</vt:lpstr>
      <vt:lpstr>Calibri</vt:lpstr>
      <vt:lpstr>Calibri Light</vt:lpstr>
      <vt:lpstr>Calisto MT</vt:lpstr>
      <vt:lpstr>Mukta Vaani</vt:lpstr>
      <vt:lpstr>Source Sans Pro</vt:lpstr>
      <vt:lpstr>Wingdings</vt:lpstr>
      <vt:lpstr>Wingdings 2</vt:lpstr>
      <vt:lpstr>Retrospect</vt:lpstr>
      <vt:lpstr>Civil Rights</vt:lpstr>
      <vt:lpstr>Annual Training</vt:lpstr>
      <vt:lpstr>Goals</vt:lpstr>
      <vt:lpstr>Definitions</vt:lpstr>
      <vt:lpstr>The 4 D’s</vt:lpstr>
      <vt:lpstr>Protected Classes</vt:lpstr>
      <vt:lpstr>Legal Authorities-  Statutes and Regulations </vt:lpstr>
      <vt:lpstr>Statues- Defined</vt:lpstr>
      <vt:lpstr>Sponsor Responsibilities</vt:lpstr>
      <vt:lpstr>Racial &amp; Ethnic Data</vt:lpstr>
      <vt:lpstr>Racial &amp; Ethnic Data Management</vt:lpstr>
      <vt:lpstr>Racial &amp; Ethnic Data Collection Categories</vt:lpstr>
      <vt:lpstr>Public Notification</vt:lpstr>
      <vt:lpstr>Public Notification- Requirements</vt:lpstr>
      <vt:lpstr>Public Notification-  Nondiscrimination Statement</vt:lpstr>
      <vt:lpstr>Equal Access</vt:lpstr>
      <vt:lpstr>Equal Access for Disability</vt:lpstr>
      <vt:lpstr>Disability Access-  Equally Effective Communication</vt:lpstr>
      <vt:lpstr>Reasonable Modifications</vt:lpstr>
      <vt:lpstr>Food Accommodations and Modifications</vt:lpstr>
      <vt:lpstr>Language Access</vt:lpstr>
      <vt:lpstr>Language Services</vt:lpstr>
      <vt:lpstr>Language Access Resources</vt:lpstr>
      <vt:lpstr>Complaints of Discrimination</vt:lpstr>
      <vt:lpstr>Complaint Requirements</vt:lpstr>
      <vt:lpstr>Complaint Procedures</vt:lpstr>
      <vt:lpstr>Compliance Review Techniques</vt:lpstr>
      <vt:lpstr>Compliance Reviews </vt:lpstr>
      <vt:lpstr>Resolution of Noncompliance</vt:lpstr>
      <vt:lpstr>Conflict Resolution</vt:lpstr>
      <vt:lpstr>Customer Service</vt:lpstr>
      <vt:lpstr>Resources</vt:lpstr>
      <vt:lpstr>Civil Rights Training Documentation</vt:lpstr>
      <vt:lpstr>Thank you!</vt:lpstr>
    </vt:vector>
  </TitlesOfParts>
  <Company>Montana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dc:title>
  <dc:creator>Emily Dunklee</dc:creator>
  <cp:lastModifiedBy>Dickinson, Sydney</cp:lastModifiedBy>
  <cp:revision>139</cp:revision>
  <cp:lastPrinted>2016-03-03T21:19:05Z</cp:lastPrinted>
  <dcterms:created xsi:type="dcterms:W3CDTF">2013-06-28T15:27:38Z</dcterms:created>
  <dcterms:modified xsi:type="dcterms:W3CDTF">2025-04-11T18:52:02Z</dcterms:modified>
</cp:coreProperties>
</file>