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7" r:id="rId3"/>
    <p:sldId id="270" r:id="rId4"/>
    <p:sldId id="258" r:id="rId5"/>
    <p:sldId id="259" r:id="rId6"/>
    <p:sldId id="273" r:id="rId7"/>
    <p:sldId id="272" r:id="rId8"/>
    <p:sldId id="260" r:id="rId9"/>
    <p:sldId id="271" r:id="rId10"/>
    <p:sldId id="261" r:id="rId11"/>
    <p:sldId id="262" r:id="rId12"/>
    <p:sldId id="274" r:id="rId13"/>
    <p:sldId id="264" r:id="rId14"/>
    <p:sldId id="263" r:id="rId15"/>
    <p:sldId id="265" r:id="rId16"/>
    <p:sldId id="276" r:id="rId17"/>
    <p:sldId id="277" r:id="rId18"/>
    <p:sldId id="280" r:id="rId19"/>
    <p:sldId id="279" r:id="rId20"/>
    <p:sldId id="281" r:id="rId21"/>
    <p:sldId id="282" r:id="rId22"/>
    <p:sldId id="283" r:id="rId23"/>
    <p:sldId id="278" r:id="rId24"/>
    <p:sldId id="284"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6009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75676" autoAdjust="0"/>
  </p:normalViewPr>
  <p:slideViewPr>
    <p:cSldViewPr snapToGrid="0" snapToObjects="1">
      <p:cViewPr varScale="1">
        <p:scale>
          <a:sx n="57" d="100"/>
          <a:sy n="57" d="100"/>
        </p:scale>
        <p:origin x="196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3817B9-F645-DC48-B143-7782BDCBC2F3}" type="datetimeFigureOut">
              <a:rPr lang="en-US" smtClean="0"/>
              <a:t>3/14/2018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19A71-599F-7D49-A513-1C8C2FC41555}" type="slidenum">
              <a:rPr lang="en-US" smtClean="0"/>
              <a:t>‹#›</a:t>
            </a:fld>
            <a:endParaRPr lang="en-US"/>
          </a:p>
        </p:txBody>
      </p:sp>
    </p:spTree>
    <p:extLst>
      <p:ext uri="{BB962C8B-B14F-4D97-AF65-F5344CB8AC3E}">
        <p14:creationId xmlns:p14="http://schemas.microsoft.com/office/powerpoint/2010/main" val="35292468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1</a:t>
            </a:fld>
            <a:endParaRPr lang="en-US"/>
          </a:p>
        </p:txBody>
      </p:sp>
    </p:spTree>
    <p:extLst>
      <p:ext uri="{BB962C8B-B14F-4D97-AF65-F5344CB8AC3E}">
        <p14:creationId xmlns:p14="http://schemas.microsoft.com/office/powerpoint/2010/main" val="4168164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A</a:t>
            </a:r>
            <a:r>
              <a:rPr lang="en-US" b="1" baseline="0" dirty="0"/>
              <a:t> c</a:t>
            </a:r>
            <a:r>
              <a:rPr lang="en-US" b="1" dirty="0"/>
              <a:t>losed</a:t>
            </a:r>
            <a:r>
              <a:rPr lang="en-US" b="1" baseline="0" dirty="0"/>
              <a:t> captioned video is available on YouTube here: https://youtu.be/G-gIsD3egr8.</a:t>
            </a:r>
            <a:r>
              <a:rPr lang="en-US" b="1" dirty="0"/>
              <a:t> </a:t>
            </a:r>
          </a:p>
          <a:p>
            <a:pPr marL="342900" lvl="0" indent="-342900" algn="l">
              <a:buFont typeface="+mj-lt"/>
              <a:buAutoNum type="arabicPeriod"/>
              <a:tabLst>
                <a:tab pos="228600" algn="l"/>
                <a:tab pos="457200" algn="l"/>
              </a:tabLst>
            </a:pPr>
            <a:endParaRPr lang="en-US" b="0" dirty="0">
              <a:solidFill>
                <a:srgbClr val="000000"/>
              </a:solidFill>
              <a:effectLst/>
              <a:latin typeface="Arial" panose="020B0604020202020204" pitchFamily="34" charset="0"/>
              <a:cs typeface="Arial" panose="020B0604020202020204" pitchFamily="34" charset="0"/>
            </a:endParaRPr>
          </a:p>
          <a:p>
            <a:pPr marL="342900" lvl="0" indent="-342900" algn="l">
              <a:buFont typeface="+mj-lt"/>
              <a:buAutoNum type="arabicPeriod"/>
              <a:tabLst>
                <a:tab pos="228600" algn="l"/>
                <a:tab pos="457200" algn="l"/>
              </a:tabLst>
            </a:pPr>
            <a:r>
              <a:rPr lang="en-US" b="0" dirty="0">
                <a:solidFill>
                  <a:srgbClr val="000000"/>
                </a:solidFill>
                <a:effectLst/>
                <a:latin typeface="Arial" panose="020B0604020202020204" pitchFamily="34" charset="0"/>
                <a:cs typeface="Arial" panose="020B0604020202020204" pitchFamily="34" charset="0"/>
              </a:rPr>
              <a:t>If your car is on fire keep it away from flammable materials. You can start a forest fire if your car is on fire and you pull off the road into dry brush or grass.</a:t>
            </a:r>
            <a:endParaRPr lang="en-US" b="0" dirty="0">
              <a:effectLst/>
              <a:latin typeface="Arial" panose="020B0604020202020204" pitchFamily="34" charset="0"/>
              <a:cs typeface="Arial" panose="020B0604020202020204" pitchFamily="34" charset="0"/>
            </a:endParaRPr>
          </a:p>
          <a:p>
            <a:pPr marL="342900" lvl="0" indent="-342900" algn="l">
              <a:buFont typeface="+mj-lt"/>
              <a:buAutoNum type="arabicPeriod"/>
              <a:tabLst>
                <a:tab pos="228600" algn="l"/>
                <a:tab pos="457200" algn="l"/>
              </a:tabLst>
            </a:pPr>
            <a:r>
              <a:rPr lang="en-US" b="0" dirty="0">
                <a:solidFill>
                  <a:srgbClr val="000000"/>
                </a:solidFill>
                <a:effectLst/>
                <a:latin typeface="Arial" panose="020B0604020202020204" pitchFamily="34" charset="0"/>
                <a:cs typeface="Arial" panose="020B0604020202020204" pitchFamily="34" charset="0"/>
              </a:rPr>
              <a:t>Fires happen for many reasons.  Make sure that when you are out of traffic and safely stopped, turn off the engine. The electric fuel pumps often continue to pump fuel onto the fire and make the situation worse.  Turning off the ignition will shut the fuel pump off.</a:t>
            </a:r>
            <a:endParaRPr lang="en-US" b="0" dirty="0">
              <a:effectLst/>
              <a:latin typeface="Arial" panose="020B0604020202020204" pitchFamily="34" charset="0"/>
              <a:cs typeface="Arial" panose="020B0604020202020204" pitchFamily="34" charset="0"/>
            </a:endParaRPr>
          </a:p>
          <a:p>
            <a:pPr marL="342900" lvl="0" indent="-342900" algn="l">
              <a:buFont typeface="+mj-lt"/>
              <a:buAutoNum type="arabicPeriod"/>
              <a:tabLst>
                <a:tab pos="228600" algn="l"/>
                <a:tab pos="457200" algn="l"/>
              </a:tabLst>
            </a:pPr>
            <a:r>
              <a:rPr lang="en-US" b="0" dirty="0">
                <a:solidFill>
                  <a:srgbClr val="000000"/>
                </a:solidFill>
                <a:effectLst/>
                <a:latin typeface="Arial" panose="020B0604020202020204" pitchFamily="34" charset="0"/>
                <a:cs typeface="Arial" panose="020B0604020202020204" pitchFamily="34" charset="0"/>
              </a:rPr>
              <a:t>Get yourself and everyone else out of the car as quickly and safely as possible. Check to make sure everyone is out of the vehicle and assist those who need help, such as kids in car seats and elderly passengers.</a:t>
            </a:r>
            <a:endParaRPr lang="en-US" b="0" dirty="0">
              <a:effectLst/>
              <a:latin typeface="Arial" panose="020B0604020202020204" pitchFamily="34" charset="0"/>
              <a:cs typeface="Arial" panose="020B0604020202020204" pitchFamily="34" charset="0"/>
            </a:endParaRPr>
          </a:p>
          <a:p>
            <a:pPr marL="342900" lvl="0" indent="-342900" algn="l">
              <a:buFont typeface="+mj-lt"/>
              <a:buAutoNum type="arabicPeriod"/>
              <a:tabLst>
                <a:tab pos="228600" algn="l"/>
                <a:tab pos="457200" algn="l"/>
              </a:tabLst>
            </a:pPr>
            <a:r>
              <a:rPr lang="en-US" b="0" dirty="0">
                <a:solidFill>
                  <a:srgbClr val="000000"/>
                </a:solidFill>
                <a:effectLst/>
                <a:latin typeface="Arial" panose="020B0604020202020204" pitchFamily="34" charset="0"/>
                <a:cs typeface="Arial" panose="020B0604020202020204" pitchFamily="34" charset="0"/>
              </a:rPr>
              <a:t>Walk away from the car and let it go.  Lifting the hood only provides oxygen for the fire and compounds the situation quickly.  You need to contain the fire, not spread it.</a:t>
            </a:r>
            <a:endParaRPr lang="en-US" b="0" dirty="0">
              <a:solidFill>
                <a:schemeClr val="tx1"/>
              </a:solidFill>
              <a:effectLst/>
              <a:latin typeface="Arial" panose="020B0604020202020204" pitchFamily="34" charset="0"/>
              <a:cs typeface="Arial" panose="020B0604020202020204" pitchFamily="34" charset="0"/>
            </a:endParaRPr>
          </a:p>
          <a:p>
            <a:pPr marL="342900" lvl="0" indent="-342900" algn="l">
              <a:buFont typeface="+mj-lt"/>
              <a:buAutoNum type="arabicPeriod"/>
              <a:tabLst>
                <a:tab pos="228600" algn="l"/>
                <a:tab pos="457200" algn="l"/>
              </a:tabLst>
            </a:pPr>
            <a:r>
              <a:rPr lang="en-US" sz="1000" b="0" dirty="0">
                <a:solidFill>
                  <a:srgbClr val="000000"/>
                </a:solidFill>
                <a:effectLst/>
                <a:latin typeface="Arial" panose="020B0604020202020204" pitchFamily="34" charset="0"/>
                <a:ea typeface="MS Mincho"/>
                <a:cs typeface="Arial" panose="020B0604020202020204" pitchFamily="34" charset="0"/>
              </a:rPr>
              <a:t>Call 911 and stay away from the car.  While most cars don’t explode like you see in the movies, a gasoline fire burns hot and your tires may blow up sending burning rubber and debris toward you.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819A71-599F-7D49-A513-1C8C2FC41555}" type="slidenum">
              <a:rPr lang="en-US" smtClean="0"/>
              <a:t>10</a:t>
            </a:fld>
            <a:endParaRPr lang="en-US"/>
          </a:p>
        </p:txBody>
      </p:sp>
    </p:spTree>
    <p:extLst>
      <p:ext uri="{BB962C8B-B14F-4D97-AF65-F5344CB8AC3E}">
        <p14:creationId xmlns:p14="http://schemas.microsoft.com/office/powerpoint/2010/main" val="133352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A</a:t>
            </a:r>
            <a:r>
              <a:rPr lang="en-US" b="1" baseline="0" dirty="0"/>
              <a:t> c</a:t>
            </a:r>
            <a:r>
              <a:rPr lang="en-US" b="1" dirty="0"/>
              <a:t>losed</a:t>
            </a:r>
            <a:r>
              <a:rPr lang="en-US" b="1" baseline="0" dirty="0"/>
              <a:t> captioned video is available on YouTube here: https://youtu.be/3fL5VK4fCkA.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Carpets and floor mats can cause accelerators to stick in a down position, keeping the car accelerating and revving the engine or increasing speed.  Keep your accelerator free of interference from loose carpets, mats or other objects.</a:t>
            </a:r>
            <a:endParaRPr lang="en-US" b="0" dirty="0">
              <a:effectLst/>
            </a:endParaRPr>
          </a:p>
          <a:p>
            <a:r>
              <a:rPr lang="en-US" sz="1200" b="0" kern="1200" dirty="0">
                <a:solidFill>
                  <a:schemeClr val="tx1"/>
                </a:solidFill>
                <a:effectLst/>
                <a:latin typeface="+mn-lt"/>
                <a:ea typeface="+mn-ea"/>
                <a:cs typeface="+mn-cs"/>
              </a:rPr>
              <a:t> </a:t>
            </a:r>
            <a:endParaRPr lang="en-US" b="0" dirty="0">
              <a:effectLst/>
            </a:endParaRPr>
          </a:p>
          <a:p>
            <a:r>
              <a:rPr lang="en-US" sz="1200" b="0" kern="1200" dirty="0">
                <a:solidFill>
                  <a:schemeClr val="tx1"/>
                </a:solidFill>
                <a:effectLst/>
                <a:latin typeface="+mn-lt"/>
                <a:ea typeface="+mn-ea"/>
                <a:cs typeface="+mn-cs"/>
              </a:rPr>
              <a:t>Follow the actions on the slide. You can also try to unstick the pedal by pulling up under the accelerator pedal with your foot. </a:t>
            </a:r>
            <a:endParaRPr lang="en-US" b="0" dirty="0">
              <a:effectLst/>
            </a:endParaRPr>
          </a:p>
          <a:p>
            <a:r>
              <a:rPr lang="en-US" sz="1200" b="0" kern="1200" dirty="0">
                <a:solidFill>
                  <a:schemeClr val="tx1"/>
                </a:solidFill>
                <a:effectLst/>
                <a:latin typeface="+mn-lt"/>
                <a:ea typeface="+mn-ea"/>
                <a:cs typeface="+mn-cs"/>
              </a:rPr>
              <a:t> </a:t>
            </a:r>
            <a:endParaRPr lang="en-US" b="0" dirty="0">
              <a:effectLst/>
            </a:endParaRPr>
          </a:p>
          <a:p>
            <a:r>
              <a:rPr lang="en-US" sz="1200" b="0" kern="1200" dirty="0">
                <a:solidFill>
                  <a:schemeClr val="tx1"/>
                </a:solidFill>
                <a:effectLst/>
                <a:latin typeface="+mn-lt"/>
                <a:ea typeface="+mn-ea"/>
                <a:cs typeface="+mn-cs"/>
              </a:rPr>
              <a:t>Shifting to neutral will cause the engine to race but will still give you power steering and power brakes. It may ruin the engine but it will allow you to pull off the road, stop the engine and then shut the engine off.</a:t>
            </a:r>
            <a:endParaRPr lang="en-US" b="0" dirty="0">
              <a:effectLst/>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48DF2D49-4A7D-4C2F-B25D-90C2A194F07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Identify problem lights by checking all vehicle lighting on a monthly basis, including the headlights, turn signals, brake lights, side lights, parking lights, taillights, backup lights and license plate lights.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819A71-599F-7D49-A513-1C8C2FC41555}" type="slidenum">
              <a:rPr lang="en-US" smtClean="0"/>
              <a:t>12</a:t>
            </a:fld>
            <a:endParaRPr lang="en-US"/>
          </a:p>
        </p:txBody>
      </p:sp>
    </p:spTree>
    <p:extLst>
      <p:ext uri="{BB962C8B-B14F-4D97-AF65-F5344CB8AC3E}">
        <p14:creationId xmlns:p14="http://schemas.microsoft.com/office/powerpoint/2010/main" val="397981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A</a:t>
            </a:r>
            <a:r>
              <a:rPr lang="en-US" b="1" baseline="0" dirty="0"/>
              <a:t> c</a:t>
            </a:r>
            <a:r>
              <a:rPr lang="en-US" b="1" dirty="0"/>
              <a:t>losed</a:t>
            </a:r>
            <a:r>
              <a:rPr lang="en-US" b="1" baseline="0" dirty="0"/>
              <a:t> captioned video is available on YouTube here: https://youtu.be/EQ6wjT9BBew.</a:t>
            </a:r>
            <a:r>
              <a:rPr lang="en-US" b="1" dirty="0"/>
              <a:t> </a:t>
            </a:r>
          </a:p>
          <a:p>
            <a:endParaRPr lang="en-US" dirty="0"/>
          </a:p>
          <a:p>
            <a:r>
              <a:rPr lang="en-US" baseline="0" dirty="0"/>
              <a:t>Quick action and an emergency kit will come in handy if you find your vehicle starting to sink in a body of water. You might need to smash the window with a hammer or cut the seat belt to exit the vehicle.  See Slide 24 for a list of items to keep in your emergency kit.</a:t>
            </a:r>
          </a:p>
          <a:p>
            <a:endParaRPr lang="en-US" baseline="0" dirty="0"/>
          </a:p>
          <a:p>
            <a:r>
              <a:rPr lang="en-US" sz="1200" b="0" kern="1200" dirty="0">
                <a:solidFill>
                  <a:schemeClr val="tx1"/>
                </a:solidFill>
                <a:effectLst/>
                <a:latin typeface="Arial" panose="020B0604020202020204" pitchFamily="34" charset="0"/>
                <a:ea typeface="+mn-ea"/>
                <a:cs typeface="Arial" panose="020B0604020202020204" pitchFamily="34" charset="0"/>
              </a:rPr>
              <a:t>As little as six inches of fast-moving water can knock you off your feet.  Fast-moving water two feet deep can wash away a vehicle</a:t>
            </a:r>
            <a:endParaRPr lang="en-US" b="0" dirty="0">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p>
            <a:fld id="{5ECE9E3D-AAB6-4685-BA1D-E2AD1A4CBC3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Video</a:t>
            </a:r>
            <a:r>
              <a:rPr lang="en-US" b="1" baseline="0" dirty="0"/>
              <a:t> is also available on YouTube here: https://youtu.be/St-grBgWEBc.</a:t>
            </a:r>
            <a:r>
              <a:rPr lang="en-US" b="1" dirty="0"/>
              <a:t> </a:t>
            </a:r>
          </a:p>
          <a:p>
            <a:endParaRPr lang="en-US" dirty="0"/>
          </a:p>
          <a:p>
            <a:r>
              <a:rPr lang="en-US" dirty="0"/>
              <a:t>The three</a:t>
            </a:r>
            <a:r>
              <a:rPr lang="en-US" baseline="0" dirty="0"/>
              <a:t> steering actions are hard right, back left and then back right center to straighten vehicle.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14</a:t>
            </a:fld>
            <a:endParaRPr lang="en-US"/>
          </a:p>
        </p:txBody>
      </p:sp>
    </p:spTree>
    <p:extLst>
      <p:ext uri="{BB962C8B-B14F-4D97-AF65-F5344CB8AC3E}">
        <p14:creationId xmlns:p14="http://schemas.microsoft.com/office/powerpoint/2010/main" val="367574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Drifting off the road is often caused by fatigue or inattention. When a vehicle leaves the road, it can be tripped by soft surfaces, or roadway objects. Panic causes drivers startled by rumble strips and road departures to over-steer across the road. Drive along the road edge and slow. Hit the mile post markers and reflectors if you need to as you slow down and</a:t>
            </a:r>
            <a:r>
              <a:rPr lang="en-US" sz="1200" b="0" kern="1200" baseline="0" dirty="0">
                <a:solidFill>
                  <a:schemeClr val="tx1"/>
                </a:solidFill>
                <a:effectLst/>
                <a:latin typeface="Arial" panose="020B0604020202020204" pitchFamily="34" charset="0"/>
                <a:ea typeface="+mn-ea"/>
                <a:cs typeface="Arial" panose="020B0604020202020204" pitchFamily="34" charset="0"/>
              </a:rPr>
              <a:t> prepare to stop or steer back into your lane</a:t>
            </a:r>
            <a:r>
              <a:rPr lang="en-US" sz="1200" b="0" kern="1200" dirty="0">
                <a:solidFill>
                  <a:schemeClr val="tx1"/>
                </a:solidFill>
                <a:effectLst/>
                <a:latin typeface="Arial" panose="020B0604020202020204" pitchFamily="34" charset="0"/>
                <a:ea typeface="+mn-ea"/>
                <a:cs typeface="Arial" panose="020B0604020202020204" pitchFamily="34" charset="0"/>
              </a:rPr>
              <a:t>. Consider</a:t>
            </a:r>
            <a:r>
              <a:rPr lang="en-US" sz="1200" b="0" kern="1200" baseline="0" dirty="0">
                <a:solidFill>
                  <a:schemeClr val="tx1"/>
                </a:solidFill>
                <a:effectLst/>
                <a:latin typeface="Arial" panose="020B0604020202020204" pitchFamily="34" charset="0"/>
                <a:ea typeface="+mn-ea"/>
                <a:cs typeface="Arial" panose="020B0604020202020204" pitchFamily="34" charset="0"/>
              </a:rPr>
              <a:t> options and strategies as you scan the side of the roads you drive.</a:t>
            </a:r>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Rollovers are more likely to occur on rural roads and highways, particularly undivided, two-way roads or divided roads with no barriers and 70 mph speeds.  Overcorrecting can be deadly.  </a:t>
            </a:r>
          </a:p>
          <a:p>
            <a:r>
              <a:rPr lang="en-US" sz="1200" b="0" kern="1200" dirty="0">
                <a:solidFill>
                  <a:schemeClr val="tx1"/>
                </a:solidFill>
                <a:effectLst/>
                <a:latin typeface="Arial" panose="020B0604020202020204" pitchFamily="34" charset="0"/>
                <a:ea typeface="+mn-ea"/>
                <a:cs typeface="Arial" panose="020B0604020202020204" pitchFamily="34" charset="0"/>
              </a:rPr>
              <a:t>RECOVERING SAFELY:</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Remove foot from throttle and avoid braking – “When in doubt-both feet out “</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Check slope of the shoulder and stop safely when possible. </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Reduce speed to about 10 mph without using the brakes.</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Balance and move the vehicle so that it straddles the roadway edge.  </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If necessary, brake lightly, check traffic.</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Signal to return to the roadway.</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Select a level location for returning to the road.</a:t>
            </a: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With hands at 9 and 3 o’clock, turn the wheel no more than 1/8 -1/4 turn back onto the road.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Arial" panose="020B0604020202020204" pitchFamily="34" charset="0"/>
                <a:ea typeface="+mn-ea"/>
                <a:cs typeface="Arial" panose="020B0604020202020204" pitchFamily="34" charset="0"/>
              </a:rPr>
              <a:t>Counter steer</a:t>
            </a:r>
            <a:r>
              <a:rPr lang="en-US" sz="1200" b="0" kern="1200" baseline="0" dirty="0">
                <a:solidFill>
                  <a:schemeClr val="tx1"/>
                </a:solidFill>
                <a:effectLst/>
                <a:latin typeface="Arial" panose="020B0604020202020204" pitchFamily="34" charset="0"/>
                <a:ea typeface="+mn-ea"/>
                <a:cs typeface="Arial" panose="020B0604020202020204" pitchFamily="34" charset="0"/>
              </a:rPr>
              <a:t> back into lane ½ turn - </a:t>
            </a:r>
            <a:r>
              <a:rPr lang="en-US" sz="1200" b="0" dirty="0">
                <a:latin typeface="Arial" panose="020B0604020202020204" pitchFamily="34" charset="0"/>
                <a:cs typeface="Arial" panose="020B0604020202020204" pitchFamily="34" charset="0"/>
              </a:rPr>
              <a:t>counter steering is double the first turn to counter balance the vehicle weight shift</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Look to the target and return to lane position one, check rear zone,</a:t>
            </a:r>
            <a:r>
              <a:rPr lang="en-US" sz="1200" b="0" kern="1200" baseline="0" dirty="0">
                <a:solidFill>
                  <a:schemeClr val="tx1"/>
                </a:solidFill>
                <a:effectLst/>
                <a:latin typeface="Arial" panose="020B0604020202020204" pitchFamily="34" charset="0"/>
                <a:ea typeface="+mn-ea"/>
                <a:cs typeface="Arial" panose="020B0604020202020204" pitchFamily="34" charset="0"/>
              </a:rPr>
              <a:t> cancel signal </a:t>
            </a:r>
            <a:endParaRPr lang="en-US" alt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Watch the Off Road Recovery video lesson in the Module 5.2 video folder. Advanced training is recommended before implementing off road recovery lessons. Learn more at the Montana DRIVE Summer Workshops in Lewistown</a:t>
            </a:r>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819A71-599F-7D49-A513-1C8C2FC41555}" type="slidenum">
              <a:rPr lang="en-US" smtClean="0"/>
              <a:t>15</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sz="2800" dirty="0">
                <a:latin typeface="Arial Narrow" pitchFamily="34" charset="0"/>
              </a:rPr>
              <a:t>Avoid traction loss by:</a:t>
            </a:r>
          </a:p>
          <a:p>
            <a:pPr marL="342900" lvl="0" indent="-342900" eaLnBrk="1" hangingPunct="1">
              <a:buFont typeface="Arial" panose="020B0604020202020204" pitchFamily="34" charset="0"/>
              <a:buChar char="•"/>
            </a:pPr>
            <a:r>
              <a:rPr lang="en-US" altLang="en-US" sz="2400" dirty="0">
                <a:solidFill>
                  <a:srgbClr val="FF0000"/>
                </a:solidFill>
                <a:latin typeface="Arial Narrow" pitchFamily="34" charset="0"/>
              </a:rPr>
              <a:t>Controlling acceleration</a:t>
            </a:r>
          </a:p>
          <a:p>
            <a:pPr marL="342900" lvl="0" indent="-342900" eaLnBrk="1" hangingPunct="1">
              <a:buFont typeface="Arial" panose="020B0604020202020204" pitchFamily="34" charset="0"/>
              <a:buChar char="•"/>
            </a:pPr>
            <a:r>
              <a:rPr lang="en-US" altLang="en-US" sz="2400" dirty="0">
                <a:solidFill>
                  <a:srgbClr val="FF0000"/>
                </a:solidFill>
                <a:latin typeface="Arial Narrow" pitchFamily="34" charset="0"/>
              </a:rPr>
              <a:t>Reducing speed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dirty="0">
                <a:solidFill>
                  <a:srgbClr val="FF0000"/>
                </a:solidFill>
                <a:latin typeface="Arial Narrow" pitchFamily="34" charset="0"/>
              </a:rPr>
              <a:t>Reducing engine power</a:t>
            </a:r>
          </a:p>
          <a:p>
            <a:pPr marL="0" indent="0" eaLnBrk="1" hangingPunct="1">
              <a:buFont typeface="Arial" panose="020B0604020202020204" pitchFamily="34" charset="0"/>
              <a:buNone/>
            </a:pPr>
            <a:endParaRPr lang="en-US" altLang="en-US" sz="2400" dirty="0">
              <a:latin typeface="Arial Narrow" pitchFamily="34" charset="0"/>
            </a:endParaRPr>
          </a:p>
          <a:p>
            <a:pPr marL="0" indent="0" eaLnBrk="1" hangingPunct="1">
              <a:buFont typeface="Arial" panose="020B0604020202020204" pitchFamily="34" charset="0"/>
              <a:buNone/>
            </a:pPr>
            <a:r>
              <a:rPr lang="en-US" altLang="en-US" sz="2400" dirty="0">
                <a:latin typeface="Arial Narrow" pitchFamily="34" charset="0"/>
              </a:rPr>
              <a:t>Actions when traction loss occurs:</a:t>
            </a:r>
          </a:p>
          <a:p>
            <a:pPr marL="342900" lvl="0" indent="-342900" eaLnBrk="1" hangingPunct="1">
              <a:buFont typeface="Arial" panose="020B0604020202020204" pitchFamily="34" charset="0"/>
              <a:buChar char="•"/>
            </a:pPr>
            <a:r>
              <a:rPr lang="en-US" altLang="en-US" sz="2000" dirty="0">
                <a:solidFill>
                  <a:srgbClr val="FF0000"/>
                </a:solidFill>
                <a:latin typeface="Arial Narrow" pitchFamily="34" charset="0"/>
              </a:rPr>
              <a:t>Going downhill, shift to a lower gear</a:t>
            </a:r>
          </a:p>
          <a:p>
            <a:pPr marL="342900" lvl="0" indent="-342900" eaLnBrk="1" hangingPunct="1">
              <a:buFont typeface="Arial" panose="020B0604020202020204" pitchFamily="34" charset="0"/>
              <a:buChar char="•"/>
            </a:pPr>
            <a:r>
              <a:rPr lang="en-US" altLang="en-US" sz="2000" dirty="0">
                <a:solidFill>
                  <a:srgbClr val="FF0000"/>
                </a:solidFill>
                <a:latin typeface="Arial Narrow" pitchFamily="34" charset="0"/>
              </a:rPr>
              <a:t>Avoid over-acceleration on slippery surfaces</a:t>
            </a:r>
          </a:p>
          <a:p>
            <a:pPr marL="342900" lvl="0" indent="-342900" eaLnBrk="1" hangingPunct="1">
              <a:buFont typeface="Arial" panose="020B0604020202020204" pitchFamily="34" charset="0"/>
              <a:buChar char="•"/>
            </a:pPr>
            <a:r>
              <a:rPr lang="en-US" altLang="en-US" sz="2000" dirty="0">
                <a:solidFill>
                  <a:srgbClr val="FF0000"/>
                </a:solidFill>
                <a:latin typeface="Arial Narrow" pitchFamily="34" charset="0"/>
              </a:rPr>
              <a:t>Reduce speed</a:t>
            </a:r>
          </a:p>
          <a:p>
            <a:pPr marL="342900" lvl="0" indent="-342900" eaLnBrk="1" hangingPunct="1">
              <a:buFont typeface="Arial" panose="020B0604020202020204" pitchFamily="34" charset="0"/>
              <a:buChar char="•"/>
            </a:pPr>
            <a:r>
              <a:rPr lang="en-US" altLang="en-US" sz="2000" dirty="0">
                <a:solidFill>
                  <a:srgbClr val="FF0000"/>
                </a:solidFill>
                <a:latin typeface="Arial Narrow" pitchFamily="34" charset="0"/>
              </a:rPr>
              <a:t>Reduce steering input</a:t>
            </a:r>
          </a:p>
          <a:p>
            <a:pPr marL="342900" lvl="0" indent="-342900" eaLnBrk="1" hangingPunct="1">
              <a:buFont typeface="Arial" panose="020B0604020202020204" pitchFamily="34" charset="0"/>
              <a:buChar char="•"/>
            </a:pPr>
            <a:r>
              <a:rPr lang="en-US" altLang="en-US" sz="2000" dirty="0">
                <a:solidFill>
                  <a:srgbClr val="FF0000"/>
                </a:solidFill>
                <a:latin typeface="Arial Narrow" pitchFamily="34" charset="0"/>
              </a:rPr>
              <a:t>Trail braking if needed </a:t>
            </a:r>
            <a:endParaRPr lang="en-US" altLang="en-US" sz="2800" dirty="0">
              <a:solidFill>
                <a:srgbClr val="FF0000"/>
              </a:solidFill>
              <a:latin typeface="Arial Narrow"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2400" dirty="0">
              <a:latin typeface="Arial Narrow" pitchFamily="34" charset="0"/>
            </a:endParaRPr>
          </a:p>
        </p:txBody>
      </p:sp>
      <p:sp>
        <p:nvSpPr>
          <p:cNvPr id="4" name="Slide Number Placeholder 3"/>
          <p:cNvSpPr>
            <a:spLocks noGrp="1"/>
          </p:cNvSpPr>
          <p:nvPr>
            <p:ph type="sldNum" sz="quarter" idx="10"/>
          </p:nvPr>
        </p:nvSpPr>
        <p:spPr/>
        <p:txBody>
          <a:bodyPr/>
          <a:lstStyle/>
          <a:p>
            <a:fld id="{6F819A71-599F-7D49-A513-1C8C2FC41555}" type="slidenum">
              <a:rPr lang="en-US" smtClean="0"/>
              <a:t>16</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Move Over Law (MCA 61-8-346) is also covered in Mixing With Traffic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Class discussion:  Why is it a good idea to move over to the next lane when you see a stopped emergency vehicle ahead?  Remember</a:t>
            </a:r>
            <a:r>
              <a:rPr lang="en-US" sz="1200" kern="1200" baseline="0" dirty="0">
                <a:solidFill>
                  <a:schemeClr val="tx1"/>
                </a:solidFill>
                <a:effectLst/>
                <a:latin typeface="+mn-lt"/>
                <a:ea typeface="+mn-ea"/>
                <a:cs typeface="+mn-cs"/>
              </a:rPr>
              <a:t> that </a:t>
            </a:r>
            <a:r>
              <a:rPr lang="en-US" sz="1200" kern="1200" dirty="0">
                <a:solidFill>
                  <a:schemeClr val="tx1"/>
                </a:solidFill>
                <a:effectLst/>
                <a:latin typeface="+mn-lt"/>
                <a:ea typeface="+mn-ea"/>
                <a:cs typeface="+mn-cs"/>
              </a:rPr>
              <a:t>the Vehicle Control Sequence--seeing the need to move, checking the other lanes to make sure there</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enough time and space to move over, and then executing the lane change in a safe and timely manner.</a:t>
            </a:r>
            <a:endParaRPr lang="en-US" dirty="0">
              <a:effectLst/>
            </a:endParaRPr>
          </a:p>
          <a:p>
            <a:endParaRPr lang="en-US" dirty="0"/>
          </a:p>
          <a:p>
            <a:pPr marL="0" indent="0">
              <a:buFontTx/>
              <a:buNone/>
              <a:tabLst>
                <a:tab pos="342900" algn="l"/>
              </a:tabLst>
            </a:pPr>
            <a:r>
              <a:rPr lang="en-US" altLang="en-US" sz="1200" dirty="0">
                <a:latin typeface="Arial" panose="020B0604020202020204" pitchFamily="34" charset="0"/>
                <a:cs typeface="Arial" panose="020B0604020202020204" pitchFamily="34" charset="0"/>
              </a:rPr>
              <a:t>Remember </a:t>
            </a:r>
            <a:r>
              <a:rPr lang="en-US" altLang="en-US" sz="1200" b="1" dirty="0">
                <a:solidFill>
                  <a:srgbClr val="D60093"/>
                </a:solidFill>
                <a:latin typeface="Arial" panose="020B0604020202020204" pitchFamily="34" charset="0"/>
                <a:cs typeface="Arial" panose="020B0604020202020204" pitchFamily="34" charset="0"/>
              </a:rPr>
              <a:t>S-I-R-E-N</a:t>
            </a:r>
            <a:r>
              <a:rPr lang="en-US" altLang="en-US" sz="1200" dirty="0">
                <a:latin typeface="Arial" panose="020B0604020202020204" pitchFamily="34" charset="0"/>
                <a:cs typeface="Arial" panose="020B0604020202020204" pitchFamily="34" charset="0"/>
              </a:rPr>
              <a:t> to know how to yield the right of way to emergency vehicles.</a:t>
            </a:r>
          </a:p>
          <a:p>
            <a:pPr marL="0" indent="0">
              <a:buFontTx/>
              <a:buNone/>
              <a:tabLst>
                <a:tab pos="342900" algn="l"/>
              </a:tabLst>
            </a:pPr>
            <a:endParaRPr lang="en-US" altLang="en-US" sz="1200" dirty="0">
              <a:latin typeface="Arial" panose="020B0604020202020204" pitchFamily="34" charset="0"/>
              <a:cs typeface="Arial" panose="020B0604020202020204" pitchFamily="34" charset="0"/>
            </a:endParaRPr>
          </a:p>
          <a:p>
            <a:pPr marL="0" indent="0">
              <a:buFontTx/>
              <a:buNone/>
              <a:tabLst>
                <a:tab pos="342900" algn="l"/>
              </a:tabLst>
            </a:pPr>
            <a:r>
              <a:rPr lang="en-US" altLang="en-US" sz="1200" b="1" dirty="0">
                <a:solidFill>
                  <a:srgbClr val="D60093"/>
                </a:solidFill>
                <a:latin typeface="Arial" panose="020B0604020202020204" pitchFamily="34" charset="0"/>
                <a:cs typeface="Arial" panose="020B0604020202020204" pitchFamily="34" charset="0"/>
              </a:rPr>
              <a:t>S	</a:t>
            </a:r>
            <a:r>
              <a:rPr lang="en-US" altLang="en-US" sz="1200" b="1" u="sng" dirty="0">
                <a:solidFill>
                  <a:srgbClr val="D60093"/>
                </a:solidFill>
                <a:latin typeface="Arial" panose="020B0604020202020204" pitchFamily="34" charset="0"/>
                <a:cs typeface="Arial" panose="020B0604020202020204" pitchFamily="34" charset="0"/>
              </a:rPr>
              <a:t>Stay alert</a:t>
            </a:r>
            <a:r>
              <a:rPr lang="en-US" altLang="en-US" sz="1200" b="1" dirty="0">
                <a:solidFill>
                  <a:srgbClr val="D60093"/>
                </a:solidFill>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keep the noise level down in the vehicle and look for more than one emergency vehicle approaching when a siren is heard.</a:t>
            </a:r>
          </a:p>
          <a:p>
            <a:pPr marL="0" indent="0">
              <a:buFontTx/>
              <a:buNone/>
              <a:tabLst>
                <a:tab pos="342900" algn="l"/>
              </a:tabLst>
            </a:pPr>
            <a:r>
              <a:rPr lang="en-US" altLang="en-US" sz="1200" b="1" dirty="0">
                <a:solidFill>
                  <a:srgbClr val="D60093"/>
                </a:solidFill>
                <a:latin typeface="Arial" panose="020B0604020202020204" pitchFamily="34" charset="0"/>
                <a:cs typeface="Arial" panose="020B0604020202020204" pitchFamily="34" charset="0"/>
              </a:rPr>
              <a:t>I	</a:t>
            </a:r>
            <a:r>
              <a:rPr lang="en-US" altLang="en-US" sz="1200" b="1" u="sng" dirty="0">
                <a:solidFill>
                  <a:srgbClr val="D60093"/>
                </a:solidFill>
                <a:latin typeface="Arial" panose="020B0604020202020204" pitchFamily="34" charset="0"/>
                <a:cs typeface="Arial" panose="020B0604020202020204" pitchFamily="34" charset="0"/>
              </a:rPr>
              <a:t>Investigate</a:t>
            </a:r>
            <a:r>
              <a:rPr lang="en-US" altLang="en-US" sz="1200" b="1" dirty="0">
                <a:solidFill>
                  <a:srgbClr val="D60093"/>
                </a:solidFill>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check the rearview mirror, scan around the car, try to estimate the closing speed of the emergency vehicle to plan the next move.</a:t>
            </a:r>
          </a:p>
          <a:p>
            <a:pPr marL="0" indent="0">
              <a:buFontTx/>
              <a:buNone/>
              <a:tabLst>
                <a:tab pos="342900" algn="l"/>
              </a:tabLst>
            </a:pPr>
            <a:r>
              <a:rPr lang="en-US" altLang="en-US" sz="1200" b="1" dirty="0">
                <a:solidFill>
                  <a:srgbClr val="D60093"/>
                </a:solidFill>
                <a:latin typeface="Arial" panose="020B0604020202020204" pitchFamily="34" charset="0"/>
                <a:cs typeface="Arial" panose="020B0604020202020204" pitchFamily="34" charset="0"/>
              </a:rPr>
              <a:t>R	</a:t>
            </a:r>
            <a:r>
              <a:rPr lang="en-US" altLang="en-US" sz="1200" b="1" u="sng" dirty="0">
                <a:solidFill>
                  <a:srgbClr val="D60093"/>
                </a:solidFill>
                <a:latin typeface="Arial" panose="020B0604020202020204" pitchFamily="34" charset="0"/>
                <a:cs typeface="Arial" panose="020B0604020202020204" pitchFamily="34" charset="0"/>
              </a:rPr>
              <a:t>React</a:t>
            </a:r>
            <a:r>
              <a:rPr lang="en-US" altLang="en-US" sz="1200" b="1" dirty="0">
                <a:solidFill>
                  <a:srgbClr val="D60093"/>
                </a:solidFill>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quickly and calmly scan in all directions, use the turn signal and exit the roadway without slamming on the brakes or pulling over suddenly.</a:t>
            </a:r>
          </a:p>
          <a:p>
            <a:pPr marL="0" indent="0">
              <a:buFontTx/>
              <a:buNone/>
              <a:tabLst>
                <a:tab pos="342900" algn="l"/>
              </a:tabLst>
            </a:pPr>
            <a:r>
              <a:rPr lang="en-US" altLang="en-US" sz="1200" b="1" dirty="0">
                <a:solidFill>
                  <a:srgbClr val="D60093"/>
                </a:solidFill>
                <a:latin typeface="Arial" panose="020B0604020202020204" pitchFamily="34" charset="0"/>
                <a:cs typeface="Arial" panose="020B0604020202020204" pitchFamily="34" charset="0"/>
              </a:rPr>
              <a:t>E	</a:t>
            </a:r>
            <a:r>
              <a:rPr lang="en-US" altLang="en-US" sz="1200" b="1" u="sng" dirty="0">
                <a:solidFill>
                  <a:srgbClr val="D60093"/>
                </a:solidFill>
                <a:latin typeface="Arial" panose="020B0604020202020204" pitchFamily="34" charset="0"/>
                <a:cs typeface="Arial" panose="020B0604020202020204" pitchFamily="34" charset="0"/>
              </a:rPr>
              <a:t>Enter</a:t>
            </a:r>
            <a:r>
              <a:rPr lang="en-US" altLang="en-US" sz="1200" b="1" dirty="0">
                <a:solidFill>
                  <a:srgbClr val="D60093"/>
                </a:solidFill>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before reentering, scan in all directions; signal and gradually merge.</a:t>
            </a:r>
          </a:p>
          <a:p>
            <a:pPr marL="0" indent="0">
              <a:buFontTx/>
              <a:buNone/>
              <a:tabLst>
                <a:tab pos="342900" algn="l"/>
              </a:tabLst>
            </a:pPr>
            <a:r>
              <a:rPr lang="en-US" altLang="en-US" sz="1200" b="1" dirty="0">
                <a:solidFill>
                  <a:srgbClr val="D60093"/>
                </a:solidFill>
                <a:latin typeface="Arial" panose="020B0604020202020204" pitchFamily="34" charset="0"/>
                <a:cs typeface="Arial" panose="020B0604020202020204" pitchFamily="34" charset="0"/>
              </a:rPr>
              <a:t>N	</a:t>
            </a:r>
            <a:r>
              <a:rPr lang="en-US" altLang="en-US" sz="1200" b="1" u="sng" dirty="0">
                <a:solidFill>
                  <a:srgbClr val="D60093"/>
                </a:solidFill>
                <a:latin typeface="Arial" panose="020B0604020202020204" pitchFamily="34" charset="0"/>
                <a:cs typeface="Arial" panose="020B0604020202020204" pitchFamily="34" charset="0"/>
              </a:rPr>
              <a:t>Never</a:t>
            </a:r>
            <a:r>
              <a:rPr lang="en-US" altLang="en-US" sz="1200" b="1" dirty="0">
                <a:solidFill>
                  <a:srgbClr val="D60093"/>
                </a:solidFill>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 stop where there isn’t enough room to pull over safely and never follow or try to outrun an emergency vehicle</a:t>
            </a:r>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17</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NHTSA</a:t>
            </a:r>
            <a:r>
              <a:rPr lang="en-US" i="1" baseline="0" dirty="0"/>
              <a:t> photo courtesy of Office of Emergency Medical Services</a:t>
            </a:r>
            <a:endParaRPr lang="en-US" i="1" dirty="0"/>
          </a:p>
        </p:txBody>
      </p:sp>
      <p:sp>
        <p:nvSpPr>
          <p:cNvPr id="4" name="Slide Number Placeholder 3"/>
          <p:cNvSpPr>
            <a:spLocks noGrp="1"/>
          </p:cNvSpPr>
          <p:nvPr>
            <p:ph type="sldNum" sz="quarter" idx="10"/>
          </p:nvPr>
        </p:nvSpPr>
        <p:spPr/>
        <p:txBody>
          <a:bodyPr/>
          <a:lstStyle/>
          <a:p>
            <a:fld id="{6F819A71-599F-7D49-A513-1C8C2FC41555}" type="slidenum">
              <a:rPr lang="en-US" smtClean="0"/>
              <a:t>18</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(MCA 27-1-714)  </a:t>
            </a:r>
            <a:r>
              <a:rPr lang="en-US" b="1" dirty="0"/>
              <a:t>Limits on liability for emergency care rendered at scene of accident or emergency.</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hesitate to stop and assist others involved in a crash if you are concerned about liability. This law protects your good intentions</a:t>
            </a:r>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19</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a:t>
            </a:fld>
            <a:endParaRPr lang="en-US"/>
          </a:p>
        </p:txBody>
      </p:sp>
    </p:spTree>
    <p:extLst>
      <p:ext uri="{BB962C8B-B14F-4D97-AF65-F5344CB8AC3E}">
        <p14:creationId xmlns:p14="http://schemas.microsoft.com/office/powerpoint/2010/main" val="379724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buFont typeface="Arial" panose="020B0604020202020204" pitchFamily="34" charset="0"/>
              <a:buNone/>
            </a:pPr>
            <a:r>
              <a:rPr lang="en-US" altLang="en-US" dirty="0">
                <a:latin typeface="Arial" panose="020B0604020202020204" pitchFamily="34" charset="0"/>
                <a:cs typeface="Arial" panose="020B0604020202020204" pitchFamily="34" charset="0"/>
              </a:rPr>
              <a:t>Gather as much information about the collision as possible. </a:t>
            </a:r>
            <a:r>
              <a:rPr lang="en-US" altLang="en-US" sz="1200" dirty="0">
                <a:latin typeface="Arial" panose="020B0604020202020204" pitchFamily="34" charset="0"/>
                <a:cs typeface="Arial" panose="020B0604020202020204" pitchFamily="34" charset="0"/>
              </a:rPr>
              <a:t>This can help prevent disagreement concerning how the crash actually happened.</a:t>
            </a:r>
            <a:endParaRPr lang="en-US" altLang="en-US" dirty="0">
              <a:latin typeface="Arial" panose="020B0604020202020204" pitchFamily="34" charset="0"/>
              <a:cs typeface="Arial" panose="020B0604020202020204" pitchFamily="34" charset="0"/>
            </a:endParaRPr>
          </a:p>
          <a:p>
            <a:pPr marL="171450" indent="-171450"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Time of day</a:t>
            </a:r>
          </a:p>
          <a:p>
            <a:pPr marL="171450" indent="-171450"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Weather conditions</a:t>
            </a:r>
          </a:p>
          <a:p>
            <a:pPr marL="171450" indent="-171450"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Road conditions</a:t>
            </a:r>
          </a:p>
          <a:p>
            <a:pPr marL="171450" indent="-171450"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Street lighting or lack of lighting</a:t>
            </a:r>
          </a:p>
          <a:p>
            <a:pPr marL="171450" indent="-171450" eaLnBrk="1" hangingPunct="1">
              <a:lnSpc>
                <a:spcPct val="9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Presence or length of skid marks</a:t>
            </a: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Get the names and addresses of any witnesses	</a:t>
            </a:r>
          </a:p>
          <a:p>
            <a:pPr marL="171450" indent="-171450" eaLnBrk="1" hangingPunct="1">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Record the speed the vehicle was traveling</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Draw a diagram of the location, include street names and locations of the vehicles, crosswalks, traffic lights and stop signs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pP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20</a:t>
            </a:fld>
            <a:endParaRPr lang="en-US"/>
          </a:p>
        </p:txBody>
      </p:sp>
    </p:spTree>
    <p:extLst>
      <p:ext uri="{BB962C8B-B14F-4D97-AF65-F5344CB8AC3E}">
        <p14:creationId xmlns:p14="http://schemas.microsoft.com/office/powerpoint/2010/main" val="2995946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t>When a collision occurs, gathering as much information as possible may prevent problems resulting in a lawsuit.</a:t>
            </a:r>
          </a:p>
          <a:p>
            <a:pPr eaLnBrk="1" hangingPunct="1">
              <a:lnSpc>
                <a:spcPct val="90000"/>
              </a:lnSpc>
            </a:pPr>
            <a:endParaRPr lang="en-US" altLang="en-US" dirty="0"/>
          </a:p>
          <a:p>
            <a:pPr eaLnBrk="1" hangingPunct="1">
              <a:lnSpc>
                <a:spcPct val="90000"/>
              </a:lnSpc>
            </a:pPr>
            <a:r>
              <a:rPr lang="en-US" altLang="en-US" dirty="0"/>
              <a:t>A Montana crash report must be filed:</a:t>
            </a:r>
          </a:p>
          <a:p>
            <a:pPr marL="171450" lvl="0" indent="-171450" eaLnBrk="1" hangingPunct="1">
              <a:lnSpc>
                <a:spcPct val="90000"/>
              </a:lnSpc>
              <a:buFont typeface="Arial" panose="020B0604020202020204" pitchFamily="34" charset="0"/>
              <a:buChar char="•"/>
            </a:pPr>
            <a:r>
              <a:rPr lang="en-US" altLang="en-US" dirty="0"/>
              <a:t>If a driver is involved in a crash where damage totals over $1,000, or someone is hurt or killed</a:t>
            </a:r>
          </a:p>
          <a:p>
            <a:pPr marL="171450" lvl="0" indent="-171450" eaLnBrk="1" hangingPunct="1">
              <a:lnSpc>
                <a:spcPct val="90000"/>
              </a:lnSpc>
              <a:buFont typeface="Arial" panose="020B0604020202020204" pitchFamily="34" charset="0"/>
              <a:buChar char="•"/>
            </a:pPr>
            <a:r>
              <a:rPr lang="en-US" altLang="en-US" dirty="0"/>
              <a:t>Every driver must fill out a written report to the Highway Patrol within 10 days of the crash</a:t>
            </a:r>
          </a:p>
          <a:p>
            <a:pPr marL="171450" lvl="0" indent="-171450" eaLnBrk="1" hangingPunct="1">
              <a:lnSpc>
                <a:spcPct val="90000"/>
              </a:lnSpc>
              <a:buFont typeface="Arial" panose="020B0604020202020204" pitchFamily="34" charset="0"/>
              <a:buChar char="•"/>
            </a:pPr>
            <a:r>
              <a:rPr lang="en-US" altLang="en-US" dirty="0"/>
              <a:t>The form can be obtained from any police, sheriff or patrol officer</a:t>
            </a:r>
          </a:p>
          <a:p>
            <a:pPr marL="171450" lvl="0" indent="-171450" eaLnBrk="1" hangingPunct="1">
              <a:lnSpc>
                <a:spcPct val="90000"/>
              </a:lnSpc>
              <a:buFont typeface="Arial" panose="020B0604020202020204" pitchFamily="34" charset="0"/>
              <a:buChar char="•"/>
            </a:pPr>
            <a:r>
              <a:rPr lang="en-US" altLang="en-US" dirty="0"/>
              <a:t>Failure to report the crash could cause a driver’s license to be suspended</a:t>
            </a:r>
          </a:p>
          <a:p>
            <a:pPr marL="0" lvl="0" indent="0" eaLnBrk="1" hangingPunct="1">
              <a:lnSpc>
                <a:spcPct val="90000"/>
              </a:lnSpc>
              <a:buFont typeface="Arial" panose="020B0604020202020204" pitchFamily="34" charset="0"/>
              <a:buNone/>
            </a:pPr>
            <a:endParaRPr lang="en-US" alt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Montana law (MCA 61-7-108)  requires the driver of a vehicle to immediately contact the local police department within the municipality the collision occurred,</a:t>
            </a:r>
            <a:r>
              <a:rPr lang="en-US" altLang="en-US" sz="1200" baseline="0" dirty="0">
                <a:latin typeface="Arial" panose="020B0604020202020204" pitchFamily="34" charset="0"/>
                <a:cs typeface="Arial" panose="020B0604020202020204" pitchFamily="34" charset="0"/>
              </a:rPr>
              <a:t> </a:t>
            </a:r>
            <a:r>
              <a:rPr lang="en-US" altLang="en-US" sz="1200" dirty="0">
                <a:latin typeface="Arial" panose="020B0604020202020204" pitchFamily="34" charset="0"/>
                <a:cs typeface="Arial" panose="020B0604020202020204" pitchFamily="34" charset="0"/>
              </a:rPr>
              <a:t>the county sheriff or nearest highway patrol office if</a:t>
            </a:r>
            <a:r>
              <a:rPr lang="en-US" altLang="en-US" sz="1200" baseline="0" dirty="0">
                <a:latin typeface="Arial" panose="020B0604020202020204" pitchFamily="34" charset="0"/>
                <a:cs typeface="Arial" panose="020B0604020202020204" pitchFamily="34" charset="0"/>
              </a:rPr>
              <a:t> there was an injury of death or property damage of at least $1,000.</a:t>
            </a: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21</a:t>
            </a:fld>
            <a:endParaRPr lang="en-US"/>
          </a:p>
        </p:txBody>
      </p:sp>
    </p:spTree>
    <p:extLst>
      <p:ext uri="{BB962C8B-B14F-4D97-AF65-F5344CB8AC3E}">
        <p14:creationId xmlns:p14="http://schemas.microsoft.com/office/powerpoint/2010/main" val="2228877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Montana liability</a:t>
            </a:r>
            <a:r>
              <a:rPr lang="en-US" altLang="en-US" sz="1200" baseline="0" dirty="0">
                <a:latin typeface="Arial" panose="020B0604020202020204" pitchFamily="34" charset="0"/>
                <a:cs typeface="Arial" panose="020B0604020202020204" pitchFamily="34" charset="0"/>
              </a:rPr>
              <a:t> coverage is required of all drivers.  </a:t>
            </a:r>
            <a:r>
              <a:rPr lang="en-US" altLang="en-US" sz="1200" dirty="0">
                <a:latin typeface="Arial" panose="020B0604020202020204" pitchFamily="34" charset="0"/>
                <a:cs typeface="Arial" panose="020B0604020202020204" pitchFamily="34" charset="0"/>
              </a:rPr>
              <a:t>The coverage must be 25/50/10:</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$25,000 per person for injuries you cause to the other party,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up to $50,000 for all,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Arial" panose="020B0604020202020204" pitchFamily="34" charset="0"/>
                <a:cs typeface="Arial" panose="020B0604020202020204" pitchFamily="34" charset="0"/>
              </a:rPr>
              <a:t>and $20,000 for any damage that you cause to the other driver’s car and/or property.</a:t>
            </a:r>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22</a:t>
            </a:fld>
            <a:endParaRPr lang="en-US"/>
          </a:p>
        </p:txBody>
      </p:sp>
    </p:spTree>
    <p:extLst>
      <p:ext uri="{BB962C8B-B14F-4D97-AF65-F5344CB8AC3E}">
        <p14:creationId xmlns:p14="http://schemas.microsoft.com/office/powerpoint/2010/main" val="1559174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The TE Resources video folder includes two short Traffic Stop clips.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clips can generate discussion</a:t>
            </a:r>
            <a:r>
              <a:rPr lang="en-US" sz="1200" kern="1200" dirty="0">
                <a:solidFill>
                  <a:schemeClr val="tx1"/>
                </a:solidFill>
                <a:effectLst/>
                <a:latin typeface="+mn-lt"/>
                <a:ea typeface="+mn-ea"/>
                <a:cs typeface="+mn-cs"/>
              </a:rPr>
              <a:t> about traffic stops and what a driver should do if they get pulled over and</a:t>
            </a:r>
            <a:r>
              <a:rPr lang="en-US" sz="1200" kern="1200" baseline="0" dirty="0">
                <a:solidFill>
                  <a:schemeClr val="tx1"/>
                </a:solidFill>
                <a:effectLst/>
                <a:latin typeface="+mn-lt"/>
                <a:ea typeface="+mn-ea"/>
                <a:cs typeface="+mn-cs"/>
              </a:rPr>
              <a:t> want to</a:t>
            </a:r>
            <a:r>
              <a:rPr lang="en-US" sz="1200" kern="1200" dirty="0">
                <a:solidFill>
                  <a:schemeClr val="tx1"/>
                </a:solidFill>
                <a:effectLst/>
                <a:latin typeface="+mn-lt"/>
                <a:ea typeface="+mn-ea"/>
                <a:cs typeface="+mn-cs"/>
              </a:rPr>
              <a:t> avoid</a:t>
            </a:r>
            <a:r>
              <a:rPr lang="en-US" sz="1200" kern="1200" baseline="0" dirty="0">
                <a:solidFill>
                  <a:schemeClr val="tx1"/>
                </a:solidFill>
                <a:effectLst/>
                <a:latin typeface="+mn-lt"/>
                <a:ea typeface="+mn-ea"/>
                <a:cs typeface="+mn-cs"/>
              </a:rPr>
              <a:t> a </a:t>
            </a:r>
            <a:r>
              <a:rPr lang="en-US" sz="1200" kern="1200" dirty="0">
                <a:solidFill>
                  <a:schemeClr val="tx1"/>
                </a:solidFill>
                <a:effectLst/>
                <a:latin typeface="+mn-lt"/>
                <a:ea typeface="+mn-ea"/>
                <a:cs typeface="+mn-cs"/>
              </a:rPr>
              <a:t>conflict with the officer.</a:t>
            </a:r>
            <a:endParaRPr lang="en-US" dirty="0">
              <a:effectLst/>
            </a:endParaRPr>
          </a:p>
          <a:p>
            <a:endParaRPr lang="en-US" dirty="0"/>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If you see flashing lights and/or hear a siren behind you, immediately drive to a position parallel to, and as close as possible to, the nearest edge or curb of the roadway, clear of any intersection.</a:t>
            </a:r>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Stay in the vehicle, keep both hands on the steering wheel where they can be seen by the officer.</a:t>
            </a:r>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Do not start looking for any documents until after the officer asks for them.</a:t>
            </a:r>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officer will probably ask the driver to roll down the window or may direct the driver to a different location.</a:t>
            </a:r>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All current vehicle registration, insurance, and driver’s license information should be within easy reach.</a:t>
            </a:r>
          </a:p>
          <a:p>
            <a:pPr marL="171450" indent="-171450">
              <a:spcBef>
                <a:spcPts val="600"/>
              </a:spcBef>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Drivers can be cited for not having a valid driver’s license, insurance or registration when requested</a:t>
            </a:r>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23</a:t>
            </a:fld>
            <a:endParaRPr lang="en-US"/>
          </a:p>
        </p:txBody>
      </p:sp>
    </p:spTree>
    <p:extLst>
      <p:ext uri="{BB962C8B-B14F-4D97-AF65-F5344CB8AC3E}">
        <p14:creationId xmlns:p14="http://schemas.microsoft.com/office/powerpoint/2010/main" val="316729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emergency requires quick action.  Be prepared with a complete emergency kit.  See the Emergency Kit Work Sheet for a student activity.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Place in the glove compartment: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names, addresses, and telephone number of someone to call in an emergency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Spare fuses for the electrical system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good flashlight with reliable batteries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 ice scraper for winter driving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pocketknife</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Keep in the trunk: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Battery jumper cables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Spare tire (properly inflated)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Can of tire sealant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Fire extinguisher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First aid kit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Jack and lug wrench for changing tires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Flares or reflective day/night devices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Blanket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Dried nonperishable food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An empty can to carry gasoline (if the vehicle runs out of gas) and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 a plastic jug of water (if the engine’s radiator boils over and coolant is lost)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Never carry gas in the trunk - it is dangerous, and illegal in some places</a:t>
            </a:r>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24</a:t>
            </a:fld>
            <a:endParaRPr lang="en-US"/>
          </a:p>
        </p:txBody>
      </p:sp>
    </p:spTree>
    <p:extLst>
      <p:ext uri="{BB962C8B-B14F-4D97-AF65-F5344CB8AC3E}">
        <p14:creationId xmlns:p14="http://schemas.microsoft.com/office/powerpoint/2010/main" val="1791161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3D16B751-3AA4-874D-9CB5-26B5ACA59E5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8213"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0885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review of Module</a:t>
            </a:r>
            <a:r>
              <a:rPr lang="en-US" baseline="0" dirty="0"/>
              <a:t> 2.1 Preparing to Drive would reinforce this topic area. The 2.1 Fact Sheet </a:t>
            </a:r>
            <a:r>
              <a:rPr lang="en-US" i="1" baseline="0" dirty="0"/>
              <a:t>Alert and Warning Controls </a:t>
            </a:r>
            <a:r>
              <a:rPr lang="en-US" baseline="0" dirty="0"/>
              <a:t>and the Pre-Drive Checklist are relevant to avoiding and handling emergencies.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3</a:t>
            </a:fld>
            <a:endParaRPr lang="en-US"/>
          </a:p>
        </p:txBody>
      </p:sp>
    </p:spTree>
    <p:extLst>
      <p:ext uri="{BB962C8B-B14F-4D97-AF65-F5344CB8AC3E}">
        <p14:creationId xmlns:p14="http://schemas.microsoft.com/office/powerpoint/2010/main" val="37972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A</a:t>
            </a:r>
            <a:r>
              <a:rPr lang="en-US" b="1" baseline="0" dirty="0"/>
              <a:t> c</a:t>
            </a:r>
            <a:r>
              <a:rPr lang="en-US" b="1" dirty="0"/>
              <a:t>losed</a:t>
            </a:r>
            <a:r>
              <a:rPr lang="en-US" b="1" baseline="0" dirty="0"/>
              <a:t> captioned video is available on YouTube here: https://youtu.be/FoiK7L3_74M. </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Don’t overload your vehicle – that is frequently the cause of a tire blowout.</a:t>
            </a:r>
          </a:p>
          <a:p>
            <a:endParaRPr lang="en-US" dirty="0"/>
          </a:p>
          <a:p>
            <a:r>
              <a:rPr lang="en-US" dirty="0"/>
              <a:t>The difference in friction created by the blown out tire will cause the car to pull in that direction. So, a right rear tire blowout will cause the car to pull in the</a:t>
            </a:r>
            <a:r>
              <a:rPr lang="en-US" baseline="0" dirty="0"/>
              <a:t> direction of the blowout.  Likewise a left front blow out will cause the car to pull to the left toward oncoming traffic.</a:t>
            </a:r>
          </a:p>
          <a:p>
            <a:endParaRPr lang="en-US" baseline="0" dirty="0"/>
          </a:p>
          <a:p>
            <a:r>
              <a:rPr lang="en-US" baseline="0" dirty="0"/>
              <a:t>The driver has a tendency to hit the brakes when there is a blow out, but in this case any rapid reduction in speed will accentuate the drag caused by the tire failure. A gradual slow-down is the best remedy for this situation.</a:t>
            </a:r>
          </a:p>
        </p:txBody>
      </p:sp>
      <p:sp>
        <p:nvSpPr>
          <p:cNvPr id="4" name="Slide Number Placeholder 3"/>
          <p:cNvSpPr>
            <a:spLocks noGrp="1"/>
          </p:cNvSpPr>
          <p:nvPr>
            <p:ph type="sldNum" sz="quarter" idx="10"/>
          </p:nvPr>
        </p:nvSpPr>
        <p:spPr/>
        <p:txBody>
          <a:bodyPr/>
          <a:lstStyle/>
          <a:p>
            <a:fld id="{6F819A71-599F-7D49-A513-1C8C2FC41555}" type="slidenum">
              <a:rPr lang="en-US" smtClean="0"/>
              <a:t>4</a:t>
            </a:fld>
            <a:endParaRPr lang="en-US"/>
          </a:p>
        </p:txBody>
      </p:sp>
    </p:spTree>
    <p:extLst>
      <p:ext uri="{BB962C8B-B14F-4D97-AF65-F5344CB8AC3E}">
        <p14:creationId xmlns:p14="http://schemas.microsoft.com/office/powerpoint/2010/main" val="282987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r>
              <a:rPr lang="en-US" altLang="en-US" dirty="0"/>
              <a:t>When the “Check Engine” light goes on, it means that a system in the vehicle (examples: ignition, fuel injection, emission control) is not operating at peak performance, even if the vehicle appears to be running normally.</a:t>
            </a:r>
          </a:p>
          <a:p>
            <a:endParaRPr lang="en-US" altLang="en-US" dirty="0"/>
          </a:p>
          <a:p>
            <a:r>
              <a:rPr lang="en-US" altLang="en-US" dirty="0"/>
              <a:t>A glowing check engine light doesn't mean the driver must immediately pull over to the side of the road, but ignoring the warning light</a:t>
            </a:r>
            <a:r>
              <a:rPr lang="en-US" altLang="en-US" baseline="0" dirty="0"/>
              <a:t> </a:t>
            </a:r>
            <a:r>
              <a:rPr lang="en-US" altLang="en-US" dirty="0"/>
              <a:t>could severely damage engine components and incur additional repair expenses.  A light that flashes indicates</a:t>
            </a:r>
            <a:r>
              <a:rPr lang="en-US" altLang="en-US" baseline="0" dirty="0"/>
              <a:t> a more severe condition that should be checked out right away to prevent damage to the catalytic converter.</a:t>
            </a:r>
          </a:p>
          <a:p>
            <a:endParaRPr lang="en-US" dirty="0"/>
          </a:p>
          <a:p>
            <a:r>
              <a:rPr lang="en-US" dirty="0"/>
              <a:t>Reasons</a:t>
            </a:r>
            <a:r>
              <a:rPr lang="en-US" baseline="0" dirty="0"/>
              <a:t> for engine stall</a:t>
            </a:r>
          </a:p>
          <a:p>
            <a:pPr marL="228600" indent="-228600">
              <a:buAutoNum type="arabicPeriod"/>
            </a:pPr>
            <a:r>
              <a:rPr lang="en-US" baseline="0" dirty="0"/>
              <a:t>Lack of fuel</a:t>
            </a:r>
          </a:p>
          <a:p>
            <a:pPr marL="228600" indent="-228600">
              <a:buAutoNum type="arabicPeriod"/>
            </a:pPr>
            <a:r>
              <a:rPr lang="en-US" baseline="0" dirty="0"/>
              <a:t>Poor maintenance</a:t>
            </a:r>
          </a:p>
          <a:p>
            <a:pPr marL="228600" indent="-228600">
              <a:buAutoNum type="arabicPeriod"/>
            </a:pPr>
            <a:r>
              <a:rPr lang="en-US" baseline="0" dirty="0"/>
              <a:t>Water in fuel</a:t>
            </a:r>
          </a:p>
          <a:p>
            <a:pPr marL="0" indent="0">
              <a:buNone/>
            </a:pPr>
            <a:endParaRPr lang="en-US" baseline="0" dirty="0"/>
          </a:p>
          <a:p>
            <a:pPr marL="0" indent="0">
              <a:buNone/>
            </a:pPr>
            <a:r>
              <a:rPr lang="en-US" baseline="0" dirty="0"/>
              <a:t>Remember that when an engine stalls that you will lose power steering and power brakes.  This will require you to maintain a firm grip on the wheel and more strength from you when trying to steer and brake.</a:t>
            </a:r>
          </a:p>
          <a:p>
            <a:pPr marL="0" indent="0">
              <a:buNone/>
            </a:pPr>
            <a:endParaRPr lang="en-US" baseline="0" dirty="0"/>
          </a:p>
          <a:p>
            <a:pPr marL="0" indent="0">
              <a:buNone/>
            </a:pPr>
            <a:r>
              <a:rPr lang="en-US" baseline="0" dirty="0"/>
              <a:t>BTW Lesson for Handling Emergency Situations: instructor turns ignition key off on a practice drive. Student needs to restart and note the change in power steering.  Try first on straight road and later when there is a bend in the road.</a:t>
            </a:r>
          </a:p>
          <a:p>
            <a:pPr marL="0" indent="0">
              <a:buNone/>
            </a:pPr>
            <a:endParaRPr lang="en-US" baseline="0" dirty="0"/>
          </a:p>
        </p:txBody>
      </p:sp>
      <p:sp>
        <p:nvSpPr>
          <p:cNvPr id="4" name="Slide Number Placeholder 3"/>
          <p:cNvSpPr>
            <a:spLocks noGrp="1"/>
          </p:cNvSpPr>
          <p:nvPr>
            <p:ph type="sldNum" sz="quarter" idx="10"/>
          </p:nvPr>
        </p:nvSpPr>
        <p:spPr/>
        <p:txBody>
          <a:bodyPr/>
          <a:lstStyle/>
          <a:p>
            <a:fld id="{6F819A71-599F-7D49-A513-1C8C2FC41555}" type="slidenum">
              <a:rPr lang="en-US" smtClean="0"/>
              <a:t>5</a:t>
            </a:fld>
            <a:endParaRPr lang="en-US"/>
          </a:p>
        </p:txBody>
      </p:sp>
    </p:spTree>
    <p:extLst>
      <p:ext uri="{BB962C8B-B14F-4D97-AF65-F5344CB8AC3E}">
        <p14:creationId xmlns:p14="http://schemas.microsoft.com/office/powerpoint/2010/main" val="397981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cs typeface="Arial" panose="020B0604020202020204" pitchFamily="34" charset="0"/>
              </a:rPr>
              <a:t>Alternators generate electricity to power a vehicle’s electrical system. The warning light displays a red battery symbol or ALT or GEN.  When the light goes on, the electrical system is not getting power from the alternator. If the alternator does not generate enough electricity to run the vehicle, the battery will eventually be drained and stop.</a:t>
            </a:r>
          </a:p>
          <a:p>
            <a:pPr marL="0" indent="0">
              <a:buNone/>
            </a:pPr>
            <a:endParaRPr lang="en-US" baseline="0" dirty="0"/>
          </a:p>
        </p:txBody>
      </p:sp>
      <p:sp>
        <p:nvSpPr>
          <p:cNvPr id="4" name="Slide Number Placeholder 3"/>
          <p:cNvSpPr>
            <a:spLocks noGrp="1"/>
          </p:cNvSpPr>
          <p:nvPr>
            <p:ph type="sldNum" sz="quarter" idx="10"/>
          </p:nvPr>
        </p:nvSpPr>
        <p:spPr/>
        <p:txBody>
          <a:bodyPr/>
          <a:lstStyle/>
          <a:p>
            <a:fld id="{6F819A71-599F-7D49-A513-1C8C2FC41555}" type="slidenum">
              <a:rPr lang="en-US" smtClean="0"/>
              <a:t>6</a:t>
            </a:fld>
            <a:endParaRPr lang="en-US"/>
          </a:p>
        </p:txBody>
      </p:sp>
    </p:spTree>
    <p:extLst>
      <p:ext uri="{BB962C8B-B14F-4D97-AF65-F5344CB8AC3E}">
        <p14:creationId xmlns:p14="http://schemas.microsoft.com/office/powerpoint/2010/main" val="397981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When there is a power steering failure, the vehicle can still be steered with much more effort.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Grip the steering wheel with both hands and steer to the side of the road to stop. </a:t>
            </a:r>
            <a:endParaRPr lang="en-US" b="0" dirty="0">
              <a:effectLst/>
            </a:endParaRPr>
          </a:p>
        </p:txBody>
      </p:sp>
      <p:sp>
        <p:nvSpPr>
          <p:cNvPr id="4" name="Slide Number Placeholder 3"/>
          <p:cNvSpPr>
            <a:spLocks noGrp="1"/>
          </p:cNvSpPr>
          <p:nvPr>
            <p:ph type="sldNum" sz="quarter" idx="10"/>
          </p:nvPr>
        </p:nvSpPr>
        <p:spPr/>
        <p:txBody>
          <a:bodyPr/>
          <a:lstStyle/>
          <a:p>
            <a:fld id="{6F819A71-599F-7D49-A513-1C8C2FC41555}" type="slidenum">
              <a:rPr lang="en-US" smtClean="0"/>
              <a:t>7</a:t>
            </a:fld>
            <a:endParaRPr lang="en-US"/>
          </a:p>
        </p:txBody>
      </p:sp>
    </p:spTree>
    <p:extLst>
      <p:ext uri="{BB962C8B-B14F-4D97-AF65-F5344CB8AC3E}">
        <p14:creationId xmlns:p14="http://schemas.microsoft.com/office/powerpoint/2010/main" val="397981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PLAY VIDEO. A</a:t>
            </a:r>
            <a:r>
              <a:rPr lang="en-US" b="1" baseline="0" dirty="0"/>
              <a:t> c</a:t>
            </a:r>
            <a:r>
              <a:rPr lang="en-US" b="1" dirty="0"/>
              <a:t>losed</a:t>
            </a:r>
            <a:r>
              <a:rPr lang="en-US" b="1" baseline="0" dirty="0"/>
              <a:t> captioned video is available on YouTube here: https://youtu.be/UMLWa6g9iJU. </a:t>
            </a:r>
            <a:endParaRPr lang="en-US" b="1" dirty="0"/>
          </a:p>
          <a:p>
            <a:pPr marL="0" indent="0" eaLnBrk="1" hangingPunct="1">
              <a:spcBef>
                <a:spcPts val="0"/>
              </a:spcBef>
              <a:buFontTx/>
              <a:buNone/>
            </a:pPr>
            <a:endParaRPr lang="en-US" sz="1200" baseline="0" dirty="0">
              <a:latin typeface="Calibri" pitchFamily="34" charset="0"/>
            </a:endParaRPr>
          </a:p>
          <a:p>
            <a:pPr marL="228600" indent="-228600" eaLnBrk="1" hangingPunct="1">
              <a:spcBef>
                <a:spcPts val="0"/>
              </a:spcBef>
              <a:buFontTx/>
              <a:buAutoNum type="arabicPeriod"/>
            </a:pPr>
            <a:r>
              <a:rPr lang="en-US" sz="1200" baseline="0" dirty="0">
                <a:latin typeface="Calibri" pitchFamily="34" charset="0"/>
              </a:rPr>
              <a:t>Notice that responding to every emergency situation requires that you look and steer toward your target area.  </a:t>
            </a:r>
          </a:p>
          <a:p>
            <a:pPr marL="228600" indent="-228600" eaLnBrk="1" hangingPunct="1">
              <a:spcBef>
                <a:spcPts val="0"/>
              </a:spcBef>
              <a:buFontTx/>
              <a:buAutoNum type="arabicPeriod"/>
            </a:pPr>
            <a:endParaRPr lang="en-US" sz="1200" baseline="0" dirty="0">
              <a:latin typeface="Calibri" pitchFamily="34" charset="0"/>
            </a:endParaRPr>
          </a:p>
          <a:p>
            <a:pPr marL="228600" indent="-228600" eaLnBrk="1" hangingPunct="1">
              <a:spcBef>
                <a:spcPts val="0"/>
              </a:spcBef>
              <a:buFontTx/>
              <a:buAutoNum type="arabicPeriod"/>
            </a:pPr>
            <a:r>
              <a:rPr lang="en-US" sz="1200" baseline="0" dirty="0">
                <a:latin typeface="Calibri" pitchFamily="34" charset="0"/>
              </a:rPr>
              <a:t>Pumping brakes may  help re-establish brake fluid pressure and brake operation.</a:t>
            </a:r>
          </a:p>
          <a:p>
            <a:pPr marL="228600" indent="-228600" eaLnBrk="1" hangingPunct="1">
              <a:spcBef>
                <a:spcPts val="0"/>
              </a:spcBef>
              <a:buFontTx/>
              <a:buAutoNum type="arabicPeriod"/>
            </a:pPr>
            <a:endParaRPr lang="en-US" sz="1200" baseline="0" dirty="0">
              <a:latin typeface="Calibri" pitchFamily="34" charset="0"/>
            </a:endParaRPr>
          </a:p>
          <a:p>
            <a:pPr marL="228600" indent="-228600" eaLnBrk="1" hangingPunct="1">
              <a:spcBef>
                <a:spcPts val="0"/>
              </a:spcBef>
              <a:buFontTx/>
              <a:buAutoNum type="arabicPeriod"/>
            </a:pPr>
            <a:r>
              <a:rPr lang="en-US" sz="1200" baseline="0" dirty="0">
                <a:latin typeface="Calibri" pitchFamily="34" charset="0"/>
              </a:rPr>
              <a:t>If that doesn’t work, then the driver needs to downshift.  With a manual, depress the clutch and shift to the next lower gear.  With an automatic, downshift from drive to 2 to L.  Shifting to L too early may cause the transmission to malfunction and not slow the car.</a:t>
            </a:r>
          </a:p>
          <a:p>
            <a:pPr marL="228600" indent="-228600" eaLnBrk="1" hangingPunct="1">
              <a:spcBef>
                <a:spcPts val="0"/>
              </a:spcBef>
              <a:buFontTx/>
              <a:buAutoNum type="arabicPeriod"/>
            </a:pPr>
            <a:endParaRPr lang="en-US" sz="1200" baseline="0" dirty="0">
              <a:latin typeface="Calibri" pitchFamily="34" charset="0"/>
            </a:endParaRPr>
          </a:p>
          <a:p>
            <a:pPr marL="228600" indent="-228600" eaLnBrk="1" hangingPunct="1">
              <a:spcBef>
                <a:spcPts val="0"/>
              </a:spcBef>
              <a:buFontTx/>
              <a:buAutoNum type="arabicPeriod"/>
            </a:pPr>
            <a:r>
              <a:rPr lang="en-US" sz="1200" baseline="0" dirty="0">
                <a:latin typeface="Calibri" pitchFamily="34" charset="0"/>
              </a:rPr>
              <a:t>Using the parking brake as a backup can be effective, but will require that the driver holds the brake release open so they don’t lock up the back wheels and cause a skidding crash</a:t>
            </a:r>
          </a:p>
          <a:p>
            <a:pPr marL="228600" indent="-228600" eaLnBrk="1" hangingPunct="1">
              <a:spcBef>
                <a:spcPts val="0"/>
              </a:spcBef>
              <a:buFontTx/>
              <a:buAutoNum type="arabicPeriod"/>
            </a:pPr>
            <a:endParaRPr lang="en-US" sz="1200" baseline="0" dirty="0">
              <a:latin typeface="Calibri" pitchFamily="34" charset="0"/>
            </a:endParaRPr>
          </a:p>
          <a:p>
            <a:pPr marL="228600" indent="-228600" eaLnBrk="1" hangingPunct="1">
              <a:spcBef>
                <a:spcPts val="0"/>
              </a:spcBef>
              <a:buFontTx/>
              <a:buAutoNum type="arabicPeriod"/>
            </a:pPr>
            <a:r>
              <a:rPr lang="en-US" sz="1200" baseline="0" dirty="0">
                <a:latin typeface="Calibri" pitchFamily="34" charset="0"/>
              </a:rPr>
              <a:t>If all else fails aim for something soft to crash into: something like a soft embankment, bush, or open field.</a:t>
            </a:r>
            <a:endParaRPr lang="en-US" sz="1200" dirty="0">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6F819A71-599F-7D49-A513-1C8C2FC41555}" type="slidenum">
              <a:rPr lang="en-US" smtClean="0"/>
              <a:t>8</a:t>
            </a:fld>
            <a:endParaRPr lang="en-US"/>
          </a:p>
        </p:txBody>
      </p:sp>
    </p:spTree>
    <p:extLst>
      <p:ext uri="{BB962C8B-B14F-4D97-AF65-F5344CB8AC3E}">
        <p14:creationId xmlns:p14="http://schemas.microsoft.com/office/powerpoint/2010/main" val="1333527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Excess heat can destroy an engine by cracking the engine block.</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Monitor your vehicle’s temperature, radiator, hoses and coolant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 broken</a:t>
            </a:r>
            <a:r>
              <a:rPr lang="en-US" sz="1200" baseline="0" dirty="0">
                <a:latin typeface="Arial" panose="020B0604020202020204" pitchFamily="34" charset="0"/>
                <a:cs typeface="Arial" panose="020B0604020202020204" pitchFamily="34" charset="0"/>
              </a:rPr>
              <a:t> radiator hose can cause steam under the hood.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r>
              <a:rPr lang="en-US" altLang="en-US" baseline="0" dirty="0"/>
              <a:t>To check the coolant level, </a:t>
            </a:r>
            <a:r>
              <a:rPr lang="en-US" altLang="en-US" dirty="0"/>
              <a:t>locate the hood latch at the front of the vehicle and squeeze to open the hood.</a:t>
            </a:r>
          </a:p>
          <a:p>
            <a:pPr marL="171450" indent="-171450">
              <a:buFont typeface="Arial" panose="020B0604020202020204" pitchFamily="34" charset="0"/>
              <a:buChar char="•"/>
            </a:pPr>
            <a:r>
              <a:rPr lang="en-US" altLang="en-US" dirty="0"/>
              <a:t>Check the coolant reservoir tank</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Don’t open the radiator cap if the engine is hot.</a:t>
            </a:r>
          </a:p>
          <a:p>
            <a:pPr marL="171450" indent="-171450">
              <a:buFont typeface="Arial" panose="020B0604020202020204" pitchFamily="34" charset="0"/>
              <a:buChar char="•"/>
            </a:pPr>
            <a:r>
              <a:rPr lang="en-US" altLang="en-US" dirty="0"/>
              <a:t>Add coolant if you have some  or water to the reservoir’s full level</a:t>
            </a:r>
          </a:p>
          <a:p>
            <a:pPr marL="171450" indent="-171450">
              <a:buFont typeface="Arial" panose="020B0604020202020204" pitchFamily="34" charset="0"/>
              <a:buChar char="•"/>
            </a:pPr>
            <a:r>
              <a:rPr lang="en-US" altLang="en-US" dirty="0"/>
              <a:t>If replacing coolant does not fix the problem, take the vehicle to a mechanic.</a:t>
            </a:r>
          </a:p>
          <a:p>
            <a:pPr marL="0" indent="0">
              <a:buNone/>
            </a:pPr>
            <a:endParaRPr lang="en-US" baseline="0" dirty="0"/>
          </a:p>
        </p:txBody>
      </p:sp>
      <p:sp>
        <p:nvSpPr>
          <p:cNvPr id="4" name="Slide Number Placeholder 3"/>
          <p:cNvSpPr>
            <a:spLocks noGrp="1"/>
          </p:cNvSpPr>
          <p:nvPr>
            <p:ph type="sldNum" sz="quarter" idx="10"/>
          </p:nvPr>
        </p:nvSpPr>
        <p:spPr/>
        <p:txBody>
          <a:bodyPr/>
          <a:lstStyle/>
          <a:p>
            <a:fld id="{6F819A71-599F-7D49-A513-1C8C2FC41555}" type="slidenum">
              <a:rPr lang="en-US" smtClean="0"/>
              <a:t>9</a:t>
            </a:fld>
            <a:endParaRPr lang="en-US"/>
          </a:p>
        </p:txBody>
      </p:sp>
    </p:spTree>
    <p:extLst>
      <p:ext uri="{BB962C8B-B14F-4D97-AF65-F5344CB8AC3E}">
        <p14:creationId xmlns:p14="http://schemas.microsoft.com/office/powerpoint/2010/main" val="397981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627927"/>
          </a:xfrm>
        </p:spPr>
        <p:txBody>
          <a:bodyPr>
            <a:normAutofit/>
          </a:bodyPr>
          <a:lstStyle>
            <a:lvl1pPr marL="0" indent="0" algn="ctr">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Slide Number Placeholder 5">
            <a:extLst>
              <a:ext uri="{FF2B5EF4-FFF2-40B4-BE49-F238E27FC236}">
                <a16:creationId xmlns:a16="http://schemas.microsoft.com/office/drawing/2014/main" id="{75E69B83-4D33-4D4E-B6D9-61C7743E160D}"/>
              </a:ext>
            </a:extLst>
          </p:cNvPr>
          <p:cNvSpPr>
            <a:spLocks noGrp="1"/>
          </p:cNvSpPr>
          <p:nvPr>
            <p:ph type="sldNum" sz="quarter" idx="4"/>
          </p:nvPr>
        </p:nvSpPr>
        <p:spPr>
          <a:xfrm>
            <a:off x="6553200" y="630872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5.2 - </a:t>
            </a:r>
            <a:fld id="{6EF10A2B-0439-B549-8EB8-580EA6EBC65D}" type="slidenum">
              <a:rPr lang="en-US" smtClean="0"/>
              <a:pPr/>
              <a:t>‹#›</a:t>
            </a:fld>
            <a:endParaRPr lang="en-US" dirty="0"/>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A137-76D5-472A-9D5E-7F3AAB2443E4}"/>
              </a:ext>
            </a:extLst>
          </p:cNvPr>
          <p:cNvSpPr>
            <a:spLocks noGrp="1"/>
          </p:cNvSpPr>
          <p:nvPr>
            <p:ph type="title"/>
          </p:nvPr>
        </p:nvSpPr>
        <p:spPr>
          <a:xfrm>
            <a:off x="457200" y="274638"/>
            <a:ext cx="8229600" cy="824957"/>
          </a:xfrm>
        </p:spPr>
        <p:txBody>
          <a:bodyPr/>
          <a:lstStyle>
            <a:lvl1pPr>
              <a:defRPr>
                <a:solidFill>
                  <a:srgbClr val="C00000"/>
                </a:solidFill>
                <a:latin typeface="+mj-lt"/>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4ED0B66-3550-4B78-82DA-D7671957DD73}"/>
              </a:ext>
            </a:extLst>
          </p:cNvPr>
          <p:cNvSpPr>
            <a:spLocks noGrp="1"/>
          </p:cNvSpPr>
          <p:nvPr>
            <p:ph type="sldNum" sz="quarter" idx="10"/>
          </p:nvPr>
        </p:nvSpPr>
        <p:spPr/>
        <p:txBody>
          <a:bodyPr/>
          <a:lstStyle/>
          <a:p>
            <a:r>
              <a:rPr lang="en-US" dirty="0"/>
              <a:t>5.2 - </a:t>
            </a:r>
            <a:fld id="{6EF10A2B-0439-B549-8EB8-580EA6EBC65D}" type="slidenum">
              <a:rPr lang="en-US" smtClean="0"/>
              <a:pPr/>
              <a:t>‹#›</a:t>
            </a:fld>
            <a:endParaRPr lang="en-US" dirty="0"/>
          </a:p>
        </p:txBody>
      </p:sp>
    </p:spTree>
    <p:extLst>
      <p:ext uri="{BB962C8B-B14F-4D97-AF65-F5344CB8AC3E}">
        <p14:creationId xmlns:p14="http://schemas.microsoft.com/office/powerpoint/2010/main" val="2464336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0872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5.2 - </a:t>
            </a:r>
            <a:fld id="{6EF10A2B-0439-B549-8EB8-580EA6EBC65D}" type="slidenum">
              <a:rPr lang="en-US" smtClean="0"/>
              <a:pPr/>
              <a:t>‹#›</a:t>
            </a:fld>
            <a:endParaRPr lang="en-US" dirty="0"/>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http://www.nhtsa.dot.gov/hot/rollover/figure9.gi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mdt.mt.gov/visionzero/people/winterdriving.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latin typeface="+mj-lt"/>
              </a:rPr>
              <a:t>Emergencies</a:t>
            </a:r>
          </a:p>
        </p:txBody>
      </p:sp>
      <p:sp>
        <p:nvSpPr>
          <p:cNvPr id="3" name="Subtitle 2"/>
          <p:cNvSpPr>
            <a:spLocks noGrp="1"/>
          </p:cNvSpPr>
          <p:nvPr>
            <p:ph type="subTitle" idx="1"/>
          </p:nvPr>
        </p:nvSpPr>
        <p:spPr/>
        <p:txBody>
          <a:bodyPr/>
          <a:lstStyle/>
          <a:p>
            <a:r>
              <a:rPr lang="en-US" i="1" dirty="0">
                <a:latin typeface="+mj-lt"/>
              </a:rPr>
              <a:t>What should you do?</a:t>
            </a:r>
          </a:p>
        </p:txBody>
      </p:sp>
      <p:sp>
        <p:nvSpPr>
          <p:cNvPr id="4" name="TextBox 3"/>
          <p:cNvSpPr txBox="1"/>
          <p:nvPr/>
        </p:nvSpPr>
        <p:spPr>
          <a:xfrm>
            <a:off x="1814945" y="1807259"/>
            <a:ext cx="5403273" cy="646331"/>
          </a:xfrm>
          <a:prstGeom prst="rect">
            <a:avLst/>
          </a:prstGeom>
          <a:noFill/>
        </p:spPr>
        <p:txBody>
          <a:bodyPr wrap="square" rtlCol="0">
            <a:spAutoFit/>
          </a:bodyPr>
          <a:lstStyle/>
          <a:p>
            <a:pPr algn="ctr"/>
            <a:r>
              <a:rPr lang="en-US" sz="3600" dirty="0">
                <a:latin typeface="+mj-lt"/>
                <a:cs typeface="Arial" panose="020B0604020202020204" pitchFamily="34" charset="0"/>
              </a:rPr>
              <a:t>Module 5.2</a:t>
            </a:r>
          </a:p>
        </p:txBody>
      </p:sp>
      <p:sp>
        <p:nvSpPr>
          <p:cNvPr id="5" name="TextBox 4"/>
          <p:cNvSpPr txBox="1"/>
          <p:nvPr/>
        </p:nvSpPr>
        <p:spPr>
          <a:xfrm>
            <a:off x="789709" y="304800"/>
            <a:ext cx="7668491" cy="523220"/>
          </a:xfrm>
          <a:prstGeom prst="rect">
            <a:avLst/>
          </a:prstGeom>
          <a:noFill/>
        </p:spPr>
        <p:txBody>
          <a:bodyPr wrap="square" rtlCol="0">
            <a:spAutoFit/>
          </a:bodyPr>
          <a:lstStyle/>
          <a:p>
            <a:pPr algn="ctr"/>
            <a:r>
              <a:rPr lang="en-US" sz="2800" dirty="0">
                <a:solidFill>
                  <a:schemeClr val="bg1">
                    <a:lumMod val="65000"/>
                  </a:schemeClr>
                </a:solidFill>
                <a:latin typeface="+mj-lt"/>
                <a:cs typeface="Arial" panose="020B0604020202020204" pitchFamily="34" charset="0"/>
              </a:rPr>
              <a:t>Montana Teen Driver Education and Training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030" y="5165662"/>
            <a:ext cx="1000734" cy="895701"/>
          </a:xfrm>
          <a:prstGeom prst="rect">
            <a:avLst/>
          </a:prstGeom>
        </p:spPr>
      </p:pic>
    </p:spTree>
    <p:extLst>
      <p:ext uri="{BB962C8B-B14F-4D97-AF65-F5344CB8AC3E}">
        <p14:creationId xmlns:p14="http://schemas.microsoft.com/office/powerpoint/2010/main" val="1951510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649" y="1277471"/>
            <a:ext cx="3364786" cy="19107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itle 3"/>
          <p:cNvSpPr>
            <a:spLocks noGrp="1"/>
          </p:cNvSpPr>
          <p:nvPr>
            <p:ph type="title"/>
          </p:nvPr>
        </p:nvSpPr>
        <p:spPr/>
        <p:txBody>
          <a:bodyPr/>
          <a:lstStyle/>
          <a:p>
            <a:r>
              <a:rPr lang="en-US" dirty="0"/>
              <a:t>Engine Fire</a:t>
            </a:r>
          </a:p>
        </p:txBody>
      </p:sp>
      <p:sp>
        <p:nvSpPr>
          <p:cNvPr id="10" name="Content Placeholder 2"/>
          <p:cNvSpPr txBox="1">
            <a:spLocks/>
          </p:cNvSpPr>
          <p:nvPr/>
        </p:nvSpPr>
        <p:spPr>
          <a:xfrm>
            <a:off x="279649" y="3499160"/>
            <a:ext cx="3364786" cy="281851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300"/>
              </a:spcAft>
            </a:pPr>
            <a:r>
              <a:rPr lang="en-US" sz="2000" dirty="0">
                <a:latin typeface="+mj-lt"/>
                <a:cs typeface="Arial" panose="020B0604020202020204" pitchFamily="34" charset="0"/>
              </a:rPr>
              <a:t>Steer out of traffic, away from buildings, people, and other cars.</a:t>
            </a:r>
          </a:p>
          <a:p>
            <a:pPr>
              <a:spcBef>
                <a:spcPts val="1200"/>
              </a:spcBef>
              <a:spcAft>
                <a:spcPts val="300"/>
              </a:spcAft>
            </a:pPr>
            <a:r>
              <a:rPr lang="en-US" sz="2000" dirty="0">
                <a:latin typeface="+mj-lt"/>
                <a:cs typeface="Arial" panose="020B0604020202020204" pitchFamily="34" charset="0"/>
              </a:rPr>
              <a:t>Have all occupants leave the car immediately and move away.</a:t>
            </a:r>
          </a:p>
          <a:p>
            <a:pPr>
              <a:spcBef>
                <a:spcPts val="1200"/>
              </a:spcBef>
              <a:spcAft>
                <a:spcPts val="300"/>
              </a:spcAft>
            </a:pPr>
            <a:r>
              <a:rPr lang="en-US" sz="2000" dirty="0">
                <a:latin typeface="+mj-lt"/>
                <a:cs typeface="Arial" panose="020B0604020202020204" pitchFamily="34" charset="0"/>
              </a:rPr>
              <a:t>Do not open the hood.</a:t>
            </a:r>
          </a:p>
          <a:p>
            <a:pPr marL="285750" indent="-285750">
              <a:spcBef>
                <a:spcPts val="1080"/>
              </a:spcBef>
            </a:pPr>
            <a:endParaRPr lang="en-US" dirty="0"/>
          </a:p>
        </p:txBody>
      </p:sp>
      <p:sp>
        <p:nvSpPr>
          <p:cNvPr id="8" name="Rectangle 2"/>
          <p:cNvSpPr txBox="1">
            <a:spLocks noChangeArrowheads="1"/>
          </p:cNvSpPr>
          <p:nvPr/>
        </p:nvSpPr>
        <p:spPr>
          <a:xfrm>
            <a:off x="4740442" y="4981074"/>
            <a:ext cx="3657600" cy="152660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2400" dirty="0">
                <a:solidFill>
                  <a:srgbClr val="000000"/>
                </a:solidFill>
                <a:latin typeface="+mn-lt"/>
              </a:rPr>
              <a:t>Turn off the ignition if your engine catches fire. This will stop the fuel pump. Then get out quickly.</a:t>
            </a:r>
          </a:p>
        </p:txBody>
      </p:sp>
      <p:pic>
        <p:nvPicPr>
          <p:cNvPr id="7" name="5.2-10 Engine F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4636" y="1210672"/>
            <a:ext cx="4422164" cy="2543098"/>
          </a:xfrm>
          <a:prstGeom prst="rect">
            <a:avLst/>
          </a:prstGeom>
        </p:spPr>
      </p:pic>
      <p:sp>
        <p:nvSpPr>
          <p:cNvPr id="11" name="Rectangle 10"/>
          <p:cNvSpPr/>
          <p:nvPr/>
        </p:nvSpPr>
        <p:spPr>
          <a:xfrm>
            <a:off x="5470097" y="4422960"/>
            <a:ext cx="1818447" cy="369332"/>
          </a:xfrm>
          <a:prstGeom prst="rect">
            <a:avLst/>
          </a:prstGeom>
        </p:spPr>
        <p:txBody>
          <a:bodyPr wrap="none">
            <a:spAutoFit/>
          </a:bodyPr>
          <a:lstStyle/>
          <a:p>
            <a:r>
              <a:rPr lang="en-US" dirty="0">
                <a:cs typeface="Arial" panose="020B0604020202020204" pitchFamily="34" charset="0"/>
              </a:rPr>
              <a:t> PLAY VIDEO (:54)</a:t>
            </a:r>
            <a:endParaRPr lang="en-US" dirty="0"/>
          </a:p>
        </p:txBody>
      </p:sp>
      <p:sp>
        <p:nvSpPr>
          <p:cNvPr id="20" name="Slide Number Placeholder 19">
            <a:extLst>
              <a:ext uri="{FF2B5EF4-FFF2-40B4-BE49-F238E27FC236}">
                <a16:creationId xmlns:a16="http://schemas.microsoft.com/office/drawing/2014/main" id="{3D682E01-0B1E-4EEE-88DD-462E75866E8E}"/>
              </a:ext>
            </a:extLst>
          </p:cNvPr>
          <p:cNvSpPr>
            <a:spLocks noGrp="1"/>
          </p:cNvSpPr>
          <p:nvPr>
            <p:ph type="sldNum" sz="quarter" idx="10"/>
          </p:nvPr>
        </p:nvSpPr>
        <p:spPr/>
        <p:txBody>
          <a:bodyPr/>
          <a:lstStyle/>
          <a:p>
            <a:r>
              <a:rPr lang="en-US"/>
              <a:t>5.2 - </a:t>
            </a:r>
            <a:fld id="{6EF10A2B-0439-B549-8EB8-580EA6EBC65D}" type="slidenum">
              <a:rPr lang="en-US" smtClean="0"/>
              <a:pPr/>
              <a:t>10</a:t>
            </a:fld>
            <a:endParaRPr lang="en-US" dirty="0"/>
          </a:p>
        </p:txBody>
      </p:sp>
    </p:spTree>
    <p:extLst>
      <p:ext uri="{BB962C8B-B14F-4D97-AF65-F5344CB8AC3E}">
        <p14:creationId xmlns:p14="http://schemas.microsoft.com/office/powerpoint/2010/main" val="19957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7"/>
                </p:tgtEl>
              </p:cMediaNode>
            </p:video>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0" y="4921627"/>
            <a:ext cx="3585411" cy="1569660"/>
          </a:xfrm>
          <a:prstGeom prst="rect">
            <a:avLst/>
          </a:prstGeom>
        </p:spPr>
        <p:txBody>
          <a:bodyPr wrap="square">
            <a:spAutoFit/>
          </a:bodyPr>
          <a:lstStyle/>
          <a:p>
            <a:pPr algn="ctr"/>
            <a:r>
              <a:rPr lang="en-US" sz="2400" kern="0" dirty="0">
                <a:solidFill>
                  <a:srgbClr val="000000"/>
                </a:solidFill>
                <a:latin typeface="+mj-lt"/>
                <a:cs typeface="Arial" panose="020B0604020202020204" pitchFamily="34" charset="0"/>
              </a:rPr>
              <a:t>Gas pedals can stick when a spring breaks,</a:t>
            </a:r>
            <a:r>
              <a:rPr kumimoji="0" lang="en-US" sz="2400" i="0" u="none" strike="noStrike" kern="0" cap="none" spc="0" normalizeH="0" baseline="0" noProof="0" dirty="0">
                <a:ln>
                  <a:noFill/>
                </a:ln>
                <a:solidFill>
                  <a:srgbClr val="000000"/>
                </a:solidFill>
                <a:effectLst/>
                <a:uLnTx/>
                <a:uFillTx/>
                <a:latin typeface="+mj-lt"/>
                <a:cs typeface="Arial" panose="020B0604020202020204" pitchFamily="34" charset="0"/>
              </a:rPr>
              <a:t> it catches on carpet or is held</a:t>
            </a:r>
            <a:r>
              <a:rPr kumimoji="0" lang="en-US" sz="2400" i="0" u="none" strike="noStrike" kern="0" cap="none" spc="0" normalizeH="0" noProof="0" dirty="0">
                <a:ln>
                  <a:noFill/>
                </a:ln>
                <a:solidFill>
                  <a:srgbClr val="000000"/>
                </a:solidFill>
                <a:effectLst/>
                <a:uLnTx/>
                <a:uFillTx/>
                <a:latin typeface="+mj-lt"/>
                <a:cs typeface="Arial" panose="020B0604020202020204" pitchFamily="34" charset="0"/>
              </a:rPr>
              <a:t> in</a:t>
            </a:r>
            <a:r>
              <a:rPr kumimoji="0" lang="en-US" sz="2400" i="0" u="none" strike="noStrike" kern="0" cap="none" spc="0" normalizeH="0" baseline="0" noProof="0" dirty="0">
                <a:ln>
                  <a:noFill/>
                </a:ln>
                <a:solidFill>
                  <a:srgbClr val="000000"/>
                </a:solidFill>
                <a:effectLst/>
                <a:uLnTx/>
                <a:uFillTx/>
                <a:latin typeface="+mj-lt"/>
                <a:cs typeface="Arial" panose="020B0604020202020204" pitchFamily="34" charset="0"/>
              </a:rPr>
              <a:t> the down position. </a:t>
            </a:r>
            <a:endParaRPr lang="en-US" dirty="0">
              <a:solidFill>
                <a:srgbClr val="000000"/>
              </a:solidFill>
              <a:latin typeface="+mj-lt"/>
              <a:cs typeface="Arial" panose="020B0604020202020204" pitchFamily="34" charset="0"/>
            </a:endParaRPr>
          </a:p>
        </p:txBody>
      </p:sp>
      <p:sp>
        <p:nvSpPr>
          <p:cNvPr id="6146" name="Rectangle 2"/>
          <p:cNvSpPr>
            <a:spLocks noGrp="1" noChangeArrowheads="1"/>
          </p:cNvSpPr>
          <p:nvPr>
            <p:ph type="title"/>
          </p:nvPr>
        </p:nvSpPr>
        <p:spPr>
          <a:xfrm>
            <a:off x="457200" y="142286"/>
            <a:ext cx="8229600" cy="824957"/>
          </a:xfrm>
        </p:spPr>
        <p:txBody>
          <a:bodyPr/>
          <a:lstStyle/>
          <a:p>
            <a:r>
              <a:rPr lang="en-US" dirty="0"/>
              <a:t>Stuck Accelerator</a:t>
            </a:r>
          </a:p>
        </p:txBody>
      </p:sp>
      <p:pic>
        <p:nvPicPr>
          <p:cNvPr id="2" name="Picture 1"/>
          <p:cNvPicPr>
            <a:picLocks noChangeAspect="1"/>
          </p:cNvPicPr>
          <p:nvPr/>
        </p:nvPicPr>
        <p:blipFill>
          <a:blip r:embed="rId5"/>
          <a:stretch>
            <a:fillRect/>
          </a:stretch>
        </p:blipFill>
        <p:spPr>
          <a:xfrm>
            <a:off x="765289" y="1061383"/>
            <a:ext cx="2057400" cy="2159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p:cNvSpPr txBox="1">
            <a:spLocks/>
          </p:cNvSpPr>
          <p:nvPr/>
        </p:nvSpPr>
        <p:spPr>
          <a:xfrm>
            <a:off x="457200" y="3333635"/>
            <a:ext cx="3633851" cy="328957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sz="2000" dirty="0">
                <a:solidFill>
                  <a:srgbClr val="000000"/>
                </a:solidFill>
                <a:latin typeface="+mj-lt"/>
                <a:cs typeface="Arial" panose="020B0604020202020204" pitchFamily="34" charset="0"/>
              </a:rPr>
              <a:t>Aim to the target area.</a:t>
            </a:r>
          </a:p>
          <a:p>
            <a:pPr>
              <a:spcBef>
                <a:spcPts val="800"/>
              </a:spcBef>
            </a:pPr>
            <a:r>
              <a:rPr lang="en-US" sz="2000" dirty="0">
                <a:solidFill>
                  <a:srgbClr val="000000"/>
                </a:solidFill>
                <a:latin typeface="+mj-lt"/>
                <a:cs typeface="Arial" panose="020B0604020202020204" pitchFamily="34" charset="0"/>
              </a:rPr>
              <a:t>Shift to neutral – open palm method.</a:t>
            </a:r>
          </a:p>
          <a:p>
            <a:pPr>
              <a:spcBef>
                <a:spcPts val="800"/>
              </a:spcBef>
            </a:pPr>
            <a:r>
              <a:rPr lang="en-US" sz="2000" dirty="0">
                <a:solidFill>
                  <a:srgbClr val="000000"/>
                </a:solidFill>
                <a:latin typeface="+mj-lt"/>
                <a:cs typeface="Arial" panose="020B0604020202020204" pitchFamily="34" charset="0"/>
              </a:rPr>
              <a:t>Search for an escape path.</a:t>
            </a:r>
          </a:p>
          <a:p>
            <a:pPr>
              <a:spcBef>
                <a:spcPts val="800"/>
              </a:spcBef>
            </a:pPr>
            <a:r>
              <a:rPr lang="en-US" sz="2000" dirty="0">
                <a:solidFill>
                  <a:srgbClr val="000000"/>
                </a:solidFill>
                <a:latin typeface="+mj-lt"/>
                <a:cs typeface="Arial" panose="020B0604020202020204" pitchFamily="34" charset="0"/>
              </a:rPr>
              <a:t>Steer smoothly. </a:t>
            </a:r>
          </a:p>
          <a:p>
            <a:pPr>
              <a:spcBef>
                <a:spcPts val="800"/>
              </a:spcBef>
            </a:pPr>
            <a:r>
              <a:rPr lang="en-US" sz="2000" dirty="0">
                <a:solidFill>
                  <a:srgbClr val="000000"/>
                </a:solidFill>
                <a:latin typeface="+mj-lt"/>
                <a:cs typeface="Arial" panose="020B0604020202020204" pitchFamily="34" charset="0"/>
              </a:rPr>
              <a:t>Brake gently.</a:t>
            </a:r>
          </a:p>
          <a:p>
            <a:pPr>
              <a:spcBef>
                <a:spcPts val="800"/>
              </a:spcBef>
            </a:pPr>
            <a:r>
              <a:rPr lang="en-US" sz="2000" dirty="0">
                <a:solidFill>
                  <a:srgbClr val="000000"/>
                </a:solidFill>
                <a:latin typeface="+mj-lt"/>
                <a:cs typeface="Arial" panose="020B0604020202020204" pitchFamily="34" charset="0"/>
              </a:rPr>
              <a:t>Pull off the roadway.</a:t>
            </a:r>
          </a:p>
          <a:p>
            <a:pPr>
              <a:spcBef>
                <a:spcPts val="800"/>
              </a:spcBef>
            </a:pPr>
            <a:r>
              <a:rPr lang="en-US" sz="2000" dirty="0">
                <a:solidFill>
                  <a:srgbClr val="000000"/>
                </a:solidFill>
                <a:latin typeface="+mj-lt"/>
                <a:cs typeface="Arial" panose="020B0604020202020204" pitchFamily="34" charset="0"/>
              </a:rPr>
              <a:t>Turn off the ignition.</a:t>
            </a:r>
          </a:p>
        </p:txBody>
      </p:sp>
      <p:pic>
        <p:nvPicPr>
          <p:cNvPr id="4" name="5.2-11 Stuck Accelerat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71008" y="1061383"/>
            <a:ext cx="4060473" cy="3045355"/>
          </a:xfrm>
          <a:prstGeom prst="rect">
            <a:avLst/>
          </a:prstGeom>
        </p:spPr>
      </p:pic>
      <p:sp>
        <p:nvSpPr>
          <p:cNvPr id="9" name="Rectangle 8"/>
          <p:cNvSpPr/>
          <p:nvPr/>
        </p:nvSpPr>
        <p:spPr>
          <a:xfrm>
            <a:off x="5502462" y="4491461"/>
            <a:ext cx="1935466" cy="369332"/>
          </a:xfrm>
          <a:prstGeom prst="rect">
            <a:avLst/>
          </a:prstGeom>
        </p:spPr>
        <p:txBody>
          <a:bodyPr wrap="none">
            <a:spAutoFit/>
          </a:bodyPr>
          <a:lstStyle/>
          <a:p>
            <a:r>
              <a:rPr lang="en-US" dirty="0">
                <a:cs typeface="Arial" panose="020B0604020202020204" pitchFamily="34" charset="0"/>
              </a:rPr>
              <a:t> PLAY VIDEO (2:59)</a:t>
            </a:r>
            <a:endParaRPr lang="en-US" dirty="0"/>
          </a:p>
        </p:txBody>
      </p:sp>
      <p:sp>
        <p:nvSpPr>
          <p:cNvPr id="19" name="Slide Number Placeholder 18">
            <a:extLst>
              <a:ext uri="{FF2B5EF4-FFF2-40B4-BE49-F238E27FC236}">
                <a16:creationId xmlns:a16="http://schemas.microsoft.com/office/drawing/2014/main" id="{83DD8863-4525-4A46-876C-335B237E6B42}"/>
              </a:ext>
            </a:extLst>
          </p:cNvPr>
          <p:cNvSpPr>
            <a:spLocks noGrp="1"/>
          </p:cNvSpPr>
          <p:nvPr>
            <p:ph type="sldNum" sz="quarter" idx="10"/>
          </p:nvPr>
        </p:nvSpPr>
        <p:spPr/>
        <p:txBody>
          <a:bodyPr/>
          <a:lstStyle/>
          <a:p>
            <a:r>
              <a:rPr lang="en-US"/>
              <a:t>5.2 - </a:t>
            </a:r>
            <a:fld id="{6EF10A2B-0439-B549-8EB8-580EA6EBC65D}" type="slidenum">
              <a:rPr lang="en-US" smtClean="0"/>
              <a:pPr/>
              <a:t>11</a:t>
            </a:fld>
            <a:endParaRPr lang="en-US" dirty="0"/>
          </a:p>
        </p:txBody>
      </p:sp>
    </p:spTree>
    <p:extLst>
      <p:ext uri="{BB962C8B-B14F-4D97-AF65-F5344CB8AC3E}">
        <p14:creationId xmlns:p14="http://schemas.microsoft.com/office/powerpoint/2010/main" val="32796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video>
              <p:cMediaNode vol="80000">
                <p:cTn id="36" fill="hold" display="0">
                  <p:stCondLst>
                    <p:cond delay="indefinite"/>
                  </p:stCondLst>
                </p:cTn>
                <p:tgtEl>
                  <p:spTgt spid="4"/>
                </p:tgtEl>
              </p:cMediaNode>
            </p:video>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Malfunctioning head and tail lights</a:t>
            </a:r>
          </a:p>
        </p:txBody>
      </p:sp>
      <p:sp>
        <p:nvSpPr>
          <p:cNvPr id="7" name="Content Placeholder 2"/>
          <p:cNvSpPr txBox="1">
            <a:spLocks/>
          </p:cNvSpPr>
          <p:nvPr/>
        </p:nvSpPr>
        <p:spPr>
          <a:xfrm>
            <a:off x="457199" y="1468581"/>
            <a:ext cx="7772401" cy="450272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en-US" sz="2400" dirty="0"/>
          </a:p>
          <a:p>
            <a:endParaRPr lang="en-US" altLang="en-US" sz="2400" dirty="0"/>
          </a:p>
          <a:p>
            <a:pPr marL="285750" indent="-285750">
              <a:spcBef>
                <a:spcPts val="1080"/>
              </a:spcBef>
            </a:pPr>
            <a:endParaRPr lang="en-US" sz="1900" b="1" dirty="0">
              <a:latin typeface="Arial" panose="020B0604020202020204" pitchFamily="34" charset="0"/>
              <a:cs typeface="Arial" panose="020B0604020202020204" pitchFamily="34" charset="0"/>
            </a:endParaRPr>
          </a:p>
        </p:txBody>
      </p:sp>
      <p:sp>
        <p:nvSpPr>
          <p:cNvPr id="5" name="Rectangle 4"/>
          <p:cNvSpPr/>
          <p:nvPr/>
        </p:nvSpPr>
        <p:spPr>
          <a:xfrm>
            <a:off x="264101" y="1269744"/>
            <a:ext cx="5721064" cy="1938992"/>
          </a:xfrm>
          <a:prstGeom prst="rect">
            <a:avLst/>
          </a:prstGeom>
        </p:spPr>
        <p:txBody>
          <a:bodyPr wrap="square">
            <a:spAutoFit/>
          </a:bodyPr>
          <a:lstStyle/>
          <a:p>
            <a:pPr marL="457200" indent="-457200">
              <a:buFont typeface="Arial" panose="020B0604020202020204" pitchFamily="34" charset="0"/>
              <a:buChar char="•"/>
            </a:pPr>
            <a:r>
              <a:rPr lang="en-US" altLang="en-US" sz="2400" dirty="0">
                <a:latin typeface="+mj-lt"/>
                <a:cs typeface="Arial" panose="020B0604020202020204" pitchFamily="34" charset="0"/>
              </a:rPr>
              <a:t>Montana law requires motor vehicles to have two functioning head lights.</a:t>
            </a:r>
          </a:p>
          <a:p>
            <a:pPr marL="457200" indent="-457200">
              <a:buFont typeface="Arial" panose="020B0604020202020204" pitchFamily="34" charset="0"/>
              <a:buChar char="•"/>
            </a:pPr>
            <a:endParaRPr lang="en-US" altLang="en-US" sz="2400" dirty="0">
              <a:latin typeface="+mj-lt"/>
              <a:cs typeface="Arial" panose="020B0604020202020204" pitchFamily="34" charset="0"/>
            </a:endParaRPr>
          </a:p>
          <a:p>
            <a:pPr marL="457200" indent="-457200">
              <a:buFont typeface="Arial" panose="020B0604020202020204" pitchFamily="34" charset="0"/>
              <a:buChar char="•"/>
            </a:pPr>
            <a:r>
              <a:rPr lang="en-US" altLang="en-US" sz="2400" dirty="0">
                <a:latin typeface="+mj-lt"/>
                <a:cs typeface="Arial" panose="020B0604020202020204" pitchFamily="34" charset="0"/>
              </a:rPr>
              <a:t>At least one functioning tail light must be visible from a distance of 500 feet.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4575" y="1343890"/>
            <a:ext cx="2562225" cy="1790700"/>
          </a:xfrm>
          <a:prstGeom prst="rect">
            <a:avLst/>
          </a:prstGeom>
        </p:spPr>
      </p:pic>
      <p:sp>
        <p:nvSpPr>
          <p:cNvPr id="3" name="Rectangle 2"/>
          <p:cNvSpPr/>
          <p:nvPr/>
        </p:nvSpPr>
        <p:spPr>
          <a:xfrm>
            <a:off x="374070" y="3282564"/>
            <a:ext cx="8229600" cy="2677656"/>
          </a:xfrm>
          <a:prstGeom prst="rect">
            <a:avLst/>
          </a:prstGeom>
        </p:spPr>
        <p:txBody>
          <a:bodyPr wrap="square">
            <a:spAutoFit/>
          </a:bodyPr>
          <a:lstStyle/>
          <a:p>
            <a:pPr marL="342900" indent="-342900">
              <a:buFont typeface="Arial" panose="020B0604020202020204" pitchFamily="34" charset="0"/>
              <a:buChar char="•"/>
            </a:pPr>
            <a:r>
              <a:rPr lang="en-US" altLang="en-US" sz="2400" dirty="0">
                <a:latin typeface="+mj-lt"/>
                <a:cs typeface="Arial" panose="020B0604020202020204" pitchFamily="34" charset="0"/>
              </a:rPr>
              <a:t>When head lights go out, try using high beam lights until you are able to replace the headlight bulb. </a:t>
            </a:r>
          </a:p>
          <a:p>
            <a:pPr marL="342900" indent="-342900">
              <a:buFont typeface="Arial" panose="020B0604020202020204" pitchFamily="34" charset="0"/>
              <a:buChar char="•"/>
            </a:pPr>
            <a:endParaRPr lang="en-US" altLang="en-US" sz="2400" dirty="0">
              <a:latin typeface="+mj-lt"/>
              <a:cs typeface="Arial" panose="020B0604020202020204" pitchFamily="34" charset="0"/>
            </a:endParaRPr>
          </a:p>
          <a:p>
            <a:pPr marL="342900" indent="-342900">
              <a:buFont typeface="Arial" panose="020B0604020202020204" pitchFamily="34" charset="0"/>
              <a:buChar char="•"/>
            </a:pPr>
            <a:r>
              <a:rPr lang="en-US" altLang="en-US" sz="2400" dirty="0">
                <a:latin typeface="+mj-lt"/>
                <a:cs typeface="Arial" panose="020B0604020202020204" pitchFamily="34" charset="0"/>
              </a:rPr>
              <a:t>If your tail lights go out, you should replace the bulb and cover broken fixtures with red tape until repaired</a:t>
            </a:r>
          </a:p>
          <a:p>
            <a:pPr marL="342900" indent="-342900">
              <a:buFont typeface="Arial" panose="020B0604020202020204" pitchFamily="34" charset="0"/>
              <a:buChar char="•"/>
            </a:pPr>
            <a:endParaRPr lang="en-US" altLang="en-US" sz="2400" dirty="0">
              <a:latin typeface="+mj-lt"/>
              <a:cs typeface="Arial" panose="020B0604020202020204" pitchFamily="34" charset="0"/>
            </a:endParaRPr>
          </a:p>
          <a:p>
            <a:pPr marL="342900" indent="-342900">
              <a:buFont typeface="Arial" panose="020B0604020202020204" pitchFamily="34" charset="0"/>
              <a:buChar char="•"/>
            </a:pPr>
            <a:r>
              <a:rPr lang="en-US" altLang="en-US" sz="2400" dirty="0">
                <a:latin typeface="+mj-lt"/>
                <a:cs typeface="Arial" panose="020B0604020202020204" pitchFamily="34" charset="0"/>
              </a:rPr>
              <a:t>Drivers risk being cited for driving without required lights</a:t>
            </a:r>
            <a:r>
              <a:rPr lang="en-US" altLang="en-US" sz="2400" dirty="0">
                <a:latin typeface="Arial" panose="020B0604020202020204" pitchFamily="34" charset="0"/>
                <a:cs typeface="Arial" panose="020B0604020202020204" pitchFamily="34" charset="0"/>
              </a:rPr>
              <a:t>.</a:t>
            </a:r>
          </a:p>
        </p:txBody>
      </p:sp>
      <p:sp>
        <p:nvSpPr>
          <p:cNvPr id="19" name="Slide Number Placeholder 18">
            <a:extLst>
              <a:ext uri="{FF2B5EF4-FFF2-40B4-BE49-F238E27FC236}">
                <a16:creationId xmlns:a16="http://schemas.microsoft.com/office/drawing/2014/main" id="{1346EEA1-9FBE-47B1-9804-C03C6C2DFFC9}"/>
              </a:ext>
            </a:extLst>
          </p:cNvPr>
          <p:cNvSpPr>
            <a:spLocks noGrp="1"/>
          </p:cNvSpPr>
          <p:nvPr>
            <p:ph type="sldNum" sz="quarter" idx="10"/>
          </p:nvPr>
        </p:nvSpPr>
        <p:spPr/>
        <p:txBody>
          <a:bodyPr/>
          <a:lstStyle/>
          <a:p>
            <a:r>
              <a:rPr lang="en-US"/>
              <a:t>5.2 - </a:t>
            </a:r>
            <a:fld id="{6EF10A2B-0439-B549-8EB8-580EA6EBC65D}" type="slidenum">
              <a:rPr lang="en-US" smtClean="0"/>
              <a:pPr/>
              <a:t>12</a:t>
            </a:fld>
            <a:endParaRPr lang="en-US" dirty="0"/>
          </a:p>
        </p:txBody>
      </p:sp>
    </p:spTree>
    <p:extLst>
      <p:ext uri="{BB962C8B-B14F-4D97-AF65-F5344CB8AC3E}">
        <p14:creationId xmlns:p14="http://schemas.microsoft.com/office/powerpoint/2010/main" val="20832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14478"/>
            <a:ext cx="8229600" cy="824957"/>
          </a:xfrm>
        </p:spPr>
        <p:txBody>
          <a:bodyPr/>
          <a:lstStyle/>
          <a:p>
            <a:r>
              <a:rPr lang="en-US" dirty="0"/>
              <a:t>Submerged in Water</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1283518"/>
            <a:ext cx="3303152" cy="16981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p:cNvSpPr txBox="1">
            <a:spLocks/>
          </p:cNvSpPr>
          <p:nvPr/>
        </p:nvSpPr>
        <p:spPr>
          <a:xfrm>
            <a:off x="321820" y="3194354"/>
            <a:ext cx="3453547" cy="310360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pPr>
            <a:r>
              <a:rPr lang="en-US" sz="2000" dirty="0">
                <a:solidFill>
                  <a:srgbClr val="000000"/>
                </a:solidFill>
                <a:latin typeface="+mj-lt"/>
                <a:ea typeface="Calibri" pitchFamily="34" charset="0"/>
                <a:cs typeface="Arial" panose="020B0604020202020204" pitchFamily="34" charset="0"/>
              </a:rPr>
              <a:t>Act quickly, if possible, open door and exit.</a:t>
            </a:r>
          </a:p>
          <a:p>
            <a:pPr>
              <a:spcBef>
                <a:spcPts val="600"/>
              </a:spcBef>
              <a:spcAft>
                <a:spcPts val="600"/>
              </a:spcAft>
            </a:pPr>
            <a:r>
              <a:rPr lang="en-US" sz="2000" dirty="0">
                <a:solidFill>
                  <a:srgbClr val="000000"/>
                </a:solidFill>
                <a:latin typeface="+mj-lt"/>
                <a:ea typeface="Calibri" pitchFamily="34" charset="0"/>
                <a:cs typeface="Arial" panose="020B0604020202020204" pitchFamily="34" charset="0"/>
              </a:rPr>
              <a:t>Smash the window.</a:t>
            </a:r>
          </a:p>
          <a:p>
            <a:pPr>
              <a:spcBef>
                <a:spcPts val="600"/>
              </a:spcBef>
              <a:spcAft>
                <a:spcPts val="600"/>
              </a:spcAft>
            </a:pPr>
            <a:r>
              <a:rPr lang="en-US" sz="2000" dirty="0">
                <a:solidFill>
                  <a:srgbClr val="000000"/>
                </a:solidFill>
                <a:latin typeface="+mj-lt"/>
                <a:ea typeface="Calibri" pitchFamily="34" charset="0"/>
                <a:cs typeface="Arial" panose="020B0604020202020204" pitchFamily="34" charset="0"/>
              </a:rPr>
              <a:t>Keep your safety belt on.</a:t>
            </a:r>
          </a:p>
          <a:p>
            <a:pPr>
              <a:spcBef>
                <a:spcPts val="600"/>
              </a:spcBef>
              <a:spcAft>
                <a:spcPts val="600"/>
              </a:spcAft>
            </a:pPr>
            <a:r>
              <a:rPr lang="en-US" sz="2000" dirty="0">
                <a:solidFill>
                  <a:srgbClr val="000000"/>
                </a:solidFill>
                <a:latin typeface="+mj-lt"/>
                <a:ea typeface="Calibri" pitchFamily="34" charset="0"/>
                <a:cs typeface="Arial" panose="020B0604020202020204" pitchFamily="34" charset="0"/>
              </a:rPr>
              <a:t>Let car fill with water and pressure equalize.</a:t>
            </a:r>
          </a:p>
          <a:p>
            <a:pPr>
              <a:spcBef>
                <a:spcPts val="600"/>
              </a:spcBef>
              <a:spcAft>
                <a:spcPts val="600"/>
              </a:spcAft>
            </a:pPr>
            <a:r>
              <a:rPr lang="en-US" sz="2000" dirty="0">
                <a:solidFill>
                  <a:srgbClr val="000000"/>
                </a:solidFill>
                <a:latin typeface="+mj-lt"/>
                <a:ea typeface="Calibri" pitchFamily="34" charset="0"/>
                <a:cs typeface="Arial" panose="020B0604020202020204" pitchFamily="34" charset="0"/>
              </a:rPr>
              <a:t>Exit the vehicle.</a:t>
            </a:r>
            <a:endParaRPr lang="en-US" sz="2000" dirty="0">
              <a:solidFill>
                <a:srgbClr val="000000"/>
              </a:solidFill>
              <a:latin typeface="+mj-lt"/>
              <a:cs typeface="Arial" panose="020B0604020202020204" pitchFamily="34" charset="0"/>
            </a:endParaRPr>
          </a:p>
        </p:txBody>
      </p:sp>
      <p:sp>
        <p:nvSpPr>
          <p:cNvPr id="8" name="Rectangle 2"/>
          <p:cNvSpPr txBox="1">
            <a:spLocks noChangeArrowheads="1"/>
          </p:cNvSpPr>
          <p:nvPr/>
        </p:nvSpPr>
        <p:spPr>
          <a:xfrm>
            <a:off x="4572000" y="4863733"/>
            <a:ext cx="3867905" cy="13291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2400" dirty="0">
                <a:solidFill>
                  <a:srgbClr val="000000"/>
                </a:solidFill>
                <a:latin typeface="+mj-lt"/>
              </a:rPr>
              <a:t>Refer to the Emergency Kit for items that can help you escape a submerged vehicle.</a:t>
            </a:r>
          </a:p>
        </p:txBody>
      </p:sp>
      <p:sp>
        <p:nvSpPr>
          <p:cNvPr id="9" name="Rectangle 8"/>
          <p:cNvSpPr/>
          <p:nvPr/>
        </p:nvSpPr>
        <p:spPr>
          <a:xfrm>
            <a:off x="5502462" y="4491461"/>
            <a:ext cx="1818447" cy="369332"/>
          </a:xfrm>
          <a:prstGeom prst="rect">
            <a:avLst/>
          </a:prstGeom>
        </p:spPr>
        <p:txBody>
          <a:bodyPr wrap="none">
            <a:spAutoFit/>
          </a:bodyPr>
          <a:lstStyle/>
          <a:p>
            <a:r>
              <a:rPr lang="en-US" dirty="0">
                <a:cs typeface="Arial" panose="020B0604020202020204" pitchFamily="34" charset="0"/>
              </a:rPr>
              <a:t> PLAY VIDEO (:35)</a:t>
            </a:r>
            <a:endParaRPr lang="en-US" dirty="0"/>
          </a:p>
        </p:txBody>
      </p:sp>
      <p:pic>
        <p:nvPicPr>
          <p:cNvPr id="6" name="5.2-13 Car in 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1283518"/>
            <a:ext cx="3867905" cy="2900929"/>
          </a:xfrm>
          <a:prstGeom prst="rect">
            <a:avLst/>
          </a:prstGeom>
        </p:spPr>
      </p:pic>
      <p:sp>
        <p:nvSpPr>
          <p:cNvPr id="19" name="Slide Number Placeholder 18">
            <a:extLst>
              <a:ext uri="{FF2B5EF4-FFF2-40B4-BE49-F238E27FC236}">
                <a16:creationId xmlns:a16="http://schemas.microsoft.com/office/drawing/2014/main" id="{2DD04082-B33E-41A5-B315-DF5055A33A64}"/>
              </a:ext>
            </a:extLst>
          </p:cNvPr>
          <p:cNvSpPr>
            <a:spLocks noGrp="1"/>
          </p:cNvSpPr>
          <p:nvPr>
            <p:ph type="sldNum" sz="quarter" idx="10"/>
          </p:nvPr>
        </p:nvSpPr>
        <p:spPr/>
        <p:txBody>
          <a:bodyPr/>
          <a:lstStyle/>
          <a:p>
            <a:r>
              <a:rPr lang="en-US"/>
              <a:t>5.2 - </a:t>
            </a:r>
            <a:fld id="{6EF10A2B-0439-B549-8EB8-580EA6EBC65D}" type="slidenum">
              <a:rPr lang="en-US" smtClean="0"/>
              <a:pPr/>
              <a:t>13</a:t>
            </a:fld>
            <a:endParaRPr lang="en-US" dirty="0"/>
          </a:p>
        </p:txBody>
      </p:sp>
    </p:spTree>
    <p:extLst>
      <p:ext uri="{BB962C8B-B14F-4D97-AF65-F5344CB8AC3E}">
        <p14:creationId xmlns:p14="http://schemas.microsoft.com/office/powerpoint/2010/main" val="35020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Head-on Evasion</a:t>
            </a:r>
            <a:endParaRPr lang="en-US"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577" y="1267100"/>
            <a:ext cx="2659454" cy="15988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p:cNvSpPr txBox="1">
            <a:spLocks/>
          </p:cNvSpPr>
          <p:nvPr/>
        </p:nvSpPr>
        <p:spPr>
          <a:xfrm>
            <a:off x="457200" y="3226894"/>
            <a:ext cx="3453547" cy="28046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80"/>
              </a:spcBef>
            </a:pPr>
            <a:r>
              <a:rPr lang="en-US" sz="2000" dirty="0">
                <a:solidFill>
                  <a:srgbClr val="000000"/>
                </a:solidFill>
                <a:latin typeface="+mj-lt"/>
                <a:cs typeface="Arial" panose="020B0604020202020204" pitchFamily="34" charset="0"/>
              </a:rPr>
              <a:t>Keep calm.</a:t>
            </a:r>
          </a:p>
          <a:p>
            <a:pPr>
              <a:spcBef>
                <a:spcPts val="1080"/>
              </a:spcBef>
            </a:pPr>
            <a:r>
              <a:rPr lang="en-US" sz="2000" dirty="0">
                <a:solidFill>
                  <a:srgbClr val="000000"/>
                </a:solidFill>
                <a:latin typeface="+mj-lt"/>
                <a:cs typeface="Arial" panose="020B0604020202020204" pitchFamily="34" charset="0"/>
              </a:rPr>
              <a:t>Aim through open escape path to the target area.</a:t>
            </a:r>
          </a:p>
          <a:p>
            <a:pPr>
              <a:spcBef>
                <a:spcPts val="1080"/>
              </a:spcBef>
            </a:pPr>
            <a:r>
              <a:rPr lang="en-US" sz="2000" dirty="0">
                <a:solidFill>
                  <a:srgbClr val="000000"/>
                </a:solidFill>
                <a:latin typeface="+mj-lt"/>
                <a:cs typeface="Arial" panose="020B0604020202020204" pitchFamily="34" charset="0"/>
              </a:rPr>
              <a:t>Keep off the pedals.</a:t>
            </a:r>
          </a:p>
          <a:p>
            <a:pPr>
              <a:spcBef>
                <a:spcPts val="1080"/>
              </a:spcBef>
            </a:pPr>
            <a:r>
              <a:rPr lang="en-US" sz="2000" dirty="0">
                <a:solidFill>
                  <a:srgbClr val="000000"/>
                </a:solidFill>
                <a:latin typeface="+mj-lt"/>
                <a:cs typeface="Arial" panose="020B0604020202020204" pitchFamily="34" charset="0"/>
              </a:rPr>
              <a:t>Three steering actions.</a:t>
            </a:r>
          </a:p>
          <a:p>
            <a:pPr>
              <a:spcBef>
                <a:spcPts val="1080"/>
              </a:spcBef>
            </a:pPr>
            <a:r>
              <a:rPr lang="en-US" sz="2000" dirty="0">
                <a:solidFill>
                  <a:srgbClr val="000000"/>
                </a:solidFill>
                <a:latin typeface="+mj-lt"/>
                <a:cs typeface="Arial" panose="020B0604020202020204" pitchFamily="34" charset="0"/>
              </a:rPr>
              <a:t>Use controlled braking.</a:t>
            </a:r>
          </a:p>
        </p:txBody>
      </p:sp>
      <p:sp>
        <p:nvSpPr>
          <p:cNvPr id="8" name="Rectangle 7"/>
          <p:cNvSpPr/>
          <p:nvPr/>
        </p:nvSpPr>
        <p:spPr>
          <a:xfrm>
            <a:off x="4355432" y="4786690"/>
            <a:ext cx="4331368" cy="1569660"/>
          </a:xfrm>
          <a:prstGeom prst="rect">
            <a:avLst/>
          </a:prstGeom>
        </p:spPr>
        <p:txBody>
          <a:bodyPr wrap="square">
            <a:spAutoFit/>
          </a:bodyPr>
          <a:lstStyle/>
          <a:p>
            <a:pPr algn="ctr"/>
            <a:r>
              <a:rPr lang="en-US" sz="2400" kern="0" noProof="0" dirty="0">
                <a:solidFill>
                  <a:srgbClr val="000000"/>
                </a:solidFill>
                <a:latin typeface="+mj-lt"/>
                <a:cs typeface="Arial" panose="020B0604020202020204" pitchFamily="34" charset="0"/>
              </a:rPr>
              <a:t>Anything that startles you by blocking your path (wildlife, road debris, oncoming vehicle) may  be averted if </a:t>
            </a:r>
            <a:r>
              <a:rPr lang="en-US" sz="2400" kern="0" dirty="0">
                <a:solidFill>
                  <a:srgbClr val="000000"/>
                </a:solidFill>
                <a:latin typeface="+mj-lt"/>
                <a:cs typeface="Arial" panose="020B0604020202020204" pitchFamily="34" charset="0"/>
              </a:rPr>
              <a:t>you see it</a:t>
            </a:r>
            <a:r>
              <a:rPr kumimoji="0" lang="en-US" sz="2400" i="0" u="none" strike="noStrike" kern="0" cap="none" spc="0" normalizeH="0" baseline="0" noProof="0" dirty="0">
                <a:ln>
                  <a:noFill/>
                </a:ln>
                <a:solidFill>
                  <a:srgbClr val="000000"/>
                </a:solidFill>
                <a:effectLst/>
                <a:uLnTx/>
                <a:uFillTx/>
                <a:latin typeface="+mj-lt"/>
                <a:cs typeface="Arial" panose="020B0604020202020204" pitchFamily="34" charset="0"/>
              </a:rPr>
              <a:t>. </a:t>
            </a:r>
            <a:endParaRPr lang="en-US" dirty="0">
              <a:solidFill>
                <a:srgbClr val="000000"/>
              </a:solidFill>
              <a:latin typeface="+mj-lt"/>
              <a:cs typeface="Arial" panose="020B0604020202020204" pitchFamily="34" charset="0"/>
            </a:endParaRPr>
          </a:p>
        </p:txBody>
      </p:sp>
      <p:pic>
        <p:nvPicPr>
          <p:cNvPr id="4" name="5.2-14 Head on Eva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6116" y="1176746"/>
            <a:ext cx="3619109" cy="2714332"/>
          </a:xfrm>
          <a:prstGeom prst="rect">
            <a:avLst/>
          </a:prstGeom>
        </p:spPr>
      </p:pic>
      <p:sp>
        <p:nvSpPr>
          <p:cNvPr id="9" name="Rectangle 8"/>
          <p:cNvSpPr/>
          <p:nvPr/>
        </p:nvSpPr>
        <p:spPr>
          <a:xfrm>
            <a:off x="5581403" y="4276725"/>
            <a:ext cx="2012639" cy="369332"/>
          </a:xfrm>
          <a:prstGeom prst="rect">
            <a:avLst/>
          </a:prstGeom>
        </p:spPr>
        <p:txBody>
          <a:bodyPr wrap="square">
            <a:spAutoFit/>
          </a:bodyPr>
          <a:lstStyle/>
          <a:p>
            <a:r>
              <a:rPr lang="en-US" dirty="0">
                <a:cs typeface="Arial" panose="020B0604020202020204" pitchFamily="34" charset="0"/>
              </a:rPr>
              <a:t> PLAY VIDEO (:20)</a:t>
            </a:r>
            <a:endParaRPr lang="en-US" dirty="0"/>
          </a:p>
        </p:txBody>
      </p:sp>
      <p:sp>
        <p:nvSpPr>
          <p:cNvPr id="19" name="Slide Number Placeholder 18">
            <a:extLst>
              <a:ext uri="{FF2B5EF4-FFF2-40B4-BE49-F238E27FC236}">
                <a16:creationId xmlns:a16="http://schemas.microsoft.com/office/drawing/2014/main" id="{E5A20F5C-7AB0-4E69-8128-D75D4C0A2F19}"/>
              </a:ext>
            </a:extLst>
          </p:cNvPr>
          <p:cNvSpPr>
            <a:spLocks noGrp="1"/>
          </p:cNvSpPr>
          <p:nvPr>
            <p:ph type="sldNum" sz="quarter" idx="10"/>
          </p:nvPr>
        </p:nvSpPr>
        <p:spPr/>
        <p:txBody>
          <a:bodyPr/>
          <a:lstStyle/>
          <a:p>
            <a:r>
              <a:rPr lang="en-US"/>
              <a:t>5.2 - </a:t>
            </a:r>
            <a:fld id="{6EF10A2B-0439-B549-8EB8-580EA6EBC65D}" type="slidenum">
              <a:rPr lang="en-US" smtClean="0"/>
              <a:pPr/>
              <a:t>14</a:t>
            </a:fld>
            <a:endParaRPr lang="en-US" dirty="0"/>
          </a:p>
        </p:txBody>
      </p:sp>
    </p:spTree>
    <p:extLst>
      <p:ext uri="{BB962C8B-B14F-4D97-AF65-F5344CB8AC3E}">
        <p14:creationId xmlns:p14="http://schemas.microsoft.com/office/powerpoint/2010/main" val="25569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4"/>
                </p:tgtEl>
              </p:cMediaNode>
            </p:video>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65019" y="152401"/>
            <a:ext cx="8049490" cy="1082674"/>
          </a:xfrm>
          <a:prstGeom prst="rect">
            <a:avLst/>
          </a:prstGeom>
          <a:noFill/>
          <a:ln w="12700">
            <a:noFill/>
            <a:miter lim="800000"/>
            <a:headEnd/>
            <a:tailEnd/>
          </a:ln>
        </p:spPr>
        <p:txBody>
          <a:bodyPr lIns="90488" tIns="44450" rIns="90488" bIns="44450" anchor="b"/>
          <a:lstStyle/>
          <a:p>
            <a:pPr algn="ctr" eaLnBrk="0" hangingPunct="0">
              <a:defRPr/>
            </a:pPr>
            <a:r>
              <a:rPr lang="en-US" sz="4000" dirty="0">
                <a:solidFill>
                  <a:srgbClr val="C00000"/>
                </a:solidFill>
                <a:latin typeface="+mj-lt"/>
                <a:cs typeface="Arial" panose="020B0604020202020204" pitchFamily="34" charset="0"/>
              </a:rPr>
              <a:t>Off-Road Recovery </a:t>
            </a:r>
          </a:p>
          <a:p>
            <a:pPr algn="ctr" eaLnBrk="0" hangingPunct="0">
              <a:defRPr/>
            </a:pPr>
            <a:r>
              <a:rPr lang="en-US" sz="2800" b="1" dirty="0">
                <a:latin typeface="+mj-lt"/>
                <a:cs typeface="Arial" panose="020B0604020202020204" pitchFamily="34" charset="0"/>
              </a:rPr>
              <a:t>Don’t Panic -  STOP</a:t>
            </a:r>
            <a:r>
              <a:rPr lang="en-US" sz="2800" dirty="0">
                <a:latin typeface="+mj-lt"/>
                <a:cs typeface="Arial" panose="020B0604020202020204" pitchFamily="34" charset="0"/>
              </a:rPr>
              <a:t> and </a:t>
            </a:r>
            <a:r>
              <a:rPr lang="en-US" sz="2800" b="1" dirty="0">
                <a:latin typeface="+mj-lt"/>
                <a:cs typeface="Arial" panose="020B0604020202020204" pitchFamily="34" charset="0"/>
              </a:rPr>
              <a:t>STEER </a:t>
            </a:r>
            <a:r>
              <a:rPr lang="en-US" sz="2800" dirty="0">
                <a:latin typeface="+mj-lt"/>
                <a:cs typeface="Arial" panose="020B0604020202020204" pitchFamily="34" charset="0"/>
              </a:rPr>
              <a:t>onto road </a:t>
            </a:r>
          </a:p>
        </p:txBody>
      </p:sp>
      <p:sp>
        <p:nvSpPr>
          <p:cNvPr id="3" name="Content Placeholder 2"/>
          <p:cNvSpPr>
            <a:spLocks noGrp="1"/>
          </p:cNvSpPr>
          <p:nvPr>
            <p:ph type="subTitle" idx="4294967295"/>
          </p:nvPr>
        </p:nvSpPr>
        <p:spPr>
          <a:xfrm>
            <a:off x="264694" y="1390119"/>
            <a:ext cx="4547937" cy="5179123"/>
          </a:xfrm>
        </p:spPr>
        <p:txBody>
          <a:bodyPr>
            <a:noAutofit/>
          </a:bodyPr>
          <a:lstStyle/>
          <a:p>
            <a:r>
              <a:rPr lang="en-US" sz="2200" dirty="0">
                <a:latin typeface="+mn-lt"/>
              </a:rPr>
              <a:t>Control steering, Don’t panic and steer too much. Hands at 9 and 3.</a:t>
            </a:r>
          </a:p>
          <a:p>
            <a:r>
              <a:rPr lang="en-US" sz="2200" dirty="0">
                <a:latin typeface="+mn-lt"/>
              </a:rPr>
              <a:t>Slow down – feet off throttle.</a:t>
            </a:r>
          </a:p>
          <a:p>
            <a:r>
              <a:rPr lang="en-US" sz="2200" dirty="0">
                <a:latin typeface="+mn-lt"/>
              </a:rPr>
              <a:t>Avoid braking.</a:t>
            </a:r>
          </a:p>
          <a:p>
            <a:r>
              <a:rPr lang="en-US" sz="2200" dirty="0">
                <a:latin typeface="+mn-lt"/>
              </a:rPr>
              <a:t>Position for balance.</a:t>
            </a:r>
          </a:p>
          <a:p>
            <a:r>
              <a:rPr lang="en-US" sz="2200" dirty="0">
                <a:latin typeface="+mn-lt"/>
              </a:rPr>
              <a:t>Safely stop – apply brakes slowly.</a:t>
            </a:r>
          </a:p>
          <a:p>
            <a:r>
              <a:rPr lang="en-US" sz="2200" dirty="0">
                <a:latin typeface="+mn-lt"/>
              </a:rPr>
              <a:t>Check the slope of the shoulder!</a:t>
            </a:r>
          </a:p>
          <a:p>
            <a:r>
              <a:rPr lang="en-US" sz="2200" dirty="0">
                <a:latin typeface="+mn-lt"/>
              </a:rPr>
              <a:t>Align edge of road to middle of car. </a:t>
            </a:r>
          </a:p>
          <a:p>
            <a:r>
              <a:rPr lang="en-US" sz="2200" dirty="0">
                <a:latin typeface="+mn-lt"/>
              </a:rPr>
              <a:t>Steer onto road – 1/8 – 1/4 turn.</a:t>
            </a:r>
          </a:p>
          <a:p>
            <a:r>
              <a:rPr lang="en-US" sz="2200" dirty="0">
                <a:latin typeface="+mn-lt"/>
              </a:rPr>
              <a:t>Counter steer back into lane – counter steering is double the first turn  to counter balance the weight shift.</a:t>
            </a:r>
          </a:p>
        </p:txBody>
      </p:sp>
      <p:pic>
        <p:nvPicPr>
          <p:cNvPr id="5" name="Picture 67" descr="figure9"/>
          <p:cNvPicPr>
            <a:picLocks noChangeAspect="1" noChangeArrowheads="1"/>
          </p:cNvPicPr>
          <p:nvPr/>
        </p:nvPicPr>
        <p:blipFill>
          <a:blip r:embed="rId3" r:link="rId4" cstate="email">
            <a:extLst>
              <a:ext uri="{28A0092B-C50C-407E-A947-70E740481C1C}">
                <a14:useLocalDpi xmlns:a14="http://schemas.microsoft.com/office/drawing/2010/main"/>
              </a:ext>
            </a:extLst>
          </a:blip>
          <a:srcRect b="16638"/>
          <a:stretch>
            <a:fillRect/>
          </a:stretch>
        </p:blipFill>
        <p:spPr bwMode="auto">
          <a:xfrm>
            <a:off x="5209309" y="1390119"/>
            <a:ext cx="3505200" cy="2527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6222435" y="3101787"/>
            <a:ext cx="1523887" cy="355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17">
            <a:extLst>
              <a:ext uri="{FF2B5EF4-FFF2-40B4-BE49-F238E27FC236}">
                <a16:creationId xmlns:a16="http://schemas.microsoft.com/office/drawing/2014/main" id="{A6859E11-40C1-48A9-9AE4-9930CAB2793B}"/>
              </a:ext>
            </a:extLst>
          </p:cNvPr>
          <p:cNvSpPr>
            <a:spLocks noGrp="1"/>
          </p:cNvSpPr>
          <p:nvPr>
            <p:ph type="sldNum" sz="quarter" idx="10"/>
          </p:nvPr>
        </p:nvSpPr>
        <p:spPr/>
        <p:txBody>
          <a:bodyPr/>
          <a:lstStyle/>
          <a:p>
            <a:r>
              <a:rPr lang="en-US"/>
              <a:t>5.2 - </a:t>
            </a:r>
            <a:fld id="{6EF10A2B-0439-B549-8EB8-580EA6EBC65D}" type="slidenum">
              <a:rPr lang="en-US" smtClean="0"/>
              <a:pPr/>
              <a:t>15</a:t>
            </a:fld>
            <a:endParaRPr lang="en-US" dirty="0"/>
          </a:p>
        </p:txBody>
      </p:sp>
    </p:spTree>
    <p:extLst>
      <p:ext uri="{BB962C8B-B14F-4D97-AF65-F5344CB8AC3E}">
        <p14:creationId xmlns:p14="http://schemas.microsoft.com/office/powerpoint/2010/main" val="105694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540327" y="195449"/>
            <a:ext cx="8146473" cy="802078"/>
          </a:xfrm>
          <a:prstGeom prst="rect">
            <a:avLst/>
          </a:prstGeom>
          <a:noFill/>
          <a:ln w="12700">
            <a:noFill/>
            <a:miter lim="800000"/>
            <a:headEnd/>
            <a:tailEnd/>
          </a:ln>
        </p:spPr>
        <p:txBody>
          <a:bodyPr lIns="90488" tIns="44450" rIns="90488" bIns="44450" anchor="b"/>
          <a:lstStyle/>
          <a:p>
            <a:pPr algn="ctr" eaLnBrk="0" hangingPunct="0">
              <a:defRPr/>
            </a:pPr>
            <a:r>
              <a:rPr lang="en-US" sz="4000" dirty="0">
                <a:solidFill>
                  <a:srgbClr val="C00000"/>
                </a:solidFill>
                <a:latin typeface="+mj-lt"/>
                <a:cs typeface="Arial" panose="020B0604020202020204" pitchFamily="34" charset="0"/>
              </a:rPr>
              <a:t>Skids and Traction Loss</a:t>
            </a:r>
          </a:p>
        </p:txBody>
      </p:sp>
      <p:sp>
        <p:nvSpPr>
          <p:cNvPr id="2" name="Content Placeholder 1"/>
          <p:cNvSpPr>
            <a:spLocks noGrp="1"/>
          </p:cNvSpPr>
          <p:nvPr>
            <p:ph type="subTitle" idx="4294967295"/>
          </p:nvPr>
        </p:nvSpPr>
        <p:spPr>
          <a:xfrm>
            <a:off x="3142403" y="1341161"/>
            <a:ext cx="5544397" cy="4944240"/>
          </a:xfrm>
        </p:spPr>
        <p:txBody>
          <a:bodyPr>
            <a:noAutofit/>
          </a:bodyPr>
          <a:lstStyle/>
          <a:p>
            <a:r>
              <a:rPr lang="en-US" altLang="en-US" sz="2800" dirty="0">
                <a:latin typeface="+mn-lt"/>
              </a:rPr>
              <a:t>Look – Where you want to go.</a:t>
            </a:r>
          </a:p>
          <a:p>
            <a:r>
              <a:rPr lang="en-US" altLang="en-US" sz="2800" dirty="0">
                <a:latin typeface="+mn-lt"/>
              </a:rPr>
              <a:t>Steer – Where you want to go. </a:t>
            </a:r>
          </a:p>
          <a:p>
            <a:r>
              <a:rPr lang="en-US" altLang="en-US" sz="2800" dirty="0">
                <a:latin typeface="+mn-lt"/>
              </a:rPr>
              <a:t>Off pedals – Release the brake or accelerator to maintain rolling traction.</a:t>
            </a:r>
          </a:p>
          <a:p>
            <a:r>
              <a:rPr lang="en-US" altLang="en-US" sz="2800" dirty="0">
                <a:latin typeface="+mn-lt"/>
              </a:rPr>
              <a:t>Never give up - Maintain constant attention to steering until the vehicle is back under control. </a:t>
            </a:r>
          </a:p>
          <a:p>
            <a:r>
              <a:rPr lang="en-US" altLang="en-US" sz="2800" dirty="0">
                <a:latin typeface="+mn-lt"/>
              </a:rPr>
              <a:t>Use trail braking if needed.</a:t>
            </a:r>
          </a:p>
          <a:p>
            <a:endParaRPr lang="en-US" altLang="en-US" dirty="0"/>
          </a:p>
          <a:p>
            <a:endParaRPr lang="en-US" dirty="0"/>
          </a:p>
        </p:txBody>
      </p:sp>
      <p:grpSp>
        <p:nvGrpSpPr>
          <p:cNvPr id="40" name="Group 39"/>
          <p:cNvGrpSpPr/>
          <p:nvPr/>
        </p:nvGrpSpPr>
        <p:grpSpPr>
          <a:xfrm>
            <a:off x="540327" y="1371600"/>
            <a:ext cx="2667000" cy="4114800"/>
            <a:chOff x="5029200" y="1524000"/>
            <a:chExt cx="2667000" cy="4114800"/>
          </a:xfrm>
        </p:grpSpPr>
        <p:sp>
          <p:nvSpPr>
            <p:cNvPr id="41" name="Line 12"/>
            <p:cNvSpPr>
              <a:spLocks noChangeShapeType="1"/>
            </p:cNvSpPr>
            <p:nvPr/>
          </p:nvSpPr>
          <p:spPr bwMode="auto">
            <a:xfrm flipV="1">
              <a:off x="6477000" y="1752600"/>
              <a:ext cx="0" cy="2819400"/>
            </a:xfrm>
            <a:prstGeom prst="line">
              <a:avLst/>
            </a:prstGeom>
            <a:noFill/>
            <a:ln w="381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 name="Group 14"/>
            <p:cNvGrpSpPr>
              <a:grpSpLocks/>
            </p:cNvGrpSpPr>
            <p:nvPr/>
          </p:nvGrpSpPr>
          <p:grpSpPr bwMode="auto">
            <a:xfrm>
              <a:off x="5029200" y="1524000"/>
              <a:ext cx="2667000" cy="4114800"/>
              <a:chOff x="3456" y="768"/>
              <a:chExt cx="2208" cy="3168"/>
            </a:xfrm>
          </p:grpSpPr>
          <p:sp>
            <p:nvSpPr>
              <p:cNvPr id="43" name="Rectangle 15"/>
              <p:cNvSpPr>
                <a:spLocks noChangeArrowheads="1"/>
              </p:cNvSpPr>
              <p:nvPr/>
            </p:nvSpPr>
            <p:spPr bwMode="auto">
              <a:xfrm>
                <a:off x="3456" y="768"/>
                <a:ext cx="1776" cy="3168"/>
              </a:xfrm>
              <a:prstGeom prst="rect">
                <a:avLst/>
              </a:prstGeom>
              <a:noFill/>
              <a:ln w="28575">
                <a:solidFill>
                  <a:srgbClr val="000000"/>
                </a:solidFill>
                <a:miter lim="800000"/>
                <a:headEnd/>
                <a:tailEnd/>
              </a:ln>
              <a:extLst>
                <a:ext uri="{909E8E84-426E-40DD-AFC4-6F175D3DCCD1}">
                  <a14:hiddenFill xmlns:a14="http://schemas.microsoft.com/office/drawing/2010/main">
                    <a:solidFill>
                      <a:schemeClr val="accent2"/>
                    </a:solidFill>
                  </a14:hiddenFill>
                </a:ext>
              </a:extLst>
            </p:spPr>
            <p:txBody>
              <a:bodyPr anchor="ctr"/>
              <a:lstStyle/>
              <a:p>
                <a:endParaRPr lang="en-US"/>
              </a:p>
            </p:txBody>
          </p:sp>
          <p:sp>
            <p:nvSpPr>
              <p:cNvPr id="44" name="Line 16"/>
              <p:cNvSpPr>
                <a:spLocks noChangeShapeType="1"/>
              </p:cNvSpPr>
              <p:nvPr/>
            </p:nvSpPr>
            <p:spPr bwMode="auto">
              <a:xfrm>
                <a:off x="4176" y="816"/>
                <a:ext cx="0" cy="3120"/>
              </a:xfrm>
              <a:prstGeom prst="line">
                <a:avLst/>
              </a:prstGeom>
              <a:noFill/>
              <a:ln w="31750">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5" name="Group 17"/>
              <p:cNvGrpSpPr>
                <a:grpSpLocks/>
              </p:cNvGrpSpPr>
              <p:nvPr/>
            </p:nvGrpSpPr>
            <p:grpSpPr bwMode="auto">
              <a:xfrm>
                <a:off x="3696" y="2304"/>
                <a:ext cx="1968" cy="1488"/>
                <a:chOff x="3600" y="2352"/>
                <a:chExt cx="1968" cy="1488"/>
              </a:xfrm>
            </p:grpSpPr>
            <p:pic>
              <p:nvPicPr>
                <p:cNvPr id="46" name="Picture 18" descr="trim-s50-Red-Fated-H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411459">
                  <a:off x="4450" y="2702"/>
                  <a:ext cx="1152" cy="5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9" descr="trim-s50-Red-Fated-H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706580">
                  <a:off x="3538" y="2654"/>
                  <a:ext cx="1152" cy="5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0" descr="Large-Red-V-U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0" y="2448"/>
                  <a:ext cx="527" cy="1111"/>
                </a:xfrm>
                <a:prstGeom prst="rect">
                  <a:avLst/>
                </a:prstGeom>
                <a:noFill/>
                <a:extLst>
                  <a:ext uri="{909E8E84-426E-40DD-AFC4-6F175D3DCCD1}">
                    <a14:hiddenFill xmlns:a14="http://schemas.microsoft.com/office/drawing/2010/main">
                      <a:solidFill>
                        <a:srgbClr val="FFFFFF"/>
                      </a:solidFill>
                    </a14:hiddenFill>
                  </a:ext>
                </a:extLst>
              </p:spPr>
            </p:pic>
            <p:sp>
              <p:nvSpPr>
                <p:cNvPr id="49" name="AutoShape 21"/>
                <p:cNvSpPr>
                  <a:spLocks noChangeArrowheads="1"/>
                </p:cNvSpPr>
                <p:nvPr/>
              </p:nvSpPr>
              <p:spPr bwMode="auto">
                <a:xfrm rot="6032762">
                  <a:off x="3936" y="3120"/>
                  <a:ext cx="336" cy="1008"/>
                </a:xfrm>
                <a:prstGeom prst="curvedLeftArrow">
                  <a:avLst>
                    <a:gd name="adj1" fmla="val 60000"/>
                    <a:gd name="adj2" fmla="val 120000"/>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AutoShape 22"/>
                <p:cNvSpPr>
                  <a:spLocks noChangeArrowheads="1"/>
                </p:cNvSpPr>
                <p:nvPr/>
              </p:nvSpPr>
              <p:spPr bwMode="auto">
                <a:xfrm rot="5067191" flipV="1">
                  <a:off x="4896" y="3168"/>
                  <a:ext cx="336" cy="1008"/>
                </a:xfrm>
                <a:prstGeom prst="curvedLeftArrow">
                  <a:avLst>
                    <a:gd name="adj1" fmla="val 60000"/>
                    <a:gd name="adj2" fmla="val 120000"/>
                    <a:gd name="adj3" fmla="val 33333"/>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7" name="Slide Number Placeholder 16">
            <a:extLst>
              <a:ext uri="{FF2B5EF4-FFF2-40B4-BE49-F238E27FC236}">
                <a16:creationId xmlns:a16="http://schemas.microsoft.com/office/drawing/2014/main" id="{9E5B85EC-6C8D-40C6-9A18-F6F6828A2387}"/>
              </a:ext>
            </a:extLst>
          </p:cNvPr>
          <p:cNvSpPr>
            <a:spLocks noGrp="1"/>
          </p:cNvSpPr>
          <p:nvPr>
            <p:ph type="sldNum" sz="quarter" idx="10"/>
          </p:nvPr>
        </p:nvSpPr>
        <p:spPr/>
        <p:txBody>
          <a:bodyPr/>
          <a:lstStyle/>
          <a:p>
            <a:r>
              <a:rPr lang="en-US"/>
              <a:t>5.2 - </a:t>
            </a:r>
            <a:fld id="{6EF10A2B-0439-B549-8EB8-580EA6EBC65D}" type="slidenum">
              <a:rPr lang="en-US" smtClean="0"/>
              <a:pPr/>
              <a:t>16</a:t>
            </a:fld>
            <a:endParaRPr lang="en-US" dirty="0"/>
          </a:p>
        </p:txBody>
      </p:sp>
    </p:spTree>
    <p:extLst>
      <p:ext uri="{BB962C8B-B14F-4D97-AF65-F5344CB8AC3E}">
        <p14:creationId xmlns:p14="http://schemas.microsoft.com/office/powerpoint/2010/main" val="6405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38438" y="217880"/>
            <a:ext cx="8146473" cy="742456"/>
          </a:xfrm>
          <a:prstGeom prst="rect">
            <a:avLst/>
          </a:prstGeom>
          <a:noFill/>
          <a:ln w="12700">
            <a:noFill/>
            <a:miter lim="800000"/>
            <a:headEnd/>
            <a:tailEnd/>
          </a:ln>
        </p:spPr>
        <p:txBody>
          <a:bodyPr lIns="90488" tIns="44450" rIns="90488" bIns="44450" anchor="b"/>
          <a:lstStyle/>
          <a:p>
            <a:pPr algn="ctr" eaLnBrk="0" hangingPunct="0">
              <a:defRPr/>
            </a:pPr>
            <a:endParaRPr lang="en-US" sz="4400" dirty="0">
              <a:solidFill>
                <a:srgbClr val="D60093"/>
              </a:solidFill>
              <a:latin typeface="Arial" panose="020B0604020202020204" pitchFamily="34" charset="0"/>
              <a:cs typeface="Arial" panose="020B0604020202020204" pitchFamily="34" charset="0"/>
            </a:endParaRPr>
          </a:p>
          <a:p>
            <a:pPr algn="ctr" eaLnBrk="0" hangingPunct="0">
              <a:defRPr/>
            </a:pPr>
            <a:endParaRPr lang="en-US" sz="4400" dirty="0">
              <a:solidFill>
                <a:srgbClr val="D60093"/>
              </a:solidFill>
              <a:latin typeface="Arial" panose="020B0604020202020204" pitchFamily="34" charset="0"/>
              <a:cs typeface="Arial" panose="020B0604020202020204" pitchFamily="34" charset="0"/>
            </a:endParaRPr>
          </a:p>
          <a:p>
            <a:pPr algn="ctr" eaLnBrk="0" hangingPunct="0">
              <a:defRPr/>
            </a:pPr>
            <a:endParaRPr lang="en-US" sz="4400" dirty="0">
              <a:solidFill>
                <a:srgbClr val="D60093"/>
              </a:solidFill>
              <a:latin typeface="Arial" panose="020B0604020202020204" pitchFamily="34" charset="0"/>
              <a:cs typeface="Arial" panose="020B0604020202020204" pitchFamily="34" charset="0"/>
            </a:endParaRPr>
          </a:p>
          <a:p>
            <a:pPr algn="ctr" eaLnBrk="0" hangingPunct="0">
              <a:defRPr/>
            </a:pPr>
            <a:r>
              <a:rPr lang="en-US" sz="4400" dirty="0">
                <a:solidFill>
                  <a:srgbClr val="C00000"/>
                </a:solidFill>
                <a:latin typeface="+mj-lt"/>
                <a:cs typeface="Arial" panose="020B0604020202020204" pitchFamily="34" charset="0"/>
              </a:rPr>
              <a:t>If you hear a siren …</a:t>
            </a:r>
            <a:endParaRPr lang="en-US" altLang="en-US" sz="2400" dirty="0">
              <a:solidFill>
                <a:srgbClr val="C00000"/>
              </a:solidFill>
              <a:latin typeface="+mj-lt"/>
              <a:cs typeface="Arial" panose="020B0604020202020204" pitchFamily="34" charset="0"/>
            </a:endParaRPr>
          </a:p>
        </p:txBody>
      </p:sp>
      <p:sp>
        <p:nvSpPr>
          <p:cNvPr id="2" name="TextBox 1"/>
          <p:cNvSpPr txBox="1"/>
          <p:nvPr/>
        </p:nvSpPr>
        <p:spPr>
          <a:xfrm>
            <a:off x="1724025" y="5231707"/>
            <a:ext cx="5694364" cy="1107996"/>
          </a:xfrm>
          <a:prstGeom prst="rect">
            <a:avLst/>
          </a:prstGeom>
          <a:noFill/>
        </p:spPr>
        <p:txBody>
          <a:bodyPr wrap="square" rtlCol="0">
            <a:spAutoFit/>
          </a:bodyPr>
          <a:lstStyle/>
          <a:p>
            <a:r>
              <a:rPr lang="en-US" altLang="en-US" sz="2400" dirty="0">
                <a:latin typeface="+mj-lt"/>
                <a:cs typeface="Arial" panose="020B0604020202020204" pitchFamily="34" charset="0"/>
              </a:rPr>
              <a:t>Slow down and change lanes whenever possible. Remember the Move Over Law … </a:t>
            </a:r>
          </a:p>
          <a:p>
            <a:endParaRPr lang="en-US" dirty="0"/>
          </a:p>
        </p:txBody>
      </p:sp>
      <p:pic>
        <p:nvPicPr>
          <p:cNvPr id="3" name="Picture 2" descr="S:\Divisions\Health Enhancement &amp; Safety\Driver Education\2.0 TE working files\Photo Resources\ambualnc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4025" y="1264675"/>
            <a:ext cx="5694363" cy="3783013"/>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6">
            <a:extLst>
              <a:ext uri="{FF2B5EF4-FFF2-40B4-BE49-F238E27FC236}">
                <a16:creationId xmlns:a16="http://schemas.microsoft.com/office/drawing/2014/main" id="{833C64CD-A1CF-47D5-95AE-02504192B6A1}"/>
              </a:ext>
            </a:extLst>
          </p:cNvPr>
          <p:cNvSpPr>
            <a:spLocks noGrp="1"/>
          </p:cNvSpPr>
          <p:nvPr>
            <p:ph type="sldNum" sz="quarter" idx="10"/>
          </p:nvPr>
        </p:nvSpPr>
        <p:spPr/>
        <p:txBody>
          <a:bodyPr/>
          <a:lstStyle/>
          <a:p>
            <a:r>
              <a:rPr lang="en-US"/>
              <a:t>5.1 - </a:t>
            </a:r>
            <a:fld id="{6EF10A2B-0439-B549-8EB8-580EA6EBC65D}" type="slidenum">
              <a:rPr lang="en-US" smtClean="0"/>
              <a:pPr/>
              <a:t>17</a:t>
            </a:fld>
            <a:endParaRPr lang="en-US" dirty="0"/>
          </a:p>
        </p:txBody>
      </p:sp>
    </p:spTree>
    <p:extLst>
      <p:ext uri="{BB962C8B-B14F-4D97-AF65-F5344CB8AC3E}">
        <p14:creationId xmlns:p14="http://schemas.microsoft.com/office/powerpoint/2010/main" val="1518651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60219" y="195449"/>
            <a:ext cx="8326582" cy="766452"/>
          </a:xfrm>
          <a:prstGeom prst="rect">
            <a:avLst/>
          </a:prstGeom>
          <a:noFill/>
          <a:ln w="12700">
            <a:noFill/>
            <a:miter lim="800000"/>
            <a:headEnd/>
            <a:tailEnd/>
          </a:ln>
        </p:spPr>
        <p:txBody>
          <a:bodyPr lIns="90488" tIns="44450" rIns="90488" bIns="44450" anchor="b"/>
          <a:lstStyle/>
          <a:p>
            <a:pPr algn="ctr" eaLnBrk="0" hangingPunct="0">
              <a:defRPr/>
            </a:pPr>
            <a:r>
              <a:rPr lang="en-US" sz="4400" dirty="0">
                <a:solidFill>
                  <a:srgbClr val="C00000"/>
                </a:solidFill>
                <a:latin typeface="+mj-lt"/>
                <a:cs typeface="Arial" panose="020B0604020202020204" pitchFamily="34" charset="0"/>
              </a:rPr>
              <a:t>At the scene of a crash …</a:t>
            </a:r>
          </a:p>
        </p:txBody>
      </p:sp>
      <p:sp>
        <p:nvSpPr>
          <p:cNvPr id="16" name="Rectangle 3"/>
          <p:cNvSpPr txBox="1">
            <a:spLocks noChangeArrowheads="1"/>
          </p:cNvSpPr>
          <p:nvPr/>
        </p:nvSpPr>
        <p:spPr>
          <a:xfrm>
            <a:off x="540327" y="1225116"/>
            <a:ext cx="7978031" cy="388169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400" b="1" i="1" dirty="0">
                <a:latin typeface="+mj-lt"/>
                <a:cs typeface="Arial" panose="020B0604020202020204" pitchFamily="34" charset="0"/>
              </a:rPr>
              <a:t>What do you do?</a:t>
            </a:r>
          </a:p>
          <a:p>
            <a:r>
              <a:rPr lang="en-US" altLang="en-US" sz="2400" dirty="0">
                <a:latin typeface="+mj-lt"/>
                <a:cs typeface="Arial" panose="020B0604020202020204" pitchFamily="34" charset="0"/>
              </a:rPr>
              <a:t>If you are involved, </a:t>
            </a:r>
            <a:r>
              <a:rPr lang="en-US" altLang="en-US" sz="2400" b="1" dirty="0">
                <a:latin typeface="+mj-lt"/>
                <a:cs typeface="Arial" panose="020B0604020202020204" pitchFamily="34" charset="0"/>
              </a:rPr>
              <a:t>stop immediately</a:t>
            </a:r>
            <a:r>
              <a:rPr lang="en-US" altLang="en-US" sz="2400" dirty="0">
                <a:latin typeface="+mj-lt"/>
                <a:cs typeface="Arial" panose="020B0604020202020204" pitchFamily="34" charset="0"/>
              </a:rPr>
              <a:t>, </a:t>
            </a:r>
            <a:br>
              <a:rPr lang="en-US" altLang="en-US" sz="2400" dirty="0">
                <a:latin typeface="+mj-lt"/>
                <a:cs typeface="Arial" panose="020B0604020202020204" pitchFamily="34" charset="0"/>
              </a:rPr>
            </a:br>
            <a:r>
              <a:rPr lang="en-US" altLang="en-US" sz="2400" dirty="0">
                <a:latin typeface="+mj-lt"/>
                <a:cs typeface="Arial" panose="020B0604020202020204" pitchFamily="34" charset="0"/>
              </a:rPr>
              <a:t>regardless of how little damage appears.</a:t>
            </a:r>
          </a:p>
          <a:p>
            <a:r>
              <a:rPr lang="en-US" altLang="en-US" sz="2400" dirty="0">
                <a:latin typeface="+mj-lt"/>
                <a:cs typeface="Arial" panose="020B0604020202020204" pitchFamily="34" charset="0"/>
              </a:rPr>
              <a:t>Call 9-1-1 for medical assistance if anyone</a:t>
            </a:r>
            <a:br>
              <a:rPr lang="en-US" altLang="en-US" sz="2400" dirty="0">
                <a:latin typeface="+mj-lt"/>
                <a:cs typeface="Arial" panose="020B0604020202020204" pitchFamily="34" charset="0"/>
              </a:rPr>
            </a:br>
            <a:r>
              <a:rPr lang="en-US" altLang="en-US" sz="2400" dirty="0">
                <a:latin typeface="+mj-lt"/>
                <a:cs typeface="Arial" panose="020B0604020202020204" pitchFamily="34" charset="0"/>
              </a:rPr>
              <a:t>is injured.</a:t>
            </a:r>
          </a:p>
          <a:p>
            <a:r>
              <a:rPr lang="en-US" altLang="en-US" sz="2400" dirty="0">
                <a:latin typeface="+mj-lt"/>
                <a:cs typeface="Arial" panose="020B0604020202020204" pitchFamily="34" charset="0"/>
              </a:rPr>
              <a:t>Do not move an injured person unless there is danger of fire or another collision. </a:t>
            </a:r>
          </a:p>
          <a:p>
            <a:r>
              <a:rPr lang="en-US" altLang="en-US" sz="2400" dirty="0">
                <a:latin typeface="+mj-lt"/>
                <a:cs typeface="Arial" panose="020B0604020202020204" pitchFamily="34" charset="0"/>
              </a:rPr>
              <a:t>Ensure all vehicles in the collision have engines turned off.</a:t>
            </a:r>
          </a:p>
          <a:p>
            <a:r>
              <a:rPr lang="en-US" altLang="en-US" sz="2400" dirty="0">
                <a:latin typeface="+mj-lt"/>
                <a:cs typeface="Arial" panose="020B0604020202020204" pitchFamily="34" charset="0"/>
              </a:rPr>
              <a:t>Set out reflectors to warn oncoming traffic.</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84937" y="5261164"/>
            <a:ext cx="5165580" cy="136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lide Number Placeholder 23">
            <a:extLst>
              <a:ext uri="{FF2B5EF4-FFF2-40B4-BE49-F238E27FC236}">
                <a16:creationId xmlns:a16="http://schemas.microsoft.com/office/drawing/2014/main" id="{45597312-0F6A-4D96-83D9-42B93AE1BC0D}"/>
              </a:ext>
            </a:extLst>
          </p:cNvPr>
          <p:cNvSpPr>
            <a:spLocks noGrp="1"/>
          </p:cNvSpPr>
          <p:nvPr>
            <p:ph type="sldNum" sz="quarter" idx="10"/>
          </p:nvPr>
        </p:nvSpPr>
        <p:spPr/>
        <p:txBody>
          <a:bodyPr/>
          <a:lstStyle/>
          <a:p>
            <a:r>
              <a:rPr lang="en-US"/>
              <a:t>5.2 - </a:t>
            </a:r>
            <a:fld id="{6EF10A2B-0439-B549-8EB8-580EA6EBC65D}" type="slidenum">
              <a:rPr lang="en-US" smtClean="0"/>
              <a:pPr/>
              <a:t>18</a:t>
            </a:fld>
            <a:endParaRPr lang="en-US" dirty="0"/>
          </a:p>
        </p:txBody>
      </p:sp>
      <p:pic>
        <p:nvPicPr>
          <p:cNvPr id="28" name="Picture 27">
            <a:extLst>
              <a:ext uri="{FF2B5EF4-FFF2-40B4-BE49-F238E27FC236}">
                <a16:creationId xmlns:a16="http://schemas.microsoft.com/office/drawing/2014/main" id="{983C6F81-3602-400F-89DB-2312B5689B8A}"/>
              </a:ext>
            </a:extLst>
          </p:cNvPr>
          <p:cNvPicPr>
            <a:picLocks noChangeAspect="1"/>
          </p:cNvPicPr>
          <p:nvPr/>
        </p:nvPicPr>
        <p:blipFill>
          <a:blip r:embed="rId4"/>
          <a:stretch>
            <a:fillRect/>
          </a:stretch>
        </p:blipFill>
        <p:spPr>
          <a:xfrm>
            <a:off x="6382877" y="1324997"/>
            <a:ext cx="2474245" cy="1677633"/>
          </a:xfrm>
          <a:prstGeom prst="rect">
            <a:avLst/>
          </a:prstGeom>
        </p:spPr>
      </p:pic>
    </p:spTree>
    <p:extLst>
      <p:ext uri="{BB962C8B-B14F-4D97-AF65-F5344CB8AC3E}">
        <p14:creationId xmlns:p14="http://schemas.microsoft.com/office/powerpoint/2010/main" val="327441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540327" y="195449"/>
            <a:ext cx="8146473" cy="914400"/>
          </a:xfrm>
          <a:prstGeom prst="rect">
            <a:avLst/>
          </a:prstGeom>
          <a:noFill/>
          <a:ln w="12700">
            <a:noFill/>
            <a:miter lim="800000"/>
            <a:headEnd/>
            <a:tailEnd/>
          </a:ln>
        </p:spPr>
        <p:txBody>
          <a:bodyPr lIns="90488" tIns="44450" rIns="90488" bIns="44450" anchor="b"/>
          <a:lstStyle/>
          <a:p>
            <a:pPr algn="ctr" eaLnBrk="0" hangingPunct="0">
              <a:defRPr/>
            </a:pPr>
            <a:r>
              <a:rPr lang="en-US" sz="4000" dirty="0">
                <a:solidFill>
                  <a:srgbClr val="C00000"/>
                </a:solidFill>
                <a:latin typeface="+mj-lt"/>
                <a:cs typeface="Arial" panose="020B0604020202020204" pitchFamily="34" charset="0"/>
              </a:rPr>
              <a:t>Montana’s Good Samaritan Law…</a:t>
            </a:r>
          </a:p>
        </p:txBody>
      </p:sp>
      <p:sp>
        <p:nvSpPr>
          <p:cNvPr id="16" name="Rectangle 3"/>
          <p:cNvSpPr txBox="1">
            <a:spLocks noChangeArrowheads="1"/>
          </p:cNvSpPr>
          <p:nvPr/>
        </p:nvSpPr>
        <p:spPr>
          <a:xfrm>
            <a:off x="540327" y="1420091"/>
            <a:ext cx="7855528" cy="34962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800"/>
              </a:spcBef>
            </a:pPr>
            <a:r>
              <a:rPr lang="en-US" altLang="en-US" sz="2400" dirty="0">
                <a:latin typeface="+mj-lt"/>
                <a:cs typeface="Arial" panose="020B0604020202020204" pitchFamily="34" charset="0"/>
              </a:rPr>
              <a:t>This law helps protect rescuers who voluntarily help a victim in distress from being successfully sued in court. (i.e., for wrongdoing).</a:t>
            </a:r>
          </a:p>
          <a:p>
            <a:pPr>
              <a:spcBef>
                <a:spcPts val="1800"/>
              </a:spcBef>
            </a:pPr>
            <a:r>
              <a:rPr lang="en-US" altLang="en-US" sz="2400" dirty="0">
                <a:latin typeface="+mj-lt"/>
                <a:cs typeface="Arial" panose="020B0604020202020204" pitchFamily="34" charset="0"/>
              </a:rPr>
              <a:t>The law is designed to encourage people to help a stranger who needs assistance by reducing or eliminating the fear that, if they do so, they will suffer possible legal repercussions in the event that they inadvertently make a mistake when helping the victim.</a:t>
            </a:r>
          </a:p>
        </p:txBody>
      </p:sp>
      <p:sp>
        <p:nvSpPr>
          <p:cNvPr id="27" name="Slide Number Placeholder 26">
            <a:extLst>
              <a:ext uri="{FF2B5EF4-FFF2-40B4-BE49-F238E27FC236}">
                <a16:creationId xmlns:a16="http://schemas.microsoft.com/office/drawing/2014/main" id="{BA513ABB-809F-473B-8F63-490535F98AC3}"/>
              </a:ext>
            </a:extLst>
          </p:cNvPr>
          <p:cNvSpPr>
            <a:spLocks noGrp="1"/>
          </p:cNvSpPr>
          <p:nvPr>
            <p:ph type="sldNum" sz="quarter" idx="10"/>
          </p:nvPr>
        </p:nvSpPr>
        <p:spPr/>
        <p:txBody>
          <a:bodyPr/>
          <a:lstStyle/>
          <a:p>
            <a:r>
              <a:rPr lang="en-US"/>
              <a:t>5.2 - </a:t>
            </a:r>
            <a:fld id="{6EF10A2B-0439-B549-8EB8-580EA6EBC65D}" type="slidenum">
              <a:rPr lang="en-US" smtClean="0"/>
              <a:pPr/>
              <a:t>19</a:t>
            </a:fld>
            <a:endParaRPr lang="en-US" dirty="0"/>
          </a:p>
        </p:txBody>
      </p:sp>
    </p:spTree>
    <p:extLst>
      <p:ext uri="{BB962C8B-B14F-4D97-AF65-F5344CB8AC3E}">
        <p14:creationId xmlns:p14="http://schemas.microsoft.com/office/powerpoint/2010/main" val="286918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mj-lt"/>
              </a:rPr>
              <a:t>Emergencies - Objectives</a:t>
            </a:r>
          </a:p>
        </p:txBody>
      </p:sp>
      <p:sp>
        <p:nvSpPr>
          <p:cNvPr id="3" name="Content Placeholder 2"/>
          <p:cNvSpPr>
            <a:spLocks noGrp="1"/>
          </p:cNvSpPr>
          <p:nvPr>
            <p:ph type="subTitle" idx="4294967295"/>
          </p:nvPr>
        </p:nvSpPr>
        <p:spPr>
          <a:xfrm>
            <a:off x="1371600" y="1384968"/>
            <a:ext cx="6400800" cy="4246563"/>
          </a:xfrm>
        </p:spPr>
        <p:txBody>
          <a:bodyPr>
            <a:noAutofit/>
          </a:bodyPr>
          <a:lstStyle/>
          <a:p>
            <a:r>
              <a:rPr lang="en-US" sz="2800" dirty="0">
                <a:latin typeface="+mj-lt"/>
              </a:rPr>
              <a:t>Understand that emergency situations occasionally arise while driving.</a:t>
            </a:r>
          </a:p>
          <a:p>
            <a:r>
              <a:rPr lang="en-US" sz="2800" dirty="0">
                <a:latin typeface="+mj-lt"/>
              </a:rPr>
              <a:t>Understand that each emergency situation can be dealt with effectively.</a:t>
            </a:r>
          </a:p>
          <a:p>
            <a:r>
              <a:rPr lang="en-US" sz="2800" dirty="0">
                <a:latin typeface="+mj-lt"/>
              </a:rPr>
              <a:t>Know what procedures to use in specific emergency situations.</a:t>
            </a:r>
          </a:p>
          <a:p>
            <a:r>
              <a:rPr lang="en-US" sz="2800" dirty="0">
                <a:latin typeface="+mj-lt"/>
              </a:rPr>
              <a:t>How to avoid potential emergency situations.</a:t>
            </a:r>
          </a:p>
        </p:txBody>
      </p:sp>
      <p:sp>
        <p:nvSpPr>
          <p:cNvPr id="9" name="Slide Number Placeholder 8">
            <a:extLst>
              <a:ext uri="{FF2B5EF4-FFF2-40B4-BE49-F238E27FC236}">
                <a16:creationId xmlns:a16="http://schemas.microsoft.com/office/drawing/2014/main" id="{39AA4ED7-FE64-47F2-852E-58BC2738460B}"/>
              </a:ext>
            </a:extLst>
          </p:cNvPr>
          <p:cNvSpPr>
            <a:spLocks noGrp="1"/>
          </p:cNvSpPr>
          <p:nvPr>
            <p:ph type="sldNum" sz="quarter" idx="10"/>
          </p:nvPr>
        </p:nvSpPr>
        <p:spPr/>
        <p:txBody>
          <a:bodyPr/>
          <a:lstStyle/>
          <a:p>
            <a:r>
              <a:rPr lang="en-US"/>
              <a:t>5.2 - </a:t>
            </a:r>
            <a:fld id="{6EF10A2B-0439-B549-8EB8-580EA6EBC65D}" type="slidenum">
              <a:rPr lang="en-US" smtClean="0"/>
              <a:pPr/>
              <a:t>2</a:t>
            </a:fld>
            <a:endParaRPr lang="en-US" dirty="0"/>
          </a:p>
        </p:txBody>
      </p:sp>
    </p:spTree>
    <p:extLst>
      <p:ext uri="{BB962C8B-B14F-4D97-AF65-F5344CB8AC3E}">
        <p14:creationId xmlns:p14="http://schemas.microsoft.com/office/powerpoint/2010/main" val="3733861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If you’re involved in a crash …</a:t>
            </a:r>
            <a:endParaRPr lang="en-US" dirty="0"/>
          </a:p>
        </p:txBody>
      </p:sp>
      <p:sp>
        <p:nvSpPr>
          <p:cNvPr id="3" name="Content Placeholder 2"/>
          <p:cNvSpPr>
            <a:spLocks noGrp="1"/>
          </p:cNvSpPr>
          <p:nvPr>
            <p:ph type="subTitle" idx="4294967295"/>
          </p:nvPr>
        </p:nvSpPr>
        <p:spPr>
          <a:xfrm>
            <a:off x="957110" y="1123657"/>
            <a:ext cx="7275095" cy="3043989"/>
          </a:xfrm>
        </p:spPr>
        <p:txBody>
          <a:bodyPr>
            <a:noAutofit/>
          </a:bodyPr>
          <a:lstStyle/>
          <a:p>
            <a:r>
              <a:rPr lang="en-US" altLang="en-US" sz="2400" dirty="0">
                <a:latin typeface="+mn-lt"/>
              </a:rPr>
              <a:t>Exchange names, addresses, telephone numbers, and insurance company contact information.</a:t>
            </a:r>
          </a:p>
          <a:p>
            <a:r>
              <a:rPr lang="en-US" altLang="en-US" sz="2400" dirty="0">
                <a:latin typeface="+mn-lt"/>
              </a:rPr>
              <a:t>Document the characteristics of the crash. Take photos.</a:t>
            </a:r>
          </a:p>
          <a:p>
            <a:r>
              <a:rPr lang="en-US" altLang="en-US" sz="2400" dirty="0">
                <a:latin typeface="+mn-lt"/>
              </a:rPr>
              <a:t>If a vehicle is hit while parked and the owner is not present, the driver of the vehicle is legally obliged to leave a note with contact details on the windshield.</a:t>
            </a:r>
          </a:p>
          <a:p>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4146" y="4349291"/>
            <a:ext cx="3121025"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a:extLst>
              <a:ext uri="{FF2B5EF4-FFF2-40B4-BE49-F238E27FC236}">
                <a16:creationId xmlns:a16="http://schemas.microsoft.com/office/drawing/2014/main" id="{16D62DC4-0775-44D7-96B9-FEA20059E8E5}"/>
              </a:ext>
            </a:extLst>
          </p:cNvPr>
          <p:cNvSpPr>
            <a:spLocks noGrp="1"/>
          </p:cNvSpPr>
          <p:nvPr>
            <p:ph type="sldNum" sz="quarter" idx="10"/>
          </p:nvPr>
        </p:nvSpPr>
        <p:spPr/>
        <p:txBody>
          <a:bodyPr/>
          <a:lstStyle/>
          <a:p>
            <a:r>
              <a:rPr lang="en-US"/>
              <a:t>5.2 - </a:t>
            </a:r>
            <a:fld id="{6EF10A2B-0439-B549-8EB8-580EA6EBC65D}" type="slidenum">
              <a:rPr lang="en-US" smtClean="0"/>
              <a:pPr/>
              <a:t>20</a:t>
            </a:fld>
            <a:endParaRPr lang="en-US" dirty="0"/>
          </a:p>
        </p:txBody>
      </p:sp>
    </p:spTree>
    <p:extLst>
      <p:ext uri="{BB962C8B-B14F-4D97-AF65-F5344CB8AC3E}">
        <p14:creationId xmlns:p14="http://schemas.microsoft.com/office/powerpoint/2010/main" val="29648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Call the police when  …</a:t>
            </a:r>
            <a:endParaRPr lang="en-US" dirty="0"/>
          </a:p>
        </p:txBody>
      </p:sp>
      <p:sp>
        <p:nvSpPr>
          <p:cNvPr id="3" name="Content Placeholder 2"/>
          <p:cNvSpPr>
            <a:spLocks noGrp="1"/>
          </p:cNvSpPr>
          <p:nvPr>
            <p:ph type="subTitle" idx="4294967295"/>
          </p:nvPr>
        </p:nvSpPr>
        <p:spPr>
          <a:xfrm>
            <a:off x="4430176" y="1399309"/>
            <a:ext cx="4030579" cy="2719137"/>
          </a:xfrm>
        </p:spPr>
        <p:txBody>
          <a:bodyPr>
            <a:noAutofit/>
          </a:bodyPr>
          <a:lstStyle/>
          <a:p>
            <a:r>
              <a:rPr lang="en-US" altLang="en-US" sz="2400" dirty="0">
                <a:latin typeface="+mn-lt"/>
              </a:rPr>
              <a:t>Someone is injured or killed in the crash. </a:t>
            </a:r>
          </a:p>
          <a:p>
            <a:r>
              <a:rPr lang="en-US" altLang="en-US" sz="2400" dirty="0">
                <a:latin typeface="+mn-lt"/>
              </a:rPr>
              <a:t>Property damage appears to be valued at more than $1,000.</a:t>
            </a:r>
          </a:p>
          <a:p>
            <a:endParaRPr 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309" y="1399309"/>
            <a:ext cx="3357175" cy="503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a:extLst>
              <a:ext uri="{FF2B5EF4-FFF2-40B4-BE49-F238E27FC236}">
                <a16:creationId xmlns:a16="http://schemas.microsoft.com/office/drawing/2014/main" id="{41B8AB2C-B880-4085-8B87-FBB119484AFC}"/>
              </a:ext>
            </a:extLst>
          </p:cNvPr>
          <p:cNvSpPr>
            <a:spLocks noGrp="1"/>
          </p:cNvSpPr>
          <p:nvPr>
            <p:ph type="sldNum" sz="quarter" idx="10"/>
          </p:nvPr>
        </p:nvSpPr>
        <p:spPr/>
        <p:txBody>
          <a:bodyPr/>
          <a:lstStyle/>
          <a:p>
            <a:r>
              <a:rPr lang="en-US"/>
              <a:t>5.2 - </a:t>
            </a:r>
            <a:fld id="{6EF10A2B-0439-B549-8EB8-580EA6EBC65D}" type="slidenum">
              <a:rPr lang="en-US" smtClean="0"/>
              <a:pPr/>
              <a:t>21</a:t>
            </a:fld>
            <a:endParaRPr lang="en-US" dirty="0"/>
          </a:p>
        </p:txBody>
      </p:sp>
      <p:pic>
        <p:nvPicPr>
          <p:cNvPr id="11" name="Picture 10">
            <a:extLst>
              <a:ext uri="{FF2B5EF4-FFF2-40B4-BE49-F238E27FC236}">
                <a16:creationId xmlns:a16="http://schemas.microsoft.com/office/drawing/2014/main" id="{966E2AF1-1959-4D2C-9DC7-7A4ED3C1B266}"/>
              </a:ext>
            </a:extLst>
          </p:cNvPr>
          <p:cNvPicPr>
            <a:picLocks noChangeAspect="1"/>
          </p:cNvPicPr>
          <p:nvPr/>
        </p:nvPicPr>
        <p:blipFill>
          <a:blip r:embed="rId4"/>
          <a:stretch>
            <a:fillRect/>
          </a:stretch>
        </p:blipFill>
        <p:spPr>
          <a:xfrm>
            <a:off x="5246774" y="3860264"/>
            <a:ext cx="2133600" cy="1910862"/>
          </a:xfrm>
          <a:prstGeom prst="rect">
            <a:avLst/>
          </a:prstGeom>
        </p:spPr>
      </p:pic>
    </p:spTree>
    <p:extLst>
      <p:ext uri="{BB962C8B-B14F-4D97-AF65-F5344CB8AC3E}">
        <p14:creationId xmlns:p14="http://schemas.microsoft.com/office/powerpoint/2010/main" val="397913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Insurance Reporting Laws</a:t>
            </a:r>
            <a:endParaRPr lang="en-US" dirty="0"/>
          </a:p>
        </p:txBody>
      </p:sp>
      <p:sp>
        <p:nvSpPr>
          <p:cNvPr id="3" name="Content Placeholder 2"/>
          <p:cNvSpPr>
            <a:spLocks noGrp="1"/>
          </p:cNvSpPr>
          <p:nvPr>
            <p:ph type="subTitle" idx="4294967295"/>
          </p:nvPr>
        </p:nvSpPr>
        <p:spPr>
          <a:xfrm>
            <a:off x="1004637" y="1481889"/>
            <a:ext cx="7134726" cy="3894221"/>
          </a:xfrm>
        </p:spPr>
        <p:txBody>
          <a:bodyPr>
            <a:noAutofit/>
          </a:bodyPr>
          <a:lstStyle/>
          <a:p>
            <a:r>
              <a:rPr lang="en-US" altLang="en-US" sz="2400" dirty="0">
                <a:latin typeface="+mn-lt"/>
              </a:rPr>
              <a:t>Montana is a tort state, which means that drivers are financially responsible for the damage and injury they may cause during an auto accident.	</a:t>
            </a:r>
          </a:p>
          <a:p>
            <a:r>
              <a:rPr lang="en-US" altLang="en-US" sz="2400" dirty="0">
                <a:latin typeface="+mn-lt"/>
              </a:rPr>
              <a:t>Liability coverage is required in Montana. Insurance companies require the insured to contact the company immediately after a collision – regardless of the amount of damage or if you intend to file a claim.</a:t>
            </a:r>
          </a:p>
          <a:p>
            <a:r>
              <a:rPr lang="en-US" altLang="en-US" sz="2400" dirty="0">
                <a:latin typeface="+mn-lt"/>
              </a:rPr>
              <a:t>The insurance company’s contact information and proof of coverage card should always be in the glove compartment or other secure place inside the car.</a:t>
            </a:r>
          </a:p>
          <a:p>
            <a:endParaRPr lang="en-US" dirty="0"/>
          </a:p>
        </p:txBody>
      </p:sp>
      <p:sp>
        <p:nvSpPr>
          <p:cNvPr id="9" name="Slide Number Placeholder 8">
            <a:extLst>
              <a:ext uri="{FF2B5EF4-FFF2-40B4-BE49-F238E27FC236}">
                <a16:creationId xmlns:a16="http://schemas.microsoft.com/office/drawing/2014/main" id="{57D369B9-E7C4-46B1-B3B9-EC8D88BDA981}"/>
              </a:ext>
            </a:extLst>
          </p:cNvPr>
          <p:cNvSpPr>
            <a:spLocks noGrp="1"/>
          </p:cNvSpPr>
          <p:nvPr>
            <p:ph type="sldNum" sz="quarter" idx="10"/>
          </p:nvPr>
        </p:nvSpPr>
        <p:spPr/>
        <p:txBody>
          <a:bodyPr/>
          <a:lstStyle/>
          <a:p>
            <a:r>
              <a:rPr lang="en-US"/>
              <a:t>5.2 - </a:t>
            </a:r>
            <a:fld id="{6EF10A2B-0439-B549-8EB8-580EA6EBC65D}" type="slidenum">
              <a:rPr lang="en-US" smtClean="0"/>
              <a:pPr/>
              <a:t>22</a:t>
            </a:fld>
            <a:endParaRPr lang="en-US" dirty="0"/>
          </a:p>
        </p:txBody>
      </p:sp>
    </p:spTree>
    <p:extLst>
      <p:ext uri="{BB962C8B-B14F-4D97-AF65-F5344CB8AC3E}">
        <p14:creationId xmlns:p14="http://schemas.microsoft.com/office/powerpoint/2010/main" val="74868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174876" y="346734"/>
            <a:ext cx="6497782" cy="733919"/>
          </a:xfrm>
          <a:prstGeom prst="rect">
            <a:avLst/>
          </a:prstGeom>
          <a:noFill/>
          <a:ln w="12700">
            <a:noFill/>
            <a:miter lim="800000"/>
            <a:headEnd/>
            <a:tailEnd/>
          </a:ln>
        </p:spPr>
        <p:txBody>
          <a:bodyPr lIns="90488" tIns="44450" rIns="90488" bIns="44450" anchor="b"/>
          <a:lstStyle/>
          <a:p>
            <a:pPr algn="ctr" eaLnBrk="0" hangingPunct="0">
              <a:defRPr/>
            </a:pPr>
            <a:r>
              <a:rPr lang="en-US" sz="4400" dirty="0">
                <a:solidFill>
                  <a:srgbClr val="C00000"/>
                </a:solidFill>
                <a:latin typeface="+mj-lt"/>
                <a:cs typeface="Arial" panose="020B0604020202020204" pitchFamily="34" charset="0"/>
              </a:rPr>
              <a:t>If you are pulled over…</a:t>
            </a: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261" y="1538947"/>
            <a:ext cx="7451478" cy="430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Slide Number Placeholder 22">
            <a:extLst>
              <a:ext uri="{FF2B5EF4-FFF2-40B4-BE49-F238E27FC236}">
                <a16:creationId xmlns:a16="http://schemas.microsoft.com/office/drawing/2014/main" id="{7A2B8639-A48A-4153-A429-1D15D6B3477B}"/>
              </a:ext>
            </a:extLst>
          </p:cNvPr>
          <p:cNvSpPr>
            <a:spLocks noGrp="1"/>
          </p:cNvSpPr>
          <p:nvPr>
            <p:ph type="sldNum" sz="quarter" idx="10"/>
          </p:nvPr>
        </p:nvSpPr>
        <p:spPr/>
        <p:txBody>
          <a:bodyPr/>
          <a:lstStyle/>
          <a:p>
            <a:r>
              <a:rPr lang="en-US"/>
              <a:t>5.2 - </a:t>
            </a:r>
            <a:fld id="{6EF10A2B-0439-B549-8EB8-580EA6EBC65D}" type="slidenum">
              <a:rPr lang="en-US" smtClean="0"/>
              <a:pPr/>
              <a:t>23</a:t>
            </a:fld>
            <a:endParaRPr lang="en-US" dirty="0"/>
          </a:p>
        </p:txBody>
      </p:sp>
    </p:spTree>
    <p:extLst>
      <p:ext uri="{BB962C8B-B14F-4D97-AF65-F5344CB8AC3E}">
        <p14:creationId xmlns:p14="http://schemas.microsoft.com/office/powerpoint/2010/main" val="221040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Always be prepared …</a:t>
            </a:r>
            <a:endParaRPr lang="en-US" dirty="0"/>
          </a:p>
        </p:txBody>
      </p:sp>
      <p:sp>
        <p:nvSpPr>
          <p:cNvPr id="3" name="Content Placeholder 2"/>
          <p:cNvSpPr>
            <a:spLocks noGrp="1"/>
          </p:cNvSpPr>
          <p:nvPr>
            <p:ph type="subTitle" idx="4294967295"/>
          </p:nvPr>
        </p:nvSpPr>
        <p:spPr>
          <a:xfrm>
            <a:off x="457200" y="1252459"/>
            <a:ext cx="3886200" cy="3656425"/>
          </a:xfrm>
        </p:spPr>
        <p:txBody>
          <a:bodyPr>
            <a:noAutofit/>
          </a:bodyPr>
          <a:lstStyle/>
          <a:p>
            <a:pPr marL="0" indent="0">
              <a:buNone/>
            </a:pPr>
            <a:r>
              <a:rPr lang="en-US" sz="2000" b="1" dirty="0">
                <a:latin typeface="+mn-lt"/>
              </a:rPr>
              <a:t>Essential items for your vehicle emergency kit:</a:t>
            </a:r>
          </a:p>
          <a:p>
            <a:r>
              <a:rPr lang="en-US" sz="2000" dirty="0">
                <a:latin typeface="+mn-lt"/>
              </a:rPr>
              <a:t>Flashlight with reliable batteries</a:t>
            </a:r>
          </a:p>
          <a:p>
            <a:r>
              <a:rPr lang="en-US" sz="2000" dirty="0">
                <a:latin typeface="+mn-lt"/>
              </a:rPr>
              <a:t>Ice scraper for winter driving</a:t>
            </a:r>
          </a:p>
          <a:p>
            <a:r>
              <a:rPr lang="en-US" sz="2000" dirty="0">
                <a:latin typeface="+mn-lt"/>
              </a:rPr>
              <a:t>Pocketknife</a:t>
            </a:r>
          </a:p>
          <a:p>
            <a:r>
              <a:rPr lang="en-US" sz="2000" dirty="0">
                <a:latin typeface="+mn-lt"/>
              </a:rPr>
              <a:t>First aid kit</a:t>
            </a:r>
          </a:p>
          <a:p>
            <a:r>
              <a:rPr lang="en-US" sz="2000" dirty="0">
                <a:latin typeface="+mn-lt"/>
              </a:rPr>
              <a:t>Small hammer and seat belt cutter</a:t>
            </a:r>
          </a:p>
          <a:p>
            <a:r>
              <a:rPr lang="en-US" sz="2000" dirty="0">
                <a:latin typeface="+mn-lt"/>
              </a:rPr>
              <a:t>Spare fuses</a:t>
            </a:r>
          </a:p>
          <a:p>
            <a:r>
              <a:rPr lang="en-US" sz="2000" dirty="0">
                <a:latin typeface="+mn-lt"/>
              </a:rPr>
              <a:t>Emergency contacts</a:t>
            </a:r>
          </a:p>
          <a:p>
            <a:endParaRPr lang="en-US" sz="2000" dirty="0">
              <a:latin typeface="+mn-lt"/>
            </a:endParaRPr>
          </a:p>
          <a:p>
            <a:endParaRPr lang="en-US" sz="2000" dirty="0">
              <a:latin typeface="+mn-lt"/>
            </a:endParaRPr>
          </a:p>
          <a:p>
            <a:endParaRPr lang="en-US" sz="2000" dirty="0">
              <a:latin typeface="+mn-lt"/>
            </a:endParaRPr>
          </a:p>
        </p:txBody>
      </p:sp>
      <p:sp>
        <p:nvSpPr>
          <p:cNvPr id="4" name="Rectangle 3"/>
          <p:cNvSpPr/>
          <p:nvPr/>
        </p:nvSpPr>
        <p:spPr>
          <a:xfrm>
            <a:off x="4681350" y="1268314"/>
            <a:ext cx="4005450" cy="3893234"/>
          </a:xfrm>
          <a:prstGeom prst="rect">
            <a:avLst/>
          </a:prstGeom>
        </p:spPr>
        <p:txBody>
          <a:bodyPr>
            <a:noAutofit/>
          </a:bodyPr>
          <a:lstStyle/>
          <a:p>
            <a:r>
              <a:rPr lang="en-US" sz="2000" b="1" dirty="0">
                <a:latin typeface="+mj-lt"/>
                <a:cs typeface="Arial" panose="020B0604020202020204" pitchFamily="34" charset="0"/>
              </a:rPr>
              <a:t>Keep in the trunk:</a:t>
            </a:r>
          </a:p>
          <a:p>
            <a:pPr marL="342900" indent="-342900">
              <a:buFont typeface="Arial" panose="020B0604020202020204" pitchFamily="34" charset="0"/>
              <a:buChar char="•"/>
            </a:pPr>
            <a:r>
              <a:rPr lang="en-US" sz="2000" dirty="0">
                <a:latin typeface="+mj-lt"/>
                <a:cs typeface="Arial" panose="020B0604020202020204" pitchFamily="34" charset="0"/>
              </a:rPr>
              <a:t>Battery jumper cables</a:t>
            </a:r>
          </a:p>
          <a:p>
            <a:pPr marL="342900" indent="-342900">
              <a:buFont typeface="Arial" panose="020B0604020202020204" pitchFamily="34" charset="0"/>
              <a:buChar char="•"/>
            </a:pPr>
            <a:r>
              <a:rPr lang="en-US" sz="2000" dirty="0">
                <a:latin typeface="+mj-lt"/>
                <a:cs typeface="Arial" panose="020B0604020202020204" pitchFamily="34" charset="0"/>
              </a:rPr>
              <a:t>Spare tire and sealant</a:t>
            </a:r>
          </a:p>
          <a:p>
            <a:pPr marL="342900" indent="-342900">
              <a:buFont typeface="Arial" panose="020B0604020202020204" pitchFamily="34" charset="0"/>
              <a:buChar char="•"/>
            </a:pPr>
            <a:r>
              <a:rPr lang="en-US" sz="2000" dirty="0">
                <a:latin typeface="+mj-lt"/>
                <a:cs typeface="Arial" panose="020B0604020202020204" pitchFamily="34" charset="0"/>
              </a:rPr>
              <a:t>Blanket</a:t>
            </a:r>
          </a:p>
          <a:p>
            <a:pPr marL="342900" indent="-342900">
              <a:buFont typeface="Arial" panose="020B0604020202020204" pitchFamily="34" charset="0"/>
              <a:buChar char="•"/>
            </a:pPr>
            <a:r>
              <a:rPr lang="en-US" sz="2000" dirty="0">
                <a:latin typeface="+mj-lt"/>
                <a:cs typeface="Arial" panose="020B0604020202020204" pitchFamily="34" charset="0"/>
              </a:rPr>
              <a:t>Fire extinguisher</a:t>
            </a:r>
          </a:p>
          <a:p>
            <a:pPr marL="342900" indent="-342900">
              <a:buFont typeface="Arial" panose="020B0604020202020204" pitchFamily="34" charset="0"/>
              <a:buChar char="•"/>
            </a:pPr>
            <a:r>
              <a:rPr lang="en-US" sz="2000" dirty="0">
                <a:latin typeface="+mj-lt"/>
                <a:cs typeface="Arial" panose="020B0604020202020204" pitchFamily="34" charset="0"/>
              </a:rPr>
              <a:t>Jack and lug wrench</a:t>
            </a:r>
          </a:p>
          <a:p>
            <a:pPr marL="342900" indent="-342900">
              <a:buFont typeface="Arial" panose="020B0604020202020204" pitchFamily="34" charset="0"/>
              <a:buChar char="•"/>
            </a:pPr>
            <a:r>
              <a:rPr lang="en-US" sz="2000" dirty="0">
                <a:latin typeface="+mj-lt"/>
                <a:cs typeface="Arial" panose="020B0604020202020204" pitchFamily="34" charset="0"/>
              </a:rPr>
              <a:t>Flares or reflective day/night devices</a:t>
            </a:r>
          </a:p>
          <a:p>
            <a:pPr marL="342900" indent="-342900">
              <a:buFont typeface="Arial" panose="020B0604020202020204" pitchFamily="34" charset="0"/>
              <a:buChar char="•"/>
            </a:pPr>
            <a:r>
              <a:rPr lang="en-US" sz="2000" dirty="0">
                <a:latin typeface="+mj-lt"/>
                <a:cs typeface="Arial" panose="020B0604020202020204" pitchFamily="34" charset="0"/>
              </a:rPr>
              <a:t>Dried nonperishable food</a:t>
            </a:r>
          </a:p>
          <a:p>
            <a:pPr marL="342900" indent="-342900">
              <a:buFont typeface="Arial" panose="020B0604020202020204" pitchFamily="34" charset="0"/>
              <a:buChar char="•"/>
            </a:pPr>
            <a:r>
              <a:rPr lang="en-US" sz="2000" dirty="0">
                <a:latin typeface="+mj-lt"/>
                <a:cs typeface="Arial" panose="020B0604020202020204" pitchFamily="34" charset="0"/>
              </a:rPr>
              <a:t>An empty gas can (</a:t>
            </a:r>
            <a:r>
              <a:rPr lang="en-US" sz="2000" u="sng" dirty="0">
                <a:latin typeface="+mj-lt"/>
                <a:cs typeface="Arial" panose="020B0604020202020204" pitchFamily="34" charset="0"/>
              </a:rPr>
              <a:t>never</a:t>
            </a:r>
            <a:r>
              <a:rPr lang="en-US" sz="2000" dirty="0">
                <a:latin typeface="+mj-lt"/>
                <a:cs typeface="Arial" panose="020B0604020202020204" pitchFamily="34" charset="0"/>
              </a:rPr>
              <a:t> filled with fuel) </a:t>
            </a:r>
          </a:p>
          <a:p>
            <a:pPr marL="342900" indent="-342900">
              <a:buFont typeface="Arial" panose="020B0604020202020204" pitchFamily="34" charset="0"/>
              <a:buChar char="•"/>
            </a:pPr>
            <a:r>
              <a:rPr lang="en-US" sz="2000" dirty="0">
                <a:latin typeface="+mj-lt"/>
                <a:cs typeface="Arial" panose="020B0604020202020204" pitchFamily="34" charset="0"/>
              </a:rPr>
              <a:t>A plastic jug of water</a:t>
            </a:r>
          </a:p>
        </p:txBody>
      </p:sp>
      <p:sp>
        <p:nvSpPr>
          <p:cNvPr id="5" name="TextBox 4"/>
          <p:cNvSpPr txBox="1"/>
          <p:nvPr/>
        </p:nvSpPr>
        <p:spPr>
          <a:xfrm>
            <a:off x="457200" y="5251640"/>
            <a:ext cx="4818412" cy="461665"/>
          </a:xfrm>
          <a:prstGeom prst="rect">
            <a:avLst/>
          </a:prstGeom>
          <a:noFill/>
        </p:spPr>
        <p:txBody>
          <a:bodyPr wrap="square" rtlCol="0">
            <a:spAutoFit/>
          </a:bodyPr>
          <a:lstStyle/>
          <a:p>
            <a:r>
              <a:rPr lang="en-US" sz="1200" b="1" dirty="0">
                <a:latin typeface="+mj-lt"/>
                <a:cs typeface="Arial" panose="020B0604020202020204" pitchFamily="34" charset="0"/>
              </a:rPr>
              <a:t>WINTER DRIVING TIPS FROM THE MT DEPT OF TRANSPORTATION: </a:t>
            </a:r>
            <a:r>
              <a:rPr lang="en-US" sz="1200" b="1" dirty="0">
                <a:latin typeface="+mj-lt"/>
                <a:cs typeface="Arial" panose="020B0604020202020204" pitchFamily="34" charset="0"/>
                <a:hlinkClick r:id="rId3"/>
              </a:rPr>
              <a:t>http://www.mdt.mt.gov/visionzero/people/winterdriving.shtml</a:t>
            </a:r>
            <a:r>
              <a:rPr lang="en-US" sz="1200" b="1" dirty="0">
                <a:latin typeface="+mj-lt"/>
                <a:cs typeface="Arial" panose="020B0604020202020204" pitchFamily="34" charset="0"/>
              </a:rPr>
              <a:t> </a:t>
            </a:r>
          </a:p>
        </p:txBody>
      </p:sp>
      <p:sp>
        <p:nvSpPr>
          <p:cNvPr id="11" name="Slide Number Placeholder 10">
            <a:extLst>
              <a:ext uri="{FF2B5EF4-FFF2-40B4-BE49-F238E27FC236}">
                <a16:creationId xmlns:a16="http://schemas.microsoft.com/office/drawing/2014/main" id="{33771EFD-2A51-4697-990D-9317C29B73BE}"/>
              </a:ext>
            </a:extLst>
          </p:cNvPr>
          <p:cNvSpPr>
            <a:spLocks noGrp="1"/>
          </p:cNvSpPr>
          <p:nvPr>
            <p:ph type="sldNum" sz="quarter" idx="10"/>
          </p:nvPr>
        </p:nvSpPr>
        <p:spPr/>
        <p:txBody>
          <a:bodyPr/>
          <a:lstStyle/>
          <a:p>
            <a:r>
              <a:rPr lang="en-US"/>
              <a:t>5.2 - </a:t>
            </a:r>
            <a:fld id="{6EF10A2B-0439-B549-8EB8-580EA6EBC65D}" type="slidenum">
              <a:rPr lang="en-US" smtClean="0"/>
              <a:pPr/>
              <a:t>24</a:t>
            </a:fld>
            <a:endParaRPr lang="en-US" dirty="0"/>
          </a:p>
        </p:txBody>
      </p:sp>
    </p:spTree>
    <p:extLst>
      <p:ext uri="{BB962C8B-B14F-4D97-AF65-F5344CB8AC3E}">
        <p14:creationId xmlns:p14="http://schemas.microsoft.com/office/powerpoint/2010/main" val="452288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fontScale="90000"/>
          </a:bodyPr>
          <a:lstStyle/>
          <a:p>
            <a:r>
              <a:rPr lang="en-US"/>
              <a:t>Montana Driver Education and Training</a:t>
            </a:r>
            <a:br>
              <a:rPr lang="en-US"/>
            </a:br>
            <a:r>
              <a:rPr lang="en-US"/>
              <a:t>Standards and Benchmarks</a:t>
            </a:r>
            <a:endParaRPr lang="en-US" dirty="0"/>
          </a:p>
        </p:txBody>
      </p:sp>
      <p:sp>
        <p:nvSpPr>
          <p:cNvPr id="110595" name="Rectangle 3"/>
          <p:cNvSpPr>
            <a:spLocks noGrp="1" noChangeArrowheads="1"/>
          </p:cNvSpPr>
          <p:nvPr>
            <p:ph type="subTitle" idx="4294967295"/>
          </p:nvPr>
        </p:nvSpPr>
        <p:spPr>
          <a:xfrm>
            <a:off x="300789" y="1412974"/>
            <a:ext cx="4030579" cy="5078313"/>
          </a:xfrm>
        </p:spPr>
        <p:txBody>
          <a:bodyPr>
            <a:noAutofit/>
          </a:bodyPr>
          <a:lstStyle/>
          <a:p>
            <a:pPr marL="0" indent="0">
              <a:buNone/>
            </a:pPr>
            <a:r>
              <a:rPr lang="en-US" sz="1000" b="1" u="sng" dirty="0">
                <a:latin typeface="+mn-lt"/>
              </a:rPr>
              <a:t>1.  Laws and Highway System</a:t>
            </a:r>
          </a:p>
          <a:p>
            <a:pPr marL="57150" indent="0">
              <a:buNone/>
            </a:pPr>
            <a:r>
              <a:rPr lang="en-US" sz="1000" dirty="0">
                <a:latin typeface="+mn-lt"/>
              </a:rPr>
              <a:t>1.1.  	know the laws outlined in the Montana Driver's manual;</a:t>
            </a:r>
          </a:p>
          <a:p>
            <a:pPr marL="57150" indent="0">
              <a:buNone/>
            </a:pPr>
            <a:r>
              <a:rPr lang="en-US" sz="1000" dirty="0">
                <a:latin typeface="+mn-lt"/>
              </a:rPr>
              <a:t>1.2.  	understand the laws outlined in the Montana Driver’s 	Manual; and</a:t>
            </a:r>
          </a:p>
          <a:p>
            <a:pPr marL="57150" indent="0">
              <a:buNone/>
            </a:pPr>
            <a:r>
              <a:rPr lang="en-US" sz="1000" dirty="0">
                <a:latin typeface="+mn-lt"/>
              </a:rPr>
              <a:t>1.3.  	consistently demonstrate knowledge and understanding by 	responsible adherence to highway transportation system 	traffic laws and control devices.</a:t>
            </a:r>
          </a:p>
          <a:p>
            <a:pPr marL="0" indent="0">
              <a:buNone/>
            </a:pPr>
            <a:r>
              <a:rPr lang="en-US" sz="1000" b="1" u="sng" dirty="0">
                <a:latin typeface="+mn-lt"/>
              </a:rPr>
              <a:t>2.  Responsibility</a:t>
            </a:r>
          </a:p>
          <a:p>
            <a:pPr marL="57150" indent="0">
              <a:buNone/>
            </a:pPr>
            <a:r>
              <a:rPr lang="en-US" sz="1000" dirty="0">
                <a:latin typeface="+mn-lt"/>
              </a:rPr>
              <a:t>2.1.  	recognize the importance of making safe and responsible 	decisions for owning and operating a motor 	vehicle;</a:t>
            </a:r>
          </a:p>
          <a:p>
            <a:pPr marL="57150" indent="0">
              <a:buNone/>
            </a:pPr>
            <a:r>
              <a:rPr lang="en-US" sz="1000" dirty="0">
                <a:latin typeface="+mn-lt"/>
              </a:rPr>
              <a:t>2.2	demonstrate the ability to make appropriate decisions 	while operating a motor vehicle;</a:t>
            </a:r>
          </a:p>
          <a:p>
            <a:pPr marL="57150" indent="0">
              <a:buNone/>
            </a:pPr>
            <a:r>
              <a:rPr lang="en-US" sz="1000" dirty="0">
                <a:latin typeface="+mn-lt"/>
              </a:rPr>
              <a:t>2.3.  	consistently display respect for other users of the highway 	transportation system; and</a:t>
            </a:r>
          </a:p>
          <a:p>
            <a:pPr marL="57150" indent="0">
              <a:buNone/>
            </a:pPr>
            <a:r>
              <a:rPr lang="en-US" sz="1000" dirty="0">
                <a:latin typeface="+mn-lt"/>
              </a:rPr>
              <a:t>2.4.  	develop positive habits and attitudes for responsible driving.</a:t>
            </a:r>
          </a:p>
          <a:p>
            <a:pPr marL="0" indent="0">
              <a:buNone/>
            </a:pPr>
            <a:r>
              <a:rPr lang="en-US" sz="1000" b="1" u="sng" dirty="0">
                <a:latin typeface="+mn-lt"/>
              </a:rPr>
              <a:t>3.  Visual Skills</a:t>
            </a:r>
          </a:p>
          <a:p>
            <a:pPr marL="57150" indent="0">
              <a:buNone/>
            </a:pPr>
            <a:r>
              <a:rPr lang="en-US" sz="1000" dirty="0">
                <a:latin typeface="+mn-lt"/>
              </a:rPr>
              <a:t>3.1. 	 know proper visual skills for operating a motor vehicle;</a:t>
            </a:r>
          </a:p>
          <a:p>
            <a:pPr marL="57150" indent="0">
              <a:buNone/>
            </a:pPr>
            <a:r>
              <a:rPr lang="en-US" sz="1000" dirty="0">
                <a:latin typeface="+mn-lt"/>
              </a:rPr>
              <a:t>3.2.  	communicate and explain proper visual skills for operating a 	motor vehicle;</a:t>
            </a:r>
          </a:p>
          <a:p>
            <a:pPr marL="57150" indent="0">
              <a:buNone/>
            </a:pPr>
            <a:r>
              <a:rPr lang="en-US" sz="1000" dirty="0">
                <a:latin typeface="+mn-lt"/>
              </a:rPr>
              <a:t>3.3. 	 demonstrate the use of proper visual skills for operating a motor 	vehicle; and</a:t>
            </a:r>
          </a:p>
          <a:p>
            <a:pPr marL="57150" indent="0">
              <a:buNone/>
            </a:pPr>
            <a:r>
              <a:rPr lang="en-US" sz="1000" dirty="0">
                <a:latin typeface="+mn-lt"/>
              </a:rPr>
              <a:t>3.4.  	develop habits and attitudes with regard to proper visual skills.</a:t>
            </a:r>
          </a:p>
          <a:p>
            <a:pPr marL="0" indent="0">
              <a:buNone/>
            </a:pPr>
            <a:r>
              <a:rPr lang="en-US" sz="1000" b="1" u="sng" dirty="0">
                <a:latin typeface="+mn-lt"/>
              </a:rPr>
              <a:t>4.  Vehicle Control</a:t>
            </a:r>
          </a:p>
          <a:p>
            <a:pPr marL="57150" indent="0">
              <a:buNone/>
            </a:pPr>
            <a:r>
              <a:rPr lang="en-US" sz="1000" dirty="0">
                <a:latin typeface="+mn-lt"/>
              </a:rPr>
              <a:t>4.1.  	demonstrate smooth, safe and efficient operation of a motor 	vehicle; and</a:t>
            </a:r>
          </a:p>
          <a:p>
            <a:pPr marL="57150" indent="0">
              <a:buNone/>
            </a:pPr>
            <a:r>
              <a:rPr lang="en-US" sz="1000" dirty="0">
                <a:latin typeface="+mn-lt"/>
              </a:rPr>
              <a:t>4.2.  	develop positive habits and attitudes relative to safe, efficient 	and smooth vehicle operation.</a:t>
            </a:r>
          </a:p>
          <a:p>
            <a:pPr lvl="1"/>
            <a:endParaRPr lang="en-US" dirty="0"/>
          </a:p>
        </p:txBody>
      </p:sp>
      <p:sp>
        <p:nvSpPr>
          <p:cNvPr id="2" name="Rectangle 1"/>
          <p:cNvSpPr/>
          <p:nvPr/>
        </p:nvSpPr>
        <p:spPr>
          <a:xfrm>
            <a:off x="4488425" y="1351713"/>
            <a:ext cx="4488425" cy="5078313"/>
          </a:xfrm>
          <a:prstGeom prst="rect">
            <a:avLst/>
          </a:prstGeom>
        </p:spPr>
        <p:txBody>
          <a:bodyPr wrap="square">
            <a:spAutoFit/>
          </a:bodyPr>
          <a:lstStyle/>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5.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Communication</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5.1.  	consistently communicate driving intentions (i.e., use of lights, vehicle position, and personal signals);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5.2.  	adjust driver behavior based on observation of the highway transportation system and other roadway users;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5.3.	adjust communication (i.e., use of lights, vehicle position, and personal signals) based on observation of the highway transportation system and other users;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5.4.	develop positive habits and attitudes for effective communication.</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6.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Risk Management</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6.1.	understand driver risk-management principles;</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6.2. 	demonstrate driver risk-management strategies;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6.3.	develop positive habits and attitudes for effective driver risk-management.</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7.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Lifelong Learning</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7.1. 	identify and use a range of learning strategies required to acquire or retain knowledge, positive driving habits, and driving skills for lifelong learning;</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7.2.	establish learning goals that are based on an understanding of one’s own current and future learning needs;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7.3. 	demonstrate knowledge and ability to make informed decisions required for positive driving habits, effective performance, and adaptation to change. </a:t>
            </a:r>
          </a:p>
          <a:p>
            <a:pPr marL="609600" marR="0" lvl="0" indent="-609600" algn="l" defTabSz="914400" rtl="0" eaLnBrk="1" fontAlgn="base" latinLnBrk="0" hangingPunct="1">
              <a:lnSpc>
                <a:spcPct val="12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charset="0"/>
                <a:ea typeface="+mn-ea"/>
                <a:cs typeface="+mn-cs"/>
              </a:rPr>
              <a:t>8.  </a:t>
            </a:r>
            <a:r>
              <a:rPr kumimoji="0" lang="en-US" sz="900" b="1" i="0" u="sng" strike="noStrike" kern="1200" cap="none" spc="0" normalizeH="0" baseline="0" noProof="0" dirty="0">
                <a:ln>
                  <a:noFill/>
                </a:ln>
                <a:solidFill>
                  <a:prstClr val="black"/>
                </a:solidFill>
                <a:effectLst/>
                <a:uLnTx/>
                <a:uFillTx/>
                <a:latin typeface="Arial" charset="0"/>
                <a:ea typeface="+mn-ea"/>
                <a:cs typeface="+mn-cs"/>
              </a:rPr>
              <a:t>Driving Experience</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8.1.  	acquire at least the minimum number of BTW hours over at least the minimum number of days, as required by law, with a Montana-approved driver education teacher; and</a:t>
            </a:r>
          </a:p>
          <a:p>
            <a:pPr marL="640080" marR="0" lvl="1" indent="-457200" algn="l" defTabSz="914400" rtl="0" eaLnBrk="1" fontAlgn="base" latinLnBrk="0" hangingPunct="1">
              <a:lnSpc>
                <a:spcPct val="12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8.2.	acquire additional behind-the-wheel driving experience with a parent or guardian’s assistance in a variety of driving situations (i.e., night, adverse weather, gravel road, etc.).</a:t>
            </a:r>
          </a:p>
        </p:txBody>
      </p:sp>
      <p:sp>
        <p:nvSpPr>
          <p:cNvPr id="8" name="Slide Number Placeholder 7">
            <a:extLst>
              <a:ext uri="{FF2B5EF4-FFF2-40B4-BE49-F238E27FC236}">
                <a16:creationId xmlns:a16="http://schemas.microsoft.com/office/drawing/2014/main" id="{1793D7C2-2DCE-4C24-848A-FE180248CA52}"/>
              </a:ext>
            </a:extLst>
          </p:cNvPr>
          <p:cNvSpPr>
            <a:spLocks noGrp="1"/>
          </p:cNvSpPr>
          <p:nvPr>
            <p:ph type="sldNum" sz="quarter" idx="10"/>
          </p:nvPr>
        </p:nvSpPr>
        <p:spPr/>
        <p:txBody>
          <a:bodyPr/>
          <a:lstStyle/>
          <a:p>
            <a:r>
              <a:rPr lang="en-US"/>
              <a:t>5.2 - </a:t>
            </a:r>
            <a:fld id="{6EF10A2B-0439-B549-8EB8-580EA6EBC65D}" type="slidenum">
              <a:rPr lang="en-US" smtClean="0"/>
              <a:pPr/>
              <a:t>25</a:t>
            </a:fld>
            <a:endParaRPr lang="en-US" dirty="0"/>
          </a:p>
        </p:txBody>
      </p:sp>
    </p:spTree>
    <p:extLst>
      <p:ext uri="{BB962C8B-B14F-4D97-AF65-F5344CB8AC3E}">
        <p14:creationId xmlns:p14="http://schemas.microsoft.com/office/powerpoint/2010/main" val="61505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93799"/>
          </a:xfrm>
        </p:spPr>
        <p:txBody>
          <a:bodyPr>
            <a:normAutofit fontScale="90000"/>
          </a:bodyPr>
          <a:lstStyle/>
          <a:p>
            <a:r>
              <a:rPr lang="en-US" dirty="0"/>
              <a:t>Vehicle Malfunction: </a:t>
            </a:r>
            <a:br>
              <a:rPr lang="en-US" dirty="0"/>
            </a:br>
            <a:r>
              <a:rPr lang="en-US" i="1" dirty="0">
                <a:solidFill>
                  <a:schemeClr val="bg1">
                    <a:lumMod val="50000"/>
                  </a:schemeClr>
                </a:solidFill>
              </a:rPr>
              <a:t>It happens</a:t>
            </a:r>
          </a:p>
        </p:txBody>
      </p:sp>
      <p:sp>
        <p:nvSpPr>
          <p:cNvPr id="9" name="Slide Number Placeholder 8">
            <a:extLst>
              <a:ext uri="{FF2B5EF4-FFF2-40B4-BE49-F238E27FC236}">
                <a16:creationId xmlns:a16="http://schemas.microsoft.com/office/drawing/2014/main" id="{8DF408E9-7C77-48CD-8AE4-C9B475FF9D0E}"/>
              </a:ext>
            </a:extLst>
          </p:cNvPr>
          <p:cNvSpPr>
            <a:spLocks noGrp="1"/>
          </p:cNvSpPr>
          <p:nvPr>
            <p:ph type="sldNum" sz="quarter" idx="10"/>
          </p:nvPr>
        </p:nvSpPr>
        <p:spPr/>
        <p:txBody>
          <a:bodyPr/>
          <a:lstStyle/>
          <a:p>
            <a:r>
              <a:rPr lang="en-US"/>
              <a:t>5.2 - </a:t>
            </a:r>
            <a:fld id="{6EF10A2B-0439-B549-8EB8-580EA6EBC65D}" type="slidenum">
              <a:rPr lang="en-US" smtClean="0"/>
              <a:pPr/>
              <a:t>3</a:t>
            </a:fld>
            <a:endParaRPr lang="en-US" dirty="0"/>
          </a:p>
        </p:txBody>
      </p:sp>
      <p:sp>
        <p:nvSpPr>
          <p:cNvPr id="3" name="Content Placeholder 2"/>
          <p:cNvSpPr>
            <a:spLocks noGrp="1"/>
          </p:cNvSpPr>
          <p:nvPr>
            <p:ph type="subTitle" idx="4294967295"/>
          </p:nvPr>
        </p:nvSpPr>
        <p:spPr>
          <a:xfrm>
            <a:off x="1419225" y="1660524"/>
            <a:ext cx="6702091" cy="4403391"/>
          </a:xfrm>
        </p:spPr>
        <p:txBody>
          <a:bodyPr>
            <a:noAutofit/>
          </a:bodyPr>
          <a:lstStyle/>
          <a:p>
            <a:r>
              <a:rPr lang="en-US" sz="2400" dirty="0">
                <a:latin typeface="+mn-lt"/>
              </a:rPr>
              <a:t>Well maintained vehicles sometimes malfunction.</a:t>
            </a:r>
          </a:p>
          <a:p>
            <a:r>
              <a:rPr lang="en-US" sz="2400" dirty="0">
                <a:latin typeface="+mn-lt"/>
              </a:rPr>
              <a:t>Reduce danger, repair costs, and inconvenience by:</a:t>
            </a:r>
          </a:p>
          <a:p>
            <a:pPr lvl="1"/>
            <a:r>
              <a:rPr lang="en-US" sz="2400" dirty="0">
                <a:latin typeface="+mn-lt"/>
              </a:rPr>
              <a:t>Maintaining your vehicle;</a:t>
            </a:r>
          </a:p>
          <a:p>
            <a:pPr lvl="1"/>
            <a:r>
              <a:rPr lang="en-US" sz="2400" dirty="0">
                <a:latin typeface="+mn-lt"/>
              </a:rPr>
              <a:t>Understanding the warning signs of a vehicle malfunction;</a:t>
            </a:r>
          </a:p>
          <a:p>
            <a:pPr lvl="1"/>
            <a:r>
              <a:rPr lang="en-US" sz="2400" dirty="0">
                <a:latin typeface="+mn-lt"/>
              </a:rPr>
              <a:t>Knowing how to take corrective action.</a:t>
            </a:r>
          </a:p>
          <a:p>
            <a:r>
              <a:rPr lang="en-US" sz="2400" dirty="0">
                <a:latin typeface="+mn-lt"/>
              </a:rPr>
              <a:t>Make sure you are always buckled up.</a:t>
            </a:r>
          </a:p>
          <a:p>
            <a:r>
              <a:rPr lang="en-US" sz="2400" dirty="0">
                <a:latin typeface="+mn-lt"/>
              </a:rPr>
              <a:t>Keep your hands on the wheel and eyes on the road.</a:t>
            </a:r>
          </a:p>
        </p:txBody>
      </p:sp>
    </p:spTree>
    <p:extLst>
      <p:ext uri="{BB962C8B-B14F-4D97-AF65-F5344CB8AC3E}">
        <p14:creationId xmlns:p14="http://schemas.microsoft.com/office/powerpoint/2010/main" val="4145968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6510"/>
            <a:ext cx="8229600" cy="824957"/>
          </a:xfrm>
        </p:spPr>
        <p:txBody>
          <a:bodyPr/>
          <a:lstStyle/>
          <a:p>
            <a:r>
              <a:rPr lang="en-US" dirty="0"/>
              <a:t>Tire Blowout</a:t>
            </a:r>
          </a:p>
        </p:txBody>
      </p:sp>
      <p:sp>
        <p:nvSpPr>
          <p:cNvPr id="3" name="Content Placeholder 2"/>
          <p:cNvSpPr>
            <a:spLocks noGrp="1"/>
          </p:cNvSpPr>
          <p:nvPr>
            <p:ph type="subTitle" idx="4294967295"/>
          </p:nvPr>
        </p:nvSpPr>
        <p:spPr>
          <a:xfrm>
            <a:off x="457200" y="3883109"/>
            <a:ext cx="3260725" cy="1752600"/>
          </a:xfrm>
        </p:spPr>
        <p:txBody>
          <a:bodyPr>
            <a:normAutofit fontScale="55000" lnSpcReduction="20000"/>
          </a:bodyPr>
          <a:lstStyle/>
          <a:p>
            <a:r>
              <a:rPr lang="en-US" dirty="0"/>
              <a:t>Don’t brake.</a:t>
            </a:r>
          </a:p>
          <a:p>
            <a:r>
              <a:rPr lang="en-US" dirty="0"/>
              <a:t>Look to your target area.</a:t>
            </a:r>
          </a:p>
          <a:p>
            <a:r>
              <a:rPr lang="en-US" dirty="0"/>
              <a:t>Steer toward your target.</a:t>
            </a:r>
          </a:p>
          <a:p>
            <a:r>
              <a:rPr lang="en-US" dirty="0"/>
              <a:t>Slow down gradually.</a:t>
            </a:r>
          </a:p>
          <a:p>
            <a:r>
              <a:rPr lang="en-US" dirty="0"/>
              <a:t>Pull to the side of the road.</a:t>
            </a:r>
          </a:p>
          <a:p>
            <a:r>
              <a:rPr lang="en-US" dirty="0"/>
              <a:t>Turn on hazard lights.</a:t>
            </a:r>
          </a:p>
          <a:p>
            <a:endParaRPr lang="en-US" dirty="0"/>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1298441"/>
            <a:ext cx="3046117" cy="19603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2"/>
          <p:cNvSpPr txBox="1">
            <a:spLocks noChangeArrowheads="1"/>
          </p:cNvSpPr>
          <p:nvPr/>
        </p:nvSpPr>
        <p:spPr>
          <a:xfrm>
            <a:off x="4162664" y="4999353"/>
            <a:ext cx="4270078" cy="11204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Arial" pitchFamily="34" charset="0"/>
                <a:ea typeface="+mj-ea"/>
                <a:cs typeface="Arial" pitchFamily="34" charset="0"/>
              </a:defRPr>
            </a:lvl1pPr>
          </a:lstStyle>
          <a:p>
            <a:r>
              <a:rPr lang="en-US" sz="2400" dirty="0">
                <a:solidFill>
                  <a:srgbClr val="000000"/>
                </a:solidFill>
                <a:latin typeface="+mj-lt"/>
              </a:rPr>
              <a:t>Maintain good tire pressure and make sure there is adequate tread on your tires.</a:t>
            </a:r>
          </a:p>
        </p:txBody>
      </p:sp>
      <p:pic>
        <p:nvPicPr>
          <p:cNvPr id="2" name="5.2-4 Tire Blowo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0964" y="1298440"/>
            <a:ext cx="4413477" cy="2538102"/>
          </a:xfrm>
          <a:prstGeom prst="rect">
            <a:avLst/>
          </a:prstGeom>
        </p:spPr>
      </p:pic>
      <p:sp>
        <p:nvSpPr>
          <p:cNvPr id="9" name="Rectangle 8"/>
          <p:cNvSpPr/>
          <p:nvPr/>
        </p:nvSpPr>
        <p:spPr>
          <a:xfrm>
            <a:off x="5329970" y="4279669"/>
            <a:ext cx="1935466" cy="369332"/>
          </a:xfrm>
          <a:prstGeom prst="rect">
            <a:avLst/>
          </a:prstGeom>
        </p:spPr>
        <p:txBody>
          <a:bodyPr wrap="none">
            <a:spAutoFit/>
          </a:bodyPr>
          <a:lstStyle/>
          <a:p>
            <a:r>
              <a:rPr lang="en-US" dirty="0">
                <a:cs typeface="Arial" panose="020B0604020202020204" pitchFamily="34" charset="0"/>
              </a:rPr>
              <a:t> PLAY VIDEO (1:21)</a:t>
            </a:r>
            <a:endParaRPr lang="en-US" dirty="0"/>
          </a:p>
        </p:txBody>
      </p:sp>
      <p:sp>
        <p:nvSpPr>
          <p:cNvPr id="13" name="Slide Number Placeholder 12">
            <a:extLst>
              <a:ext uri="{FF2B5EF4-FFF2-40B4-BE49-F238E27FC236}">
                <a16:creationId xmlns:a16="http://schemas.microsoft.com/office/drawing/2014/main" id="{1B35F240-6B5E-47B2-916A-E7D7AB563E64}"/>
              </a:ext>
            </a:extLst>
          </p:cNvPr>
          <p:cNvSpPr>
            <a:spLocks noGrp="1"/>
          </p:cNvSpPr>
          <p:nvPr>
            <p:ph type="sldNum" sz="quarter" idx="10"/>
          </p:nvPr>
        </p:nvSpPr>
        <p:spPr/>
        <p:txBody>
          <a:bodyPr/>
          <a:lstStyle/>
          <a:p>
            <a:r>
              <a:rPr lang="en-US"/>
              <a:t>5.2 - </a:t>
            </a:r>
            <a:fld id="{6EF10A2B-0439-B549-8EB8-580EA6EBC65D}" type="slidenum">
              <a:rPr lang="en-US" smtClean="0"/>
              <a:pPr/>
              <a:t>4</a:t>
            </a:fld>
            <a:endParaRPr lang="en-US" dirty="0"/>
          </a:p>
        </p:txBody>
      </p:sp>
    </p:spTree>
    <p:extLst>
      <p:ext uri="{BB962C8B-B14F-4D97-AF65-F5344CB8AC3E}">
        <p14:creationId xmlns:p14="http://schemas.microsoft.com/office/powerpoint/2010/main" val="24045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p:cMediaNode vol="80000">
                <p:cTn id="32" fill="hold" display="0">
                  <p:stCondLst>
                    <p:cond delay="indefinite"/>
                  </p:stCondLst>
                </p:cTn>
                <p:tgtEl>
                  <p:spTgt spid="2"/>
                </p:tgtEl>
              </p:cMediaNode>
            </p:vide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Stalls</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725" y="1235399"/>
            <a:ext cx="2424545" cy="16501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2"/>
          <p:cNvSpPr txBox="1">
            <a:spLocks/>
          </p:cNvSpPr>
          <p:nvPr/>
        </p:nvSpPr>
        <p:spPr>
          <a:xfrm>
            <a:off x="237818" y="3178796"/>
            <a:ext cx="3754113" cy="323585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pPr>
            <a:r>
              <a:rPr lang="en-US" sz="2000" dirty="0">
                <a:latin typeface="+mj-lt"/>
                <a:cs typeface="Arial" panose="020B0604020202020204" pitchFamily="34" charset="0"/>
              </a:rPr>
              <a:t>Keep eyes on target area.</a:t>
            </a:r>
          </a:p>
          <a:p>
            <a:pPr marL="285750" indent="-285750">
              <a:spcBef>
                <a:spcPts val="600"/>
              </a:spcBef>
            </a:pPr>
            <a:r>
              <a:rPr lang="en-US" sz="2000" dirty="0">
                <a:latin typeface="+mj-lt"/>
                <a:cs typeface="Arial" panose="020B0604020202020204" pitchFamily="34" charset="0"/>
              </a:rPr>
              <a:t>Maintain firm grip on wheel.</a:t>
            </a:r>
          </a:p>
          <a:p>
            <a:pPr marL="285750" indent="-285750">
              <a:spcBef>
                <a:spcPts val="600"/>
              </a:spcBef>
            </a:pPr>
            <a:r>
              <a:rPr lang="en-US" sz="2000" dirty="0">
                <a:latin typeface="+mj-lt"/>
                <a:cs typeface="Arial" panose="020B0604020202020204" pitchFamily="34" charset="0"/>
              </a:rPr>
              <a:t>Open palm shift to neutral.</a:t>
            </a:r>
          </a:p>
          <a:p>
            <a:pPr marL="285750" indent="-285750">
              <a:spcBef>
                <a:spcPts val="600"/>
              </a:spcBef>
            </a:pPr>
            <a:r>
              <a:rPr lang="en-US" sz="2000" dirty="0">
                <a:latin typeface="+mj-lt"/>
                <a:cs typeface="Arial" panose="020B0604020202020204" pitchFamily="34" charset="0"/>
              </a:rPr>
              <a:t>Twist key to restart motor.</a:t>
            </a:r>
          </a:p>
          <a:p>
            <a:pPr marL="285750" indent="-285750">
              <a:spcBef>
                <a:spcPts val="600"/>
              </a:spcBef>
            </a:pPr>
            <a:r>
              <a:rPr lang="en-US" sz="2000" dirty="0">
                <a:latin typeface="+mj-lt"/>
                <a:cs typeface="Arial" panose="020B0604020202020204" pitchFamily="34" charset="0"/>
              </a:rPr>
              <a:t>When motor restarts, shift back to drive and proceed.</a:t>
            </a:r>
          </a:p>
          <a:p>
            <a:pPr marL="285750" indent="-285750">
              <a:spcBef>
                <a:spcPts val="600"/>
              </a:spcBef>
            </a:pPr>
            <a:r>
              <a:rPr lang="en-US" sz="2000" dirty="0">
                <a:latin typeface="+mj-lt"/>
                <a:cs typeface="Arial" panose="020B0604020202020204" pitchFamily="34" charset="0"/>
              </a:rPr>
              <a:t>Pull to side of road if car doesn’t restart.</a:t>
            </a:r>
          </a:p>
          <a:p>
            <a:pPr marL="285750" indent="-285750">
              <a:spcBef>
                <a:spcPts val="600"/>
              </a:spcBef>
            </a:pPr>
            <a:r>
              <a:rPr lang="en-US" sz="2000" dirty="0">
                <a:latin typeface="+mj-lt"/>
                <a:cs typeface="Arial" panose="020B0604020202020204" pitchFamily="34" charset="0"/>
              </a:rPr>
              <a:t>Turn on hazard lights.</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3491" y="5468222"/>
            <a:ext cx="1175603" cy="881702"/>
          </a:xfrm>
          <a:prstGeom prst="rect">
            <a:avLst/>
          </a:prstGeom>
        </p:spPr>
      </p:pic>
      <p:pic>
        <p:nvPicPr>
          <p:cNvPr id="4" name="5.2-5 Engine Stal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83906" y="1235399"/>
            <a:ext cx="4554777" cy="2562062"/>
          </a:xfrm>
          <a:prstGeom prst="rect">
            <a:avLst/>
          </a:prstGeom>
        </p:spPr>
      </p:pic>
      <p:sp>
        <p:nvSpPr>
          <p:cNvPr id="9" name="Rectangle 8"/>
          <p:cNvSpPr/>
          <p:nvPr/>
        </p:nvSpPr>
        <p:spPr>
          <a:xfrm>
            <a:off x="5152070" y="4427393"/>
            <a:ext cx="1818447" cy="369332"/>
          </a:xfrm>
          <a:prstGeom prst="rect">
            <a:avLst/>
          </a:prstGeom>
        </p:spPr>
        <p:txBody>
          <a:bodyPr wrap="none">
            <a:spAutoFit/>
          </a:bodyPr>
          <a:lstStyle/>
          <a:p>
            <a:r>
              <a:rPr lang="en-US" dirty="0">
                <a:cs typeface="Arial" panose="020B0604020202020204" pitchFamily="34" charset="0"/>
              </a:rPr>
              <a:t> PLAY VIDEO (:09)</a:t>
            </a:r>
            <a:endParaRPr lang="en-US" dirty="0"/>
          </a:p>
        </p:txBody>
      </p:sp>
      <p:sp>
        <p:nvSpPr>
          <p:cNvPr id="20" name="Slide Number Placeholder 19">
            <a:extLst>
              <a:ext uri="{FF2B5EF4-FFF2-40B4-BE49-F238E27FC236}">
                <a16:creationId xmlns:a16="http://schemas.microsoft.com/office/drawing/2014/main" id="{B73F00EA-3573-4EC0-BB4E-59CF7DC4E33E}"/>
              </a:ext>
            </a:extLst>
          </p:cNvPr>
          <p:cNvSpPr>
            <a:spLocks noGrp="1"/>
          </p:cNvSpPr>
          <p:nvPr>
            <p:ph type="sldNum" sz="quarter" idx="10"/>
          </p:nvPr>
        </p:nvSpPr>
        <p:spPr/>
        <p:txBody>
          <a:bodyPr/>
          <a:lstStyle/>
          <a:p>
            <a:r>
              <a:rPr lang="en-US"/>
              <a:t>5.2 - </a:t>
            </a:r>
            <a:fld id="{6EF10A2B-0439-B549-8EB8-580EA6EBC65D}" type="slidenum">
              <a:rPr lang="en-US" smtClean="0"/>
              <a:pPr/>
              <a:t>5</a:t>
            </a:fld>
            <a:endParaRPr lang="en-US" dirty="0"/>
          </a:p>
        </p:txBody>
      </p:sp>
    </p:spTree>
    <p:extLst>
      <p:ext uri="{BB962C8B-B14F-4D97-AF65-F5344CB8AC3E}">
        <p14:creationId xmlns:p14="http://schemas.microsoft.com/office/powerpoint/2010/main" val="24181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video>
              <p:cMediaNode vol="80000">
                <p:cTn id="36" fill="hold" display="0">
                  <p:stCondLst>
                    <p:cond delay="indefinite"/>
                  </p:stCondLst>
                </p:cTn>
                <p:tgtEl>
                  <p:spTgt spid="4"/>
                </p:tgtEl>
              </p:cMediaNode>
            </p:video>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Problems</a:t>
            </a:r>
          </a:p>
        </p:txBody>
      </p:sp>
      <p:sp>
        <p:nvSpPr>
          <p:cNvPr id="7" name="Content Placeholder 2"/>
          <p:cNvSpPr txBox="1">
            <a:spLocks/>
          </p:cNvSpPr>
          <p:nvPr/>
        </p:nvSpPr>
        <p:spPr>
          <a:xfrm>
            <a:off x="665018" y="1100568"/>
            <a:ext cx="8021782" cy="306767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400" b="1" dirty="0">
                <a:latin typeface="+mj-lt"/>
                <a:cs typeface="Arial" panose="020B0604020202020204" pitchFamily="34" charset="0"/>
              </a:rPr>
              <a:t>Battery - Alternator – Starter - Fuses – Spark plugs</a:t>
            </a:r>
          </a:p>
          <a:p>
            <a:pPr marL="0" indent="0" algn="ctr">
              <a:buNone/>
            </a:pPr>
            <a:endParaRPr lang="en-US" altLang="en-US" sz="2400" dirty="0">
              <a:latin typeface="+mj-lt"/>
              <a:cs typeface="Arial" panose="020B0604020202020204" pitchFamily="34" charset="0"/>
            </a:endParaRPr>
          </a:p>
          <a:p>
            <a:pPr marL="0" indent="0">
              <a:buNone/>
            </a:pPr>
            <a:r>
              <a:rPr lang="en-US" altLang="en-US" sz="2400" dirty="0">
                <a:latin typeface="+mj-lt"/>
                <a:cs typeface="Arial" panose="020B0604020202020204" pitchFamily="34" charset="0"/>
              </a:rPr>
              <a:t>Electricity is needed for the ignition, vehicle lights, power steering, power windows, and all the accessories</a:t>
            </a:r>
          </a:p>
          <a:p>
            <a:pPr marL="0" indent="0" algn="ctr">
              <a:buNone/>
            </a:pPr>
            <a:endParaRPr lang="en-US" altLang="en-US" sz="2400" dirty="0">
              <a:latin typeface="+mj-lt"/>
              <a:cs typeface="Arial" panose="020B0604020202020204" pitchFamily="34" charset="0"/>
            </a:endParaRPr>
          </a:p>
          <a:p>
            <a:pPr marL="0" indent="0">
              <a:buNone/>
            </a:pPr>
            <a:r>
              <a:rPr lang="en-US" altLang="en-US" sz="2400" dirty="0">
                <a:latin typeface="+mj-lt"/>
                <a:cs typeface="Arial" panose="020B0604020202020204" pitchFamily="34" charset="0"/>
              </a:rPr>
              <a:t>If the alternator does not generate enough electricity to run the vehicle, the battery will eventually be drained and stop.</a:t>
            </a:r>
          </a:p>
          <a:p>
            <a:pPr marL="0" indent="0">
              <a:buNone/>
            </a:pPr>
            <a:endParaRPr lang="en-US" altLang="en-US" sz="2400" dirty="0">
              <a:latin typeface="Arial" panose="020B0604020202020204" pitchFamily="34" charset="0"/>
              <a:cs typeface="Arial" panose="020B0604020202020204" pitchFamily="34" charset="0"/>
            </a:endParaRPr>
          </a:p>
          <a:p>
            <a:pPr marL="0" indent="0">
              <a:buNone/>
            </a:pPr>
            <a:endParaRPr lang="en-US" altLang="en-US" sz="2400" dirty="0"/>
          </a:p>
          <a:p>
            <a:endParaRPr lang="en-US" altLang="en-US" sz="2400" dirty="0"/>
          </a:p>
          <a:p>
            <a:pPr marL="285750" indent="-285750">
              <a:spcBef>
                <a:spcPts val="1080"/>
              </a:spcBef>
            </a:pPr>
            <a:endParaRPr lang="en-US" sz="19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4641" y="4482697"/>
            <a:ext cx="2282535" cy="182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15">
            <a:extLst>
              <a:ext uri="{FF2B5EF4-FFF2-40B4-BE49-F238E27FC236}">
                <a16:creationId xmlns:a16="http://schemas.microsoft.com/office/drawing/2014/main" id="{2F508F09-C0CF-4356-8783-DAC29B4154A9}"/>
              </a:ext>
            </a:extLst>
          </p:cNvPr>
          <p:cNvSpPr>
            <a:spLocks noGrp="1"/>
          </p:cNvSpPr>
          <p:nvPr>
            <p:ph type="sldNum" sz="quarter" idx="10"/>
          </p:nvPr>
        </p:nvSpPr>
        <p:spPr/>
        <p:txBody>
          <a:bodyPr/>
          <a:lstStyle/>
          <a:p>
            <a:r>
              <a:rPr lang="en-US"/>
              <a:t>5.2 - </a:t>
            </a:r>
            <a:fld id="{6EF10A2B-0439-B549-8EB8-580EA6EBC65D}" type="slidenum">
              <a:rPr lang="en-US" smtClean="0"/>
              <a:pPr/>
              <a:t>6</a:t>
            </a:fld>
            <a:endParaRPr lang="en-US" dirty="0"/>
          </a:p>
        </p:txBody>
      </p:sp>
    </p:spTree>
    <p:extLst>
      <p:ext uri="{BB962C8B-B14F-4D97-AF65-F5344CB8AC3E}">
        <p14:creationId xmlns:p14="http://schemas.microsoft.com/office/powerpoint/2010/main" val="6487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446"/>
            <a:ext cx="8229600" cy="824957"/>
          </a:xfrm>
        </p:spPr>
        <p:txBody>
          <a:bodyPr/>
          <a:lstStyle/>
          <a:p>
            <a:r>
              <a:rPr lang="en-US" dirty="0"/>
              <a:t>Loss of Steering</a:t>
            </a:r>
          </a:p>
        </p:txBody>
      </p:sp>
      <p:sp>
        <p:nvSpPr>
          <p:cNvPr id="7" name="Content Placeholder 2"/>
          <p:cNvSpPr txBox="1">
            <a:spLocks/>
          </p:cNvSpPr>
          <p:nvPr/>
        </p:nvSpPr>
        <p:spPr>
          <a:xfrm>
            <a:off x="457200" y="3868342"/>
            <a:ext cx="7748337" cy="236912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altLang="en-US" sz="2400" dirty="0">
                <a:latin typeface="+mj-lt"/>
                <a:cs typeface="Arial" panose="020B0604020202020204" pitchFamily="34" charset="0"/>
              </a:rPr>
              <a:t>Loss of power steering can make it difficult to turn or it feels “loose” and “sloppy.”</a:t>
            </a:r>
          </a:p>
          <a:p>
            <a:pPr>
              <a:spcBef>
                <a:spcPts val="1200"/>
              </a:spcBef>
            </a:pPr>
            <a:r>
              <a:rPr lang="en-US" altLang="en-US" sz="2400" dirty="0">
                <a:latin typeface="+mj-lt"/>
                <a:cs typeface="Arial" panose="020B0604020202020204" pitchFamily="34" charset="0"/>
              </a:rPr>
              <a:t>Stop as quickly as possible.</a:t>
            </a:r>
          </a:p>
          <a:p>
            <a:pPr>
              <a:spcBef>
                <a:spcPts val="1200"/>
              </a:spcBef>
            </a:pPr>
            <a:r>
              <a:rPr lang="en-US" altLang="en-US" sz="2400" dirty="0">
                <a:latin typeface="+mj-lt"/>
                <a:cs typeface="Arial" panose="020B0604020202020204" pitchFamily="34" charset="0"/>
              </a:rPr>
              <a:t>Use your flashers, flashing headlights, or blow your horn to warn others.</a:t>
            </a:r>
            <a:endParaRPr lang="en-US" altLang="en-US" sz="2400" dirty="0">
              <a:latin typeface="+mj-lt"/>
            </a:endParaRPr>
          </a:p>
          <a:p>
            <a:endParaRPr lang="en-US" altLang="en-US" sz="2400" dirty="0"/>
          </a:p>
          <a:p>
            <a:pPr marL="285750" indent="-285750">
              <a:spcBef>
                <a:spcPts val="1080"/>
              </a:spcBef>
            </a:pPr>
            <a:endParaRPr lang="en-US" sz="1900" b="1" dirty="0">
              <a:latin typeface="Arial" panose="020B0604020202020204" pitchFamily="34" charset="0"/>
              <a:cs typeface="Arial" panose="020B0604020202020204" pitchFamily="34" charset="0"/>
            </a:endParaRPr>
          </a:p>
        </p:txBody>
      </p:sp>
      <p:sp>
        <p:nvSpPr>
          <p:cNvPr id="4" name="Rectangle 3"/>
          <p:cNvSpPr/>
          <p:nvPr/>
        </p:nvSpPr>
        <p:spPr>
          <a:xfrm>
            <a:off x="4724400" y="1649459"/>
            <a:ext cx="4114800" cy="1569660"/>
          </a:xfrm>
          <a:prstGeom prst="rect">
            <a:avLst/>
          </a:prstGeom>
        </p:spPr>
        <p:txBody>
          <a:bodyPr wrap="square">
            <a:spAutoFit/>
          </a:bodyPr>
          <a:lstStyle/>
          <a:p>
            <a:pPr lvl="0">
              <a:spcBef>
                <a:spcPts val="1200"/>
              </a:spcBef>
            </a:pPr>
            <a:r>
              <a:rPr lang="en-US" altLang="en-US" sz="2400" dirty="0">
                <a:solidFill>
                  <a:prstClr val="black"/>
                </a:solidFill>
                <a:latin typeface="+mj-lt"/>
                <a:cs typeface="Arial" panose="020B0604020202020204" pitchFamily="34" charset="0"/>
              </a:rPr>
              <a:t>Suddenly and without warning something in the steering mechanism has broken or jammed.</a:t>
            </a: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5127" y="1163784"/>
            <a:ext cx="3597275" cy="254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lide Number Placeholder 16">
            <a:extLst>
              <a:ext uri="{FF2B5EF4-FFF2-40B4-BE49-F238E27FC236}">
                <a16:creationId xmlns:a16="http://schemas.microsoft.com/office/drawing/2014/main" id="{987B36B9-8332-4022-812C-AC3D28FCE2C4}"/>
              </a:ext>
            </a:extLst>
          </p:cNvPr>
          <p:cNvSpPr>
            <a:spLocks noGrp="1"/>
          </p:cNvSpPr>
          <p:nvPr>
            <p:ph type="sldNum" sz="quarter" idx="10"/>
          </p:nvPr>
        </p:nvSpPr>
        <p:spPr/>
        <p:txBody>
          <a:bodyPr/>
          <a:lstStyle/>
          <a:p>
            <a:r>
              <a:rPr lang="en-US"/>
              <a:t>5.2 - </a:t>
            </a:r>
            <a:fld id="{6EF10A2B-0439-B549-8EB8-580EA6EBC65D}" type="slidenum">
              <a:rPr lang="en-US" smtClean="0"/>
              <a:pPr/>
              <a:t>7</a:t>
            </a:fld>
            <a:endParaRPr lang="en-US" dirty="0"/>
          </a:p>
        </p:txBody>
      </p:sp>
    </p:spTree>
    <p:extLst>
      <p:ext uri="{BB962C8B-B14F-4D97-AF65-F5344CB8AC3E}">
        <p14:creationId xmlns:p14="http://schemas.microsoft.com/office/powerpoint/2010/main" val="14826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740839" y="5120788"/>
            <a:ext cx="4011620" cy="1155831"/>
          </a:xfrm>
        </p:spPr>
        <p:txBody>
          <a:bodyPr>
            <a:normAutofit fontScale="90000"/>
          </a:bodyPr>
          <a:lstStyle/>
          <a:p>
            <a:r>
              <a:rPr lang="en-US" sz="2400" dirty="0">
                <a:solidFill>
                  <a:schemeClr val="tx1"/>
                </a:solidFill>
                <a:latin typeface="+mn-lt"/>
              </a:rPr>
              <a:t>A brake failure can be a complete loss of brakes or only power brake failure. </a:t>
            </a:r>
          </a:p>
        </p:txBody>
      </p:sp>
      <p:sp>
        <p:nvSpPr>
          <p:cNvPr id="5" name="Rectangle 4"/>
          <p:cNvSpPr/>
          <p:nvPr/>
        </p:nvSpPr>
        <p:spPr>
          <a:xfrm>
            <a:off x="600409" y="223953"/>
            <a:ext cx="7892001" cy="707886"/>
          </a:xfrm>
          <a:prstGeom prst="rect">
            <a:avLst/>
          </a:prstGeom>
        </p:spPr>
        <p:txBody>
          <a:bodyPr wrap="square">
            <a:spAutoFit/>
          </a:bodyPr>
          <a:lstStyle/>
          <a:p>
            <a:pPr algn="ctr"/>
            <a:r>
              <a:rPr kumimoji="0" lang="en-US" sz="4000" i="0" u="none" strike="noStrike" kern="0" cap="none" spc="0" normalizeH="0" baseline="0" noProof="0" dirty="0">
                <a:ln>
                  <a:noFill/>
                </a:ln>
                <a:solidFill>
                  <a:srgbClr val="C00000"/>
                </a:solidFill>
                <a:effectLst/>
                <a:uLnTx/>
                <a:uFillTx/>
                <a:latin typeface="+mj-lt"/>
                <a:ea typeface="+mj-ea"/>
                <a:cs typeface="Arial" panose="020B0604020202020204" pitchFamily="34" charset="0"/>
              </a:rPr>
              <a:t>Brakes Fail</a:t>
            </a:r>
            <a:endParaRPr lang="en-US" sz="4000" dirty="0">
              <a:solidFill>
                <a:srgbClr val="C00000"/>
              </a:solidFill>
              <a:latin typeface="+mj-lt"/>
              <a:cs typeface="Arial" panose="020B0604020202020204" pitchFamily="34" charset="0"/>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7200" y="1379784"/>
            <a:ext cx="3046425" cy="16175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Content Placeholder 2"/>
          <p:cNvSpPr txBox="1">
            <a:spLocks/>
          </p:cNvSpPr>
          <p:nvPr/>
        </p:nvSpPr>
        <p:spPr>
          <a:xfrm>
            <a:off x="324853" y="3277481"/>
            <a:ext cx="4011620" cy="333113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600"/>
              </a:spcBef>
            </a:pPr>
            <a:r>
              <a:rPr lang="en-US" sz="2000" dirty="0">
                <a:latin typeface="+mj-lt"/>
                <a:cs typeface="Arial" panose="020B0604020202020204" pitchFamily="34" charset="0"/>
              </a:rPr>
              <a:t>Aim to the target area.</a:t>
            </a:r>
          </a:p>
          <a:p>
            <a:pPr>
              <a:lnSpc>
                <a:spcPct val="120000"/>
              </a:lnSpc>
              <a:spcBef>
                <a:spcPts val="600"/>
              </a:spcBef>
            </a:pPr>
            <a:r>
              <a:rPr lang="en-US" sz="2000" dirty="0">
                <a:latin typeface="+mj-lt"/>
                <a:cs typeface="Arial" panose="020B0604020202020204" pitchFamily="34" charset="0"/>
              </a:rPr>
              <a:t>Control steering.</a:t>
            </a:r>
          </a:p>
          <a:p>
            <a:pPr>
              <a:lnSpc>
                <a:spcPct val="120000"/>
              </a:lnSpc>
              <a:spcBef>
                <a:spcPts val="600"/>
              </a:spcBef>
            </a:pPr>
            <a:r>
              <a:rPr lang="en-US" sz="2000" dirty="0">
                <a:latin typeface="+mj-lt"/>
                <a:cs typeface="Arial" panose="020B0604020202020204" pitchFamily="34" charset="0"/>
              </a:rPr>
              <a:t>Rapidly pump the brakes.</a:t>
            </a:r>
          </a:p>
          <a:p>
            <a:pPr>
              <a:lnSpc>
                <a:spcPct val="120000"/>
              </a:lnSpc>
              <a:spcBef>
                <a:spcPts val="600"/>
              </a:spcBef>
            </a:pPr>
            <a:r>
              <a:rPr lang="en-US" sz="2000" dirty="0">
                <a:latin typeface="+mj-lt"/>
                <a:cs typeface="Arial" panose="020B0604020202020204" pitchFamily="34" charset="0"/>
              </a:rPr>
              <a:t>Downshift.</a:t>
            </a:r>
          </a:p>
          <a:p>
            <a:pPr>
              <a:lnSpc>
                <a:spcPct val="120000"/>
              </a:lnSpc>
              <a:spcBef>
                <a:spcPts val="600"/>
              </a:spcBef>
            </a:pPr>
            <a:r>
              <a:rPr lang="en-US" sz="2000" dirty="0">
                <a:latin typeface="+mj-lt"/>
                <a:cs typeface="Arial" panose="020B0604020202020204" pitchFamily="34" charset="0"/>
              </a:rPr>
              <a:t>Use parking brake, keep the release lever open.</a:t>
            </a:r>
          </a:p>
          <a:p>
            <a:pPr>
              <a:lnSpc>
                <a:spcPct val="120000"/>
              </a:lnSpc>
              <a:spcBef>
                <a:spcPts val="600"/>
              </a:spcBef>
            </a:pPr>
            <a:r>
              <a:rPr lang="en-US" sz="2000" dirty="0">
                <a:latin typeface="+mj-lt"/>
                <a:cs typeface="Arial" panose="020B0604020202020204" pitchFamily="34" charset="0"/>
              </a:rPr>
              <a:t>Use soft crash area if necessary.</a:t>
            </a:r>
          </a:p>
        </p:txBody>
      </p:sp>
      <p:pic>
        <p:nvPicPr>
          <p:cNvPr id="2" name="5.2-8 Brake Fail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40839" y="1159296"/>
            <a:ext cx="3753372" cy="2815029"/>
          </a:xfrm>
          <a:prstGeom prst="rect">
            <a:avLst/>
          </a:prstGeom>
        </p:spPr>
      </p:pic>
      <p:sp>
        <p:nvSpPr>
          <p:cNvPr id="10" name="Rectangle 9"/>
          <p:cNvSpPr/>
          <p:nvPr/>
        </p:nvSpPr>
        <p:spPr>
          <a:xfrm>
            <a:off x="5912838" y="4563917"/>
            <a:ext cx="1818447" cy="369332"/>
          </a:xfrm>
          <a:prstGeom prst="rect">
            <a:avLst/>
          </a:prstGeom>
        </p:spPr>
        <p:txBody>
          <a:bodyPr wrap="none">
            <a:spAutoFit/>
          </a:bodyPr>
          <a:lstStyle/>
          <a:p>
            <a:r>
              <a:rPr lang="en-US" dirty="0">
                <a:cs typeface="Arial" panose="020B0604020202020204" pitchFamily="34" charset="0"/>
              </a:rPr>
              <a:t> PLAY VIDEO (:46)</a:t>
            </a:r>
            <a:endParaRPr lang="en-US" dirty="0"/>
          </a:p>
        </p:txBody>
      </p:sp>
      <p:sp>
        <p:nvSpPr>
          <p:cNvPr id="19" name="Slide Number Placeholder 18">
            <a:extLst>
              <a:ext uri="{FF2B5EF4-FFF2-40B4-BE49-F238E27FC236}">
                <a16:creationId xmlns:a16="http://schemas.microsoft.com/office/drawing/2014/main" id="{8E2982A0-7817-454F-B546-56126C3A7C7B}"/>
              </a:ext>
            </a:extLst>
          </p:cNvPr>
          <p:cNvSpPr>
            <a:spLocks noGrp="1"/>
          </p:cNvSpPr>
          <p:nvPr>
            <p:ph type="sldNum" sz="quarter" idx="10"/>
          </p:nvPr>
        </p:nvSpPr>
        <p:spPr/>
        <p:txBody>
          <a:bodyPr/>
          <a:lstStyle/>
          <a:p>
            <a:r>
              <a:rPr lang="en-US"/>
              <a:t>5.2 - </a:t>
            </a:r>
            <a:fld id="{6EF10A2B-0439-B549-8EB8-580EA6EBC65D}" type="slidenum">
              <a:rPr lang="en-US" smtClean="0"/>
              <a:pPr/>
              <a:t>8</a:t>
            </a:fld>
            <a:endParaRPr lang="en-US" dirty="0"/>
          </a:p>
        </p:txBody>
      </p:sp>
    </p:spTree>
    <p:extLst>
      <p:ext uri="{BB962C8B-B14F-4D97-AF65-F5344CB8AC3E}">
        <p14:creationId xmlns:p14="http://schemas.microsoft.com/office/powerpoint/2010/main" val="28340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p:cMediaNode vol="80000">
                <p:cTn id="32" fill="hold" display="0">
                  <p:stCondLst>
                    <p:cond delay="indefinite"/>
                  </p:stCondLst>
                </p:cTn>
                <p:tgtEl>
                  <p:spTgt spid="2"/>
                </p:tgtEl>
              </p:cMediaNode>
            </p:video>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Engine Overheats</a:t>
            </a:r>
            <a:endParaRPr lang="en-US" dirty="0"/>
          </a:p>
        </p:txBody>
      </p:sp>
      <p:sp>
        <p:nvSpPr>
          <p:cNvPr id="7" name="Content Placeholder 2"/>
          <p:cNvSpPr txBox="1">
            <a:spLocks/>
          </p:cNvSpPr>
          <p:nvPr/>
        </p:nvSpPr>
        <p:spPr>
          <a:xfrm>
            <a:off x="719220" y="1357745"/>
            <a:ext cx="5404854" cy="483523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80"/>
              </a:spcBef>
              <a:buNone/>
            </a:pPr>
            <a:r>
              <a:rPr lang="en-US" sz="2400" dirty="0">
                <a:latin typeface="+mj-lt"/>
                <a:cs typeface="Arial" panose="020B0604020202020204" pitchFamily="34" charset="0"/>
              </a:rPr>
              <a:t>Excess heat can destroy an engine</a:t>
            </a:r>
          </a:p>
          <a:p>
            <a:pPr marL="285750" indent="-285750">
              <a:spcBef>
                <a:spcPts val="1080"/>
              </a:spcBef>
            </a:pPr>
            <a:r>
              <a:rPr lang="en-US" sz="2000" dirty="0">
                <a:latin typeface="+mj-lt"/>
                <a:cs typeface="Arial" panose="020B0604020202020204" pitchFamily="34" charset="0"/>
              </a:rPr>
              <a:t>Monitor your vehicle’s temperature, radiator hoses and coolant level. </a:t>
            </a:r>
          </a:p>
          <a:p>
            <a:pPr marL="285750" indent="-285750">
              <a:spcBef>
                <a:spcPts val="1080"/>
              </a:spcBef>
            </a:pPr>
            <a:r>
              <a:rPr lang="en-US" sz="2000" dirty="0">
                <a:latin typeface="+mj-lt"/>
                <a:cs typeface="Arial" panose="020B0604020202020204" pitchFamily="34" charset="0"/>
              </a:rPr>
              <a:t>STOP THE VEHICLE when the warning light comes on or the gauge shows a hot temperature.</a:t>
            </a:r>
          </a:p>
          <a:p>
            <a:pPr marL="0" indent="0">
              <a:spcBef>
                <a:spcPts val="1080"/>
              </a:spcBef>
              <a:buNone/>
            </a:pPr>
            <a:r>
              <a:rPr lang="en-US" sz="2000" dirty="0">
                <a:latin typeface="+mj-lt"/>
                <a:cs typeface="Arial" panose="020B0604020202020204" pitchFamily="34" charset="0"/>
              </a:rPr>
              <a:t>Cool the engine:</a:t>
            </a:r>
          </a:p>
          <a:p>
            <a:pPr marL="91440" indent="-285750">
              <a:spcBef>
                <a:spcPts val="600"/>
              </a:spcBef>
            </a:pPr>
            <a:r>
              <a:rPr lang="en-US" sz="2000" dirty="0">
                <a:latin typeface="+mj-lt"/>
                <a:cs typeface="Arial" panose="020B0604020202020204" pitchFamily="34" charset="0"/>
              </a:rPr>
              <a:t>Let the engine idle.</a:t>
            </a:r>
          </a:p>
          <a:p>
            <a:pPr marL="274320" indent="-285750">
              <a:spcBef>
                <a:spcPts val="600"/>
              </a:spcBef>
            </a:pPr>
            <a:r>
              <a:rPr lang="en-US" altLang="en-US" sz="2000" dirty="0">
                <a:latin typeface="+mj-lt"/>
                <a:cs typeface="Arial" panose="020B0604020202020204" pitchFamily="34" charset="0"/>
              </a:rPr>
              <a:t>Turn on the heater and blower to high to help pull heat from the engine.</a:t>
            </a:r>
            <a:endParaRPr lang="en-US" sz="2000" dirty="0">
              <a:latin typeface="+mj-lt"/>
              <a:cs typeface="Arial" panose="020B0604020202020204" pitchFamily="34" charset="0"/>
            </a:endParaRPr>
          </a:p>
          <a:p>
            <a:pPr marL="274320" indent="-285750">
              <a:spcBef>
                <a:spcPts val="600"/>
              </a:spcBef>
            </a:pPr>
            <a:r>
              <a:rPr lang="en-US" sz="2000" dirty="0">
                <a:latin typeface="+mj-lt"/>
                <a:cs typeface="Arial" panose="020B0604020202020204" pitchFamily="34" charset="0"/>
              </a:rPr>
              <a:t>Turn the ignition off and open the hood. </a:t>
            </a:r>
          </a:p>
          <a:p>
            <a:pPr marL="274320" indent="-285750">
              <a:spcBef>
                <a:spcPts val="600"/>
              </a:spcBef>
            </a:pPr>
            <a:r>
              <a:rPr lang="en-US" sz="2000" dirty="0">
                <a:latin typeface="+mj-lt"/>
                <a:cs typeface="Arial" panose="020B0604020202020204" pitchFamily="34" charset="0"/>
              </a:rPr>
              <a:t>Add coolant </a:t>
            </a:r>
          </a:p>
        </p:txBody>
      </p:sp>
      <p:pic>
        <p:nvPicPr>
          <p:cNvPr id="8" name="Picture 6" descr="te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06219" y="1565559"/>
            <a:ext cx="1931677" cy="18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29108" y="1405624"/>
            <a:ext cx="1708788" cy="1654019"/>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9089" y="3605727"/>
            <a:ext cx="20288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lide Number Placeholder 17">
            <a:extLst>
              <a:ext uri="{FF2B5EF4-FFF2-40B4-BE49-F238E27FC236}">
                <a16:creationId xmlns:a16="http://schemas.microsoft.com/office/drawing/2014/main" id="{B85DE377-B0FA-49F6-932B-A9520DB978A5}"/>
              </a:ext>
            </a:extLst>
          </p:cNvPr>
          <p:cNvSpPr>
            <a:spLocks noGrp="1"/>
          </p:cNvSpPr>
          <p:nvPr>
            <p:ph type="sldNum" sz="quarter" idx="10"/>
          </p:nvPr>
        </p:nvSpPr>
        <p:spPr/>
        <p:txBody>
          <a:bodyPr/>
          <a:lstStyle/>
          <a:p>
            <a:r>
              <a:rPr lang="en-US"/>
              <a:t>5.2 - </a:t>
            </a:r>
            <a:fld id="{6EF10A2B-0439-B549-8EB8-580EA6EBC65D}" type="slidenum">
              <a:rPr lang="en-US" smtClean="0"/>
              <a:pPr/>
              <a:t>9</a:t>
            </a:fld>
            <a:endParaRPr lang="en-US" dirty="0"/>
          </a:p>
        </p:txBody>
      </p:sp>
    </p:spTree>
    <p:extLst>
      <p:ext uri="{BB962C8B-B14F-4D97-AF65-F5344CB8AC3E}">
        <p14:creationId xmlns:p14="http://schemas.microsoft.com/office/powerpoint/2010/main" val="7380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2061</TotalTime>
  <Words>3752</Words>
  <Application>Microsoft Office PowerPoint</Application>
  <PresentationFormat>On-screen Show (4:3)</PresentationFormat>
  <Paragraphs>422</Paragraphs>
  <Slides>25</Slides>
  <Notes>25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MS Mincho</vt:lpstr>
      <vt:lpstr>Arial</vt:lpstr>
      <vt:lpstr>Arial Narrow</vt:lpstr>
      <vt:lpstr>Calibri</vt:lpstr>
      <vt:lpstr>Montana</vt:lpstr>
      <vt:lpstr>Emergencies</vt:lpstr>
      <vt:lpstr>Emergencies - Objectives</vt:lpstr>
      <vt:lpstr>Vehicle Malfunction:  It happens</vt:lpstr>
      <vt:lpstr>Tire Blowout</vt:lpstr>
      <vt:lpstr>Engine Stalls</vt:lpstr>
      <vt:lpstr>Electrical Problems</vt:lpstr>
      <vt:lpstr>Loss of Steering</vt:lpstr>
      <vt:lpstr>A brake failure can be a complete loss of brakes or only power brake failure. </vt:lpstr>
      <vt:lpstr>Engine Overheats</vt:lpstr>
      <vt:lpstr>Engine Fire</vt:lpstr>
      <vt:lpstr>Stuck Accelerator</vt:lpstr>
      <vt:lpstr>Malfunctioning head and tail lights</vt:lpstr>
      <vt:lpstr>Submerged in Water</vt:lpstr>
      <vt:lpstr>Head-on Evasion</vt:lpstr>
      <vt:lpstr>PowerPoint Presentation</vt:lpstr>
      <vt:lpstr>PowerPoint Presentation</vt:lpstr>
      <vt:lpstr>PowerPoint Presentation</vt:lpstr>
      <vt:lpstr>PowerPoint Presentation</vt:lpstr>
      <vt:lpstr>PowerPoint Presentation</vt:lpstr>
      <vt:lpstr>If you’re involved in a crash …</vt:lpstr>
      <vt:lpstr>Call the police when  …</vt:lpstr>
      <vt:lpstr>Insurance Reporting Laws</vt:lpstr>
      <vt:lpstr>PowerPoint Presentation</vt:lpstr>
      <vt:lpstr>Always be prepared …</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Situations</dc:title>
  <dc:creator>Rich Hanson</dc:creator>
  <cp:lastModifiedBy>Penner-Ray, Fran</cp:lastModifiedBy>
  <cp:revision>207</cp:revision>
  <dcterms:created xsi:type="dcterms:W3CDTF">2013-12-15T02:32:50Z</dcterms:created>
  <dcterms:modified xsi:type="dcterms:W3CDTF">2018-03-14T19:41:38Z</dcterms:modified>
</cp:coreProperties>
</file>