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90" r:id="rId2"/>
    <p:sldId id="262" r:id="rId3"/>
    <p:sldId id="280" r:id="rId4"/>
    <p:sldId id="258" r:id="rId5"/>
    <p:sldId id="256" r:id="rId6"/>
    <p:sldId id="301" r:id="rId7"/>
    <p:sldId id="304" r:id="rId8"/>
    <p:sldId id="295" r:id="rId9"/>
    <p:sldId id="263" r:id="rId10"/>
    <p:sldId id="285" r:id="rId11"/>
    <p:sldId id="287" r:id="rId12"/>
    <p:sldId id="282" r:id="rId13"/>
    <p:sldId id="265" r:id="rId14"/>
    <p:sldId id="266" r:id="rId15"/>
    <p:sldId id="299" r:id="rId16"/>
    <p:sldId id="260" r:id="rId17"/>
    <p:sldId id="271" r:id="rId18"/>
    <p:sldId id="313" r:id="rId19"/>
    <p:sldId id="307" r:id="rId20"/>
    <p:sldId id="308" r:id="rId21"/>
    <p:sldId id="310" r:id="rId22"/>
    <p:sldId id="311" r:id="rId23"/>
    <p:sldId id="264" r:id="rId24"/>
    <p:sldId id="273" r:id="rId25"/>
    <p:sldId id="297" r:id="rId26"/>
    <p:sldId id="281" r:id="rId27"/>
    <p:sldId id="268" r:id="rId28"/>
    <p:sldId id="303" r:id="rId29"/>
  </p:sldIdLst>
  <p:sldSz cx="9144000" cy="6858000" type="screen4x3"/>
  <p:notesSz cx="6858000" cy="9144000"/>
  <p:custDataLst>
    <p:tags r:id="rId32"/>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1"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31" autoAdjust="0"/>
  </p:normalViewPr>
  <p:slideViewPr>
    <p:cSldViewPr snapToGrid="0" snapToObjects="1">
      <p:cViewPr varScale="1">
        <p:scale>
          <a:sx n="81" d="100"/>
          <a:sy n="81" d="100"/>
        </p:scale>
        <p:origin x="144"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8A9951-A4AC-42BF-B840-283BF29A20D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06EE98A-629A-490E-B579-891401DE9DA9}">
      <dgm:prSet phldrT="[Text]"/>
      <dgm:spPr/>
      <dgm:t>
        <a:bodyPr/>
        <a:lstStyle/>
        <a:p>
          <a:r>
            <a:rPr lang="en-US" dirty="0"/>
            <a:t>One in five drivers is involved in a serious crash</a:t>
          </a:r>
        </a:p>
        <a:p>
          <a:endParaRPr lang="en-US" dirty="0"/>
        </a:p>
        <a:p>
          <a:endParaRPr lang="en-US" dirty="0"/>
        </a:p>
      </dgm:t>
    </dgm:pt>
    <dgm:pt modelId="{A2456548-7204-412F-B259-AC949566E75C}" type="parTrans" cxnId="{F1E2C73C-ABA7-4724-8A0F-7750EAE9E96C}">
      <dgm:prSet/>
      <dgm:spPr/>
      <dgm:t>
        <a:bodyPr/>
        <a:lstStyle/>
        <a:p>
          <a:endParaRPr lang="en-US"/>
        </a:p>
      </dgm:t>
    </dgm:pt>
    <dgm:pt modelId="{A50E7DDB-EC07-447F-9FDC-E05CDA8D937E}" type="sibTrans" cxnId="{F1E2C73C-ABA7-4724-8A0F-7750EAE9E96C}">
      <dgm:prSet/>
      <dgm:spPr/>
      <dgm:t>
        <a:bodyPr/>
        <a:lstStyle/>
        <a:p>
          <a:endParaRPr lang="en-US"/>
        </a:p>
      </dgm:t>
    </dgm:pt>
    <dgm:pt modelId="{37DCE7A2-7913-48B1-BD28-DD7935EE1FB0}">
      <dgm:prSet phldrT="[Text]"/>
      <dgm:spPr/>
      <dgm:t>
        <a:bodyPr/>
        <a:lstStyle/>
        <a:p>
          <a:r>
            <a:rPr lang="en-US" dirty="0"/>
            <a:t>One in eight drivers is seriously injured</a:t>
          </a:r>
        </a:p>
        <a:p>
          <a:endParaRPr lang="en-US" dirty="0"/>
        </a:p>
        <a:p>
          <a:endParaRPr lang="en-US" dirty="0"/>
        </a:p>
      </dgm:t>
    </dgm:pt>
    <dgm:pt modelId="{70CB3CBA-439E-40DF-8739-E7375E3D66F6}" type="parTrans" cxnId="{C1DA9CCC-B416-462C-AC38-59630126EFCC}">
      <dgm:prSet/>
      <dgm:spPr/>
      <dgm:t>
        <a:bodyPr/>
        <a:lstStyle/>
        <a:p>
          <a:endParaRPr lang="en-US"/>
        </a:p>
      </dgm:t>
    </dgm:pt>
    <dgm:pt modelId="{8AE1D050-6156-4E83-AC99-5FBA1B4953B3}" type="sibTrans" cxnId="{C1DA9CCC-B416-462C-AC38-59630126EFCC}">
      <dgm:prSet/>
      <dgm:spPr/>
      <dgm:t>
        <a:bodyPr/>
        <a:lstStyle/>
        <a:p>
          <a:endParaRPr lang="en-US"/>
        </a:p>
      </dgm:t>
    </dgm:pt>
    <dgm:pt modelId="{70C5D4F2-9220-4B7E-A8FD-8B2A3F43F58C}">
      <dgm:prSet phldrT="[Text]"/>
      <dgm:spPr/>
      <dgm:t>
        <a:bodyPr/>
        <a:lstStyle/>
        <a:p>
          <a:r>
            <a:rPr lang="en-US" dirty="0"/>
            <a:t>One in three have a friend or relative seriously injured or killed in a crash</a:t>
          </a:r>
        </a:p>
        <a:p>
          <a:endParaRPr lang="en-US" dirty="0"/>
        </a:p>
        <a:p>
          <a:endParaRPr lang="en-US" dirty="0"/>
        </a:p>
      </dgm:t>
    </dgm:pt>
    <dgm:pt modelId="{E9CAE750-B2C2-476F-9A1B-84EE09E93889}" type="parTrans" cxnId="{115F7BAE-C84D-406C-AD0C-0D943373EBF4}">
      <dgm:prSet/>
      <dgm:spPr/>
      <dgm:t>
        <a:bodyPr/>
        <a:lstStyle/>
        <a:p>
          <a:endParaRPr lang="en-US"/>
        </a:p>
      </dgm:t>
    </dgm:pt>
    <dgm:pt modelId="{4C50CAED-39B2-49D1-BD57-C809EF0C0CFB}" type="sibTrans" cxnId="{115F7BAE-C84D-406C-AD0C-0D943373EBF4}">
      <dgm:prSet/>
      <dgm:spPr/>
      <dgm:t>
        <a:bodyPr/>
        <a:lstStyle/>
        <a:p>
          <a:endParaRPr lang="en-US"/>
        </a:p>
      </dgm:t>
    </dgm:pt>
    <dgm:pt modelId="{877A51C8-4283-4336-84A1-E6E736ED5D08}" type="pres">
      <dgm:prSet presAssocID="{978A9951-A4AC-42BF-B840-283BF29A20D3}" presName="linear" presStyleCnt="0">
        <dgm:presLayoutVars>
          <dgm:dir/>
          <dgm:resizeHandles val="exact"/>
        </dgm:presLayoutVars>
      </dgm:prSet>
      <dgm:spPr/>
    </dgm:pt>
    <dgm:pt modelId="{F3A9C3CD-7E6F-418A-A77B-FAF80717C3D8}" type="pres">
      <dgm:prSet presAssocID="{406EE98A-629A-490E-B579-891401DE9DA9}" presName="comp" presStyleCnt="0"/>
      <dgm:spPr/>
    </dgm:pt>
    <dgm:pt modelId="{7EF6E772-5405-41C8-BCE0-934EEC2BAF50}" type="pres">
      <dgm:prSet presAssocID="{406EE98A-629A-490E-B579-891401DE9DA9}" presName="box" presStyleLbl="node1" presStyleIdx="0" presStyleCnt="3"/>
      <dgm:spPr/>
    </dgm:pt>
    <dgm:pt modelId="{E9C49686-B537-4E06-8B2F-CBF1C40332BB}" type="pres">
      <dgm:prSet presAssocID="{406EE98A-629A-490E-B579-891401DE9DA9}" presName="img"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4A295BEC-353B-4067-AFD6-91954AF267B8}" type="pres">
      <dgm:prSet presAssocID="{406EE98A-629A-490E-B579-891401DE9DA9}" presName="text" presStyleLbl="node1" presStyleIdx="0" presStyleCnt="3">
        <dgm:presLayoutVars>
          <dgm:bulletEnabled val="1"/>
        </dgm:presLayoutVars>
      </dgm:prSet>
      <dgm:spPr/>
    </dgm:pt>
    <dgm:pt modelId="{E88BE1F7-C0DE-46C7-9590-BD19860C9366}" type="pres">
      <dgm:prSet presAssocID="{A50E7DDB-EC07-447F-9FDC-E05CDA8D937E}" presName="spacer" presStyleCnt="0"/>
      <dgm:spPr/>
    </dgm:pt>
    <dgm:pt modelId="{94EBEA75-E486-487B-AFC7-46475E0EA4D5}" type="pres">
      <dgm:prSet presAssocID="{37DCE7A2-7913-48B1-BD28-DD7935EE1FB0}" presName="comp" presStyleCnt="0"/>
      <dgm:spPr/>
    </dgm:pt>
    <dgm:pt modelId="{2CBF50BB-E237-4705-A75D-FACFCD55BF90}" type="pres">
      <dgm:prSet presAssocID="{37DCE7A2-7913-48B1-BD28-DD7935EE1FB0}" presName="box" presStyleLbl="node1" presStyleIdx="1" presStyleCnt="3" custLinFactNeighborY="-699"/>
      <dgm:spPr/>
    </dgm:pt>
    <dgm:pt modelId="{42CCE3D7-ABCC-4E52-AC02-427FB7682ADA}" type="pres">
      <dgm:prSet presAssocID="{37DCE7A2-7913-48B1-BD28-DD7935EE1FB0}" presName="img"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C39B417-188B-4875-A47E-F57DA34DFA09}" type="pres">
      <dgm:prSet presAssocID="{37DCE7A2-7913-48B1-BD28-DD7935EE1FB0}" presName="text" presStyleLbl="node1" presStyleIdx="1" presStyleCnt="3">
        <dgm:presLayoutVars>
          <dgm:bulletEnabled val="1"/>
        </dgm:presLayoutVars>
      </dgm:prSet>
      <dgm:spPr/>
    </dgm:pt>
    <dgm:pt modelId="{8B9CA7CE-A344-41BC-98C7-D0DD0B011921}" type="pres">
      <dgm:prSet presAssocID="{8AE1D050-6156-4E83-AC99-5FBA1B4953B3}" presName="spacer" presStyleCnt="0"/>
      <dgm:spPr/>
    </dgm:pt>
    <dgm:pt modelId="{BA7C29C4-5695-4F54-8BAD-E1E8067AB8F9}" type="pres">
      <dgm:prSet presAssocID="{70C5D4F2-9220-4B7E-A8FD-8B2A3F43F58C}" presName="comp" presStyleCnt="0"/>
      <dgm:spPr/>
    </dgm:pt>
    <dgm:pt modelId="{7DA4DA71-B93E-4076-8281-B7CC1B41B5CF}" type="pres">
      <dgm:prSet presAssocID="{70C5D4F2-9220-4B7E-A8FD-8B2A3F43F58C}" presName="box" presStyleLbl="node1" presStyleIdx="2" presStyleCnt="3"/>
      <dgm:spPr/>
    </dgm:pt>
    <dgm:pt modelId="{D6E98033-5709-43A6-8340-B3C8921405C9}" type="pres">
      <dgm:prSet presAssocID="{70C5D4F2-9220-4B7E-A8FD-8B2A3F43F58C}" presName="img"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C730CADE-27DA-417F-9E7E-706E6F256403}" type="pres">
      <dgm:prSet presAssocID="{70C5D4F2-9220-4B7E-A8FD-8B2A3F43F58C}" presName="text" presStyleLbl="node1" presStyleIdx="2" presStyleCnt="3">
        <dgm:presLayoutVars>
          <dgm:bulletEnabled val="1"/>
        </dgm:presLayoutVars>
      </dgm:prSet>
      <dgm:spPr/>
    </dgm:pt>
  </dgm:ptLst>
  <dgm:cxnLst>
    <dgm:cxn modelId="{CD41082E-9FA0-40F1-B778-64C1AF4189FA}" type="presOf" srcId="{978A9951-A4AC-42BF-B840-283BF29A20D3}" destId="{877A51C8-4283-4336-84A1-E6E736ED5D08}" srcOrd="0" destOrd="0" presId="urn:microsoft.com/office/officeart/2005/8/layout/vList4"/>
    <dgm:cxn modelId="{F1E2C73C-ABA7-4724-8A0F-7750EAE9E96C}" srcId="{978A9951-A4AC-42BF-B840-283BF29A20D3}" destId="{406EE98A-629A-490E-B579-891401DE9DA9}" srcOrd="0" destOrd="0" parTransId="{A2456548-7204-412F-B259-AC949566E75C}" sibTransId="{A50E7DDB-EC07-447F-9FDC-E05CDA8D937E}"/>
    <dgm:cxn modelId="{0F17EA5E-F6E6-49CB-B7DD-E77D0F7DCEC8}" type="presOf" srcId="{406EE98A-629A-490E-B579-891401DE9DA9}" destId="{4A295BEC-353B-4067-AFD6-91954AF267B8}" srcOrd="1" destOrd="0" presId="urn:microsoft.com/office/officeart/2005/8/layout/vList4"/>
    <dgm:cxn modelId="{2A0FC557-A7E7-4C75-8414-02759B6C8EB3}" type="presOf" srcId="{37DCE7A2-7913-48B1-BD28-DD7935EE1FB0}" destId="{3C39B417-188B-4875-A47E-F57DA34DFA09}" srcOrd="1" destOrd="0" presId="urn:microsoft.com/office/officeart/2005/8/layout/vList4"/>
    <dgm:cxn modelId="{B596837B-631E-42FF-8AC0-4D27823D390C}" type="presOf" srcId="{70C5D4F2-9220-4B7E-A8FD-8B2A3F43F58C}" destId="{7DA4DA71-B93E-4076-8281-B7CC1B41B5CF}" srcOrd="0" destOrd="0" presId="urn:microsoft.com/office/officeart/2005/8/layout/vList4"/>
    <dgm:cxn modelId="{72EBAFA0-8EEA-4BB9-985B-332440635DD8}" type="presOf" srcId="{406EE98A-629A-490E-B579-891401DE9DA9}" destId="{7EF6E772-5405-41C8-BCE0-934EEC2BAF50}" srcOrd="0" destOrd="0" presId="urn:microsoft.com/office/officeart/2005/8/layout/vList4"/>
    <dgm:cxn modelId="{54AAB9AB-9FFA-4DC4-8A5E-1E2080A6A1DB}" type="presOf" srcId="{37DCE7A2-7913-48B1-BD28-DD7935EE1FB0}" destId="{2CBF50BB-E237-4705-A75D-FACFCD55BF90}" srcOrd="0" destOrd="0" presId="urn:microsoft.com/office/officeart/2005/8/layout/vList4"/>
    <dgm:cxn modelId="{115F7BAE-C84D-406C-AD0C-0D943373EBF4}" srcId="{978A9951-A4AC-42BF-B840-283BF29A20D3}" destId="{70C5D4F2-9220-4B7E-A8FD-8B2A3F43F58C}" srcOrd="2" destOrd="0" parTransId="{E9CAE750-B2C2-476F-9A1B-84EE09E93889}" sibTransId="{4C50CAED-39B2-49D1-BD57-C809EF0C0CFB}"/>
    <dgm:cxn modelId="{140096B4-DDEC-4880-9EC8-D0E34D1DD20B}" type="presOf" srcId="{70C5D4F2-9220-4B7E-A8FD-8B2A3F43F58C}" destId="{C730CADE-27DA-417F-9E7E-706E6F256403}" srcOrd="1" destOrd="0" presId="urn:microsoft.com/office/officeart/2005/8/layout/vList4"/>
    <dgm:cxn modelId="{C1DA9CCC-B416-462C-AC38-59630126EFCC}" srcId="{978A9951-A4AC-42BF-B840-283BF29A20D3}" destId="{37DCE7A2-7913-48B1-BD28-DD7935EE1FB0}" srcOrd="1" destOrd="0" parTransId="{70CB3CBA-439E-40DF-8739-E7375E3D66F6}" sibTransId="{8AE1D050-6156-4E83-AC99-5FBA1B4953B3}"/>
    <dgm:cxn modelId="{B1C5E1E2-4537-449F-9ECC-42E61052F290}" type="presParOf" srcId="{877A51C8-4283-4336-84A1-E6E736ED5D08}" destId="{F3A9C3CD-7E6F-418A-A77B-FAF80717C3D8}" srcOrd="0" destOrd="0" presId="urn:microsoft.com/office/officeart/2005/8/layout/vList4"/>
    <dgm:cxn modelId="{647E45A6-745E-4704-9BA2-2E33023E2FE6}" type="presParOf" srcId="{F3A9C3CD-7E6F-418A-A77B-FAF80717C3D8}" destId="{7EF6E772-5405-41C8-BCE0-934EEC2BAF50}" srcOrd="0" destOrd="0" presId="urn:microsoft.com/office/officeart/2005/8/layout/vList4"/>
    <dgm:cxn modelId="{E8C46F33-EDA6-4788-92C0-05F0870E365E}" type="presParOf" srcId="{F3A9C3CD-7E6F-418A-A77B-FAF80717C3D8}" destId="{E9C49686-B537-4E06-8B2F-CBF1C40332BB}" srcOrd="1" destOrd="0" presId="urn:microsoft.com/office/officeart/2005/8/layout/vList4"/>
    <dgm:cxn modelId="{278E7096-CEF4-45DA-B87D-F14AEECA802B}" type="presParOf" srcId="{F3A9C3CD-7E6F-418A-A77B-FAF80717C3D8}" destId="{4A295BEC-353B-4067-AFD6-91954AF267B8}" srcOrd="2" destOrd="0" presId="urn:microsoft.com/office/officeart/2005/8/layout/vList4"/>
    <dgm:cxn modelId="{8F4C7129-B0F1-4866-A9B1-B1804AB6FE35}" type="presParOf" srcId="{877A51C8-4283-4336-84A1-E6E736ED5D08}" destId="{E88BE1F7-C0DE-46C7-9590-BD19860C9366}" srcOrd="1" destOrd="0" presId="urn:microsoft.com/office/officeart/2005/8/layout/vList4"/>
    <dgm:cxn modelId="{ED1CFF72-763D-439C-B4CE-C548A9EB1255}" type="presParOf" srcId="{877A51C8-4283-4336-84A1-E6E736ED5D08}" destId="{94EBEA75-E486-487B-AFC7-46475E0EA4D5}" srcOrd="2" destOrd="0" presId="urn:microsoft.com/office/officeart/2005/8/layout/vList4"/>
    <dgm:cxn modelId="{419D208C-69D8-4321-90FE-B3B8FAB390F0}" type="presParOf" srcId="{94EBEA75-E486-487B-AFC7-46475E0EA4D5}" destId="{2CBF50BB-E237-4705-A75D-FACFCD55BF90}" srcOrd="0" destOrd="0" presId="urn:microsoft.com/office/officeart/2005/8/layout/vList4"/>
    <dgm:cxn modelId="{CD4EDA96-CBDA-4118-A895-00B61282FF57}" type="presParOf" srcId="{94EBEA75-E486-487B-AFC7-46475E0EA4D5}" destId="{42CCE3D7-ABCC-4E52-AC02-427FB7682ADA}" srcOrd="1" destOrd="0" presId="urn:microsoft.com/office/officeart/2005/8/layout/vList4"/>
    <dgm:cxn modelId="{7EC24A64-1819-4841-95C2-15A030A32775}" type="presParOf" srcId="{94EBEA75-E486-487B-AFC7-46475E0EA4D5}" destId="{3C39B417-188B-4875-A47E-F57DA34DFA09}" srcOrd="2" destOrd="0" presId="urn:microsoft.com/office/officeart/2005/8/layout/vList4"/>
    <dgm:cxn modelId="{CFDCA497-39AC-4A3D-8316-880368C25B33}" type="presParOf" srcId="{877A51C8-4283-4336-84A1-E6E736ED5D08}" destId="{8B9CA7CE-A344-41BC-98C7-D0DD0B011921}" srcOrd="3" destOrd="0" presId="urn:microsoft.com/office/officeart/2005/8/layout/vList4"/>
    <dgm:cxn modelId="{D714E6C2-2758-4448-BD28-DE2651153F66}" type="presParOf" srcId="{877A51C8-4283-4336-84A1-E6E736ED5D08}" destId="{BA7C29C4-5695-4F54-8BAD-E1E8067AB8F9}" srcOrd="4" destOrd="0" presId="urn:microsoft.com/office/officeart/2005/8/layout/vList4"/>
    <dgm:cxn modelId="{DA7E8268-B0CE-485F-94A8-0482B4F25F68}" type="presParOf" srcId="{BA7C29C4-5695-4F54-8BAD-E1E8067AB8F9}" destId="{7DA4DA71-B93E-4076-8281-B7CC1B41B5CF}" srcOrd="0" destOrd="0" presId="urn:microsoft.com/office/officeart/2005/8/layout/vList4"/>
    <dgm:cxn modelId="{0C76947E-23F3-4C2C-8596-253BFEC8ADE1}" type="presParOf" srcId="{BA7C29C4-5695-4F54-8BAD-E1E8067AB8F9}" destId="{D6E98033-5709-43A6-8340-B3C8921405C9}" srcOrd="1" destOrd="0" presId="urn:microsoft.com/office/officeart/2005/8/layout/vList4"/>
    <dgm:cxn modelId="{46BB0F7D-C615-44A9-9DA9-7E3DAD8722FC}" type="presParOf" srcId="{BA7C29C4-5695-4F54-8BAD-E1E8067AB8F9}" destId="{C730CADE-27DA-417F-9E7E-706E6F25640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6E772-5405-41C8-BCE0-934EEC2BAF50}">
      <dsp:nvSpPr>
        <dsp:cNvPr id="0" name=""/>
        <dsp:cNvSpPr/>
      </dsp:nvSpPr>
      <dsp:spPr>
        <a:xfrm>
          <a:off x="0" y="0"/>
          <a:ext cx="6096000" cy="126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One in five drivers is involved in a serious crash</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endParaRPr lang="en-US" sz="1700" kern="1200" dirty="0"/>
        </a:p>
      </dsp:txBody>
      <dsp:txXfrm>
        <a:off x="1346200" y="0"/>
        <a:ext cx="4749800" cy="1269999"/>
      </dsp:txXfrm>
    </dsp:sp>
    <dsp:sp modelId="{E9C49686-B537-4E06-8B2F-CBF1C40332BB}">
      <dsp:nvSpPr>
        <dsp:cNvPr id="0" name=""/>
        <dsp:cNvSpPr/>
      </dsp:nvSpPr>
      <dsp:spPr>
        <a:xfrm>
          <a:off x="126999" y="126999"/>
          <a:ext cx="1219200" cy="1015999"/>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BF50BB-E237-4705-A75D-FACFCD55BF90}">
      <dsp:nvSpPr>
        <dsp:cNvPr id="0" name=""/>
        <dsp:cNvSpPr/>
      </dsp:nvSpPr>
      <dsp:spPr>
        <a:xfrm>
          <a:off x="0" y="1388122"/>
          <a:ext cx="6096000" cy="126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One in eight drivers is seriously injured</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endParaRPr lang="en-US" sz="1700" kern="1200" dirty="0"/>
        </a:p>
      </dsp:txBody>
      <dsp:txXfrm>
        <a:off x="1346200" y="1388122"/>
        <a:ext cx="4749800" cy="1269999"/>
      </dsp:txXfrm>
    </dsp:sp>
    <dsp:sp modelId="{42CCE3D7-ABCC-4E52-AC02-427FB7682ADA}">
      <dsp:nvSpPr>
        <dsp:cNvPr id="0" name=""/>
        <dsp:cNvSpPr/>
      </dsp:nvSpPr>
      <dsp:spPr>
        <a:xfrm>
          <a:off x="126999" y="1523999"/>
          <a:ext cx="1219200" cy="1015999"/>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A4DA71-B93E-4076-8281-B7CC1B41B5CF}">
      <dsp:nvSpPr>
        <dsp:cNvPr id="0" name=""/>
        <dsp:cNvSpPr/>
      </dsp:nvSpPr>
      <dsp:spPr>
        <a:xfrm>
          <a:off x="0" y="2793999"/>
          <a:ext cx="6096000" cy="126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One in three have a friend or relative seriously injured or killed in a crash</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endParaRPr lang="en-US" sz="1700" kern="1200" dirty="0"/>
        </a:p>
      </dsp:txBody>
      <dsp:txXfrm>
        <a:off x="1346200" y="2793999"/>
        <a:ext cx="4749800" cy="1269999"/>
      </dsp:txXfrm>
    </dsp:sp>
    <dsp:sp modelId="{D6E98033-5709-43A6-8340-B3C8921405C9}">
      <dsp:nvSpPr>
        <dsp:cNvPr id="0" name=""/>
        <dsp:cNvSpPr/>
      </dsp:nvSpPr>
      <dsp:spPr>
        <a:xfrm>
          <a:off x="126999" y="2920999"/>
          <a:ext cx="1219200" cy="101599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smtClean="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fld id="{C462AD85-E676-4626-8524-1B675E7E225F}" type="datetime1">
              <a:rPr lang="en-US"/>
              <a:pPr/>
              <a:t>3/13/2018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fld id="{B320F0B6-5E06-4907-B46F-10161FB73ADB}" type="slidenum">
              <a:rPr lang="en-US"/>
              <a:pPr/>
              <a:t>‹#›</a:t>
            </a:fld>
            <a:endParaRPr lang="en-US"/>
          </a:p>
        </p:txBody>
      </p:sp>
      <p:pic>
        <p:nvPicPr>
          <p:cNvPr id="13318" name="Picture 6" descr="opi_logo_2color.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63" y="30163"/>
            <a:ext cx="1295400" cy="400050"/>
          </a:xfrm>
          <a:prstGeom prst="rect">
            <a:avLst/>
          </a:prstGeom>
          <a:noFill/>
          <a:ln w="9525">
            <a:noFill/>
            <a:miter lim="800000"/>
            <a:headEnd/>
            <a:tailEnd/>
          </a:ln>
        </p:spPr>
      </p:pic>
    </p:spTree>
    <p:extLst>
      <p:ext uri="{BB962C8B-B14F-4D97-AF65-F5344CB8AC3E}">
        <p14:creationId xmlns:p14="http://schemas.microsoft.com/office/powerpoint/2010/main" val="365539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smtClean="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fld id="{E74B72E5-39A0-4B81-AB5C-D50BC5F9B1E7}" type="datetime1">
              <a:rPr lang="en-US"/>
              <a:pPr/>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fld id="{FBABF853-1CC4-491C-8BEF-92E0171C0538}" type="slidenum">
              <a:rPr lang="en-US"/>
              <a:pPr/>
              <a:t>‹#›</a:t>
            </a:fld>
            <a:endParaRPr lang="en-US"/>
          </a:p>
        </p:txBody>
      </p:sp>
      <p:pic>
        <p:nvPicPr>
          <p:cNvPr id="14344" name="Picture 7" descr="opi_logo_2color.jpg"/>
          <p:cNvPicPr>
            <a:picLocks noChangeAspect="1"/>
          </p:cNvPicPr>
          <p:nvPr/>
        </p:nvPicPr>
        <p:blipFill>
          <a:blip r:embed="rId2"/>
          <a:srcRect/>
          <a:stretch>
            <a:fillRect/>
          </a:stretch>
        </p:blipFill>
        <p:spPr bwMode="auto">
          <a:xfrm>
            <a:off x="96838" y="25400"/>
            <a:ext cx="1266825" cy="390525"/>
          </a:xfrm>
          <a:prstGeom prst="rect">
            <a:avLst/>
          </a:prstGeom>
          <a:noFill/>
          <a:ln w="9525">
            <a:noFill/>
            <a:miter lim="800000"/>
            <a:headEnd/>
            <a:tailEnd/>
          </a:ln>
        </p:spPr>
      </p:pic>
    </p:spTree>
    <p:extLst>
      <p:ext uri="{BB962C8B-B14F-4D97-AF65-F5344CB8AC3E}">
        <p14:creationId xmlns:p14="http://schemas.microsoft.com/office/powerpoint/2010/main" val="2703568757"/>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11"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eendriversource.org/news/article/38/new_study_pinpoints_what_happens_right_before_teens_crash"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jar.sagepub.com/content/early/2011/06/09/0743558411409934.abstract?rss=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eendriversource.org/more_pages/page/_driver_ed_as_part_of_gdl/support_gov"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teendriversource.org/more_pages/page/why_your_teen_needs_you/for_parent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r>
              <a:rPr lang="en-US" baseline="0" dirty="0"/>
              <a:t> 2018</a:t>
            </a:r>
            <a:endParaRPr lang="en-US" dirty="0"/>
          </a:p>
        </p:txBody>
      </p:sp>
      <p:sp>
        <p:nvSpPr>
          <p:cNvPr id="4" name="Slide Number Placeholder 3"/>
          <p:cNvSpPr>
            <a:spLocks noGrp="1"/>
          </p:cNvSpPr>
          <p:nvPr>
            <p:ph type="sldNum" sz="quarter" idx="10"/>
          </p:nvPr>
        </p:nvSpPr>
        <p:spPr/>
        <p:txBody>
          <a:bodyPr/>
          <a:lstStyle/>
          <a:p>
            <a:fld id="{29D41AAB-2DCD-4441-9361-EDF80CA7CE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4796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effectLst/>
              </a:rPr>
              <a:t>“Systems engineering is the art and science of developing an operable system that meets requirements within imposed constraints. Systems engineering is holistic and integrative. Systems engineering is first and foremost about getting the right design - and then about maintaining and enhancing its technical integrity, as well as managing complexity with good processes to get the design right." - Excerpt from "The Art and Science of Systems Engineering"  http://spacese.spacegrant.org/ </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10</a:t>
            </a:fld>
            <a:endParaRPr lang="en-US"/>
          </a:p>
        </p:txBody>
      </p:sp>
    </p:spTree>
    <p:extLst>
      <p:ext uri="{BB962C8B-B14F-4D97-AF65-F5344CB8AC3E}">
        <p14:creationId xmlns:p14="http://schemas.microsoft.com/office/powerpoint/2010/main" val="16847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Medicine MT Bridge construction  October,</a:t>
            </a:r>
            <a:r>
              <a:rPr lang="en-US" baseline="0" dirty="0"/>
              <a:t> </a:t>
            </a:r>
            <a:r>
              <a:rPr lang="en-US" dirty="0"/>
              <a:t>2011  MDT photo</a:t>
            </a:r>
          </a:p>
          <a:p>
            <a:r>
              <a:rPr lang="en-US" dirty="0"/>
              <a:t>West Bozeman Interchange bridge beam</a:t>
            </a:r>
            <a:r>
              <a:rPr lang="en-US" baseline="0" dirty="0"/>
              <a:t> placement, 2013</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11</a:t>
            </a:fld>
            <a:endParaRPr lang="en-US"/>
          </a:p>
        </p:txBody>
      </p:sp>
    </p:spTree>
    <p:extLst>
      <p:ext uri="{BB962C8B-B14F-4D97-AF65-F5344CB8AC3E}">
        <p14:creationId xmlns:p14="http://schemas.microsoft.com/office/powerpoint/2010/main" val="3077629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Cable median barrier installed</a:t>
            </a:r>
            <a:r>
              <a:rPr lang="en-US" baseline="0" dirty="0"/>
              <a:t> to reduce crossover crashes</a:t>
            </a:r>
          </a:p>
          <a:p>
            <a:r>
              <a:rPr lang="en-US" baseline="0" dirty="0"/>
              <a:t>Rock fall barrier near Harrison, MT</a:t>
            </a:r>
          </a:p>
          <a:p>
            <a:r>
              <a:rPr lang="en-US" baseline="0" dirty="0"/>
              <a:t>Fog lines and rumble strips on  side and center of two lane roads </a:t>
            </a:r>
          </a:p>
          <a:p>
            <a:r>
              <a:rPr lang="en-US" baseline="0" dirty="0"/>
              <a:t>Roundabouts reduce intersection crashes</a:t>
            </a:r>
          </a:p>
          <a:p>
            <a:r>
              <a:rPr lang="en-US" baseline="0" dirty="0"/>
              <a:t>Flashing yellow left-turn arrows</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12</a:t>
            </a:fld>
            <a:endParaRPr lang="en-US"/>
          </a:p>
        </p:txBody>
      </p:sp>
    </p:spTree>
    <p:extLst>
      <p:ext uri="{BB962C8B-B14F-4D97-AF65-F5344CB8AC3E}">
        <p14:creationId xmlns:p14="http://schemas.microsoft.com/office/powerpoint/2010/main" val="3715897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Crashing and Smashing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Extending the time of impact is the basis for many of the ideas about keeping people safe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crashes.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List three applications in vehicle or highway safety.</a:t>
            </a:r>
          </a:p>
          <a:p>
            <a:pPr marL="228600" indent="-228600">
              <a:buAutoNum type="arabicPeriod"/>
            </a:pPr>
            <a:r>
              <a:rPr lang="en-US" dirty="0">
                <a:latin typeface="Arial" panose="020B0604020202020204" pitchFamily="34" charset="0"/>
                <a:cs typeface="Arial" panose="020B0604020202020204" pitchFamily="34" charset="0"/>
              </a:rPr>
              <a:t>crumple zones 2. airbags 3. break-away</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light poles</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Conserving Momentum and Energy - It’s the Law!</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 collision of two cars of unequal mass, the occupants of the lighter car would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experience much higher accelerations , hence much higher forces than the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occupants of the heavier car.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Motion-related energy is called kinetic energy . Energy due to an object’s position or</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conditions is called potential energy.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what point in the pendulum's swing is its potential energy equal to its kinetic energy?  (mid-point)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is its kinetic energy at its maximum?   (bottom)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Circle the correct formula for kinetic energy (KE).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 = 1/2 m2v     KE = 1/2 2mv2  </a:t>
            </a:r>
            <a:r>
              <a:rPr lang="en-US" b="1" u="sng" dirty="0">
                <a:solidFill>
                  <a:srgbClr val="FF0000"/>
                </a:solidFill>
                <a:latin typeface="Arial" panose="020B0604020202020204" pitchFamily="34" charset="0"/>
                <a:cs typeface="Arial" panose="020B0604020202020204" pitchFamily="34" charset="0"/>
              </a:rPr>
              <a:t>KE = 1/2 mv2 </a:t>
            </a:r>
            <a:r>
              <a:rPr lang="en-US" b="1" u="none"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KE = 1/2 mv2</a:t>
            </a:r>
          </a:p>
          <a:p>
            <a:endParaRPr lang="en-US"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Source – </a:t>
            </a:r>
            <a:r>
              <a:rPr lang="en-US" sz="1000" b="1" i="1" dirty="0">
                <a:latin typeface="Arial" panose="020B0604020202020204" pitchFamily="34" charset="0"/>
                <a:cs typeface="Arial" panose="020B0604020202020204" pitchFamily="34" charset="0"/>
              </a:rPr>
              <a:t>Understanding Car Crashes</a:t>
            </a:r>
            <a:r>
              <a:rPr lang="en-US" sz="1000" b="1" i="1" baseline="0" dirty="0">
                <a:latin typeface="Arial" panose="020B0604020202020204" pitchFamily="34" charset="0"/>
                <a:cs typeface="Arial" panose="020B0604020202020204" pitchFamily="34" charset="0"/>
              </a:rPr>
              <a:t> It’s Basic Physics </a:t>
            </a:r>
            <a:r>
              <a:rPr lang="en-US" sz="1000" b="1" baseline="0" dirty="0">
                <a:latin typeface="Arial" panose="020B0604020202020204" pitchFamily="34" charset="0"/>
                <a:cs typeface="Arial" panose="020B0604020202020204" pitchFamily="34" charset="0"/>
              </a:rPr>
              <a:t>by </a:t>
            </a:r>
            <a:r>
              <a:rPr lang="en-US" sz="1000" b="1" baseline="0" dirty="0" err="1">
                <a:latin typeface="Arial" panose="020B0604020202020204" pitchFamily="34" charset="0"/>
                <a:cs typeface="Arial" panose="020B0604020202020204" pitchFamily="34" charset="0"/>
              </a:rPr>
              <a:t>Griff</a:t>
            </a:r>
            <a:r>
              <a:rPr lang="en-US" sz="1000" b="1" baseline="0" dirty="0">
                <a:latin typeface="Arial" panose="020B0604020202020204" pitchFamily="34" charset="0"/>
                <a:cs typeface="Arial" panose="020B0604020202020204" pitchFamily="34" charset="0"/>
              </a:rPr>
              <a:t> Jones, Ph.D. </a:t>
            </a:r>
            <a:endParaRPr 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ABF853-1CC4-491C-8BEF-92E0171C0538}" type="slidenum">
              <a:rPr lang="en-US" smtClean="0"/>
              <a:pPr/>
              <a:t>13</a:t>
            </a:fld>
            <a:endParaRPr lang="en-US"/>
          </a:p>
        </p:txBody>
      </p:sp>
    </p:spTree>
    <p:extLst>
      <p:ext uri="{BB962C8B-B14F-4D97-AF65-F5344CB8AC3E}">
        <p14:creationId xmlns:p14="http://schemas.microsoft.com/office/powerpoint/2010/main" val="255487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Head on crash - simulated semi trucks</a:t>
            </a:r>
            <a:endParaRPr lang="en-US" baseline="0" dirty="0"/>
          </a:p>
          <a:p>
            <a:r>
              <a:rPr lang="en-US" dirty="0"/>
              <a:t>Side crash – 1998 GMC Sierra green truck</a:t>
            </a:r>
            <a:r>
              <a:rPr lang="en-US" baseline="0" dirty="0"/>
              <a:t> hit at </a:t>
            </a:r>
            <a:r>
              <a:rPr lang="en-US" dirty="0"/>
              <a:t>45+ mph by blue Jaguar – seat belt</a:t>
            </a:r>
            <a:r>
              <a:rPr lang="en-US" baseline="0" dirty="0"/>
              <a:t> use saved both drivers and one passenger. One broken wrist, bruises and two totaled vehicles</a:t>
            </a:r>
          </a:p>
          <a:p>
            <a:endParaRPr lang="en-US" dirty="0"/>
          </a:p>
          <a:p>
            <a:r>
              <a:rPr lang="en-US" dirty="0"/>
              <a:t>Roll Over crash – teen driving too fast</a:t>
            </a:r>
            <a:r>
              <a:rPr lang="en-US" baseline="0" dirty="0"/>
              <a:t> on a curve at night</a:t>
            </a:r>
            <a:r>
              <a:rPr lang="en-US" dirty="0"/>
              <a:t>.</a:t>
            </a:r>
            <a:r>
              <a:rPr lang="en-US" baseline="0" dirty="0"/>
              <a:t> F250 crew cab truck  rolled over 4 times.  Seat belt use and rollover safety cage  saved teen who suffered broken ankle and TBI – Traumatic Brain Injury.</a:t>
            </a:r>
          </a:p>
          <a:p>
            <a:endParaRPr lang="en-US" baseline="0" dirty="0"/>
          </a:p>
          <a:p>
            <a:r>
              <a:rPr lang="en-US" dirty="0"/>
              <a:t>Montana</a:t>
            </a:r>
            <a:r>
              <a:rPr lang="en-US" baseline="0" dirty="0"/>
              <a:t> young drivers survived in these c</a:t>
            </a:r>
            <a:r>
              <a:rPr lang="en-US" dirty="0"/>
              <a:t>rashed pick up trucks due to seat belt</a:t>
            </a:r>
            <a:r>
              <a:rPr lang="en-US" baseline="0" dirty="0"/>
              <a:t> use and rollover safety cage.</a:t>
            </a:r>
          </a:p>
          <a:p>
            <a:endParaRPr lang="en-US" baseline="0" dirty="0"/>
          </a:p>
          <a:p>
            <a:r>
              <a:rPr lang="en-US" dirty="0"/>
              <a:t>Physics – a collision is an event where momentum or kinetic</a:t>
            </a:r>
            <a:r>
              <a:rPr lang="en-US" baseline="0" dirty="0"/>
              <a:t> energy is transferred from one object to another.</a:t>
            </a:r>
          </a:p>
          <a:p>
            <a:r>
              <a:rPr lang="en-US" baseline="0" dirty="0"/>
              <a:t>There are two general types – elastic and inelastic </a:t>
            </a:r>
          </a:p>
          <a:p>
            <a:r>
              <a:rPr lang="en-US" baseline="0" dirty="0"/>
              <a:t>Elastic – two objects bounce apart – example two rubber balls </a:t>
            </a:r>
          </a:p>
          <a:p>
            <a:r>
              <a:rPr lang="en-US" baseline="0" dirty="0"/>
              <a:t>Inelastic – two objects collide and do not bounce away from each other </a:t>
            </a:r>
          </a:p>
          <a:p>
            <a:endParaRPr lang="en-US" baseline="0" dirty="0"/>
          </a:p>
          <a:p>
            <a:r>
              <a:rPr lang="en-US" baseline="0" dirty="0"/>
              <a:t>A car bumper at low speeds conserves both momentum and kinetic energy to reduce damage.</a:t>
            </a:r>
            <a:r>
              <a:rPr lang="en-US" dirty="0"/>
              <a:t> In a low speed collision, the kinetic energy is small enough that the bumper can deform and then bounce back, transferring all the energy directly back into motion. Almost no energy is converted into heat, noise, or damage to the body of the car, as it would in an inelastic collision at higher speeds. </a:t>
            </a:r>
          </a:p>
          <a:p>
            <a:endParaRPr lang="en-US" dirty="0"/>
          </a:p>
          <a:p>
            <a:r>
              <a:rPr lang="en-US" dirty="0"/>
              <a:t>http://www.volpe.dot.gov/sites/volpe.dot.gov/files/Truck_two_semitrucks_in_head-on_collision.jpg</a:t>
            </a:r>
          </a:p>
        </p:txBody>
      </p:sp>
      <p:sp>
        <p:nvSpPr>
          <p:cNvPr id="4" name="Slide Number Placeholder 3"/>
          <p:cNvSpPr>
            <a:spLocks noGrp="1"/>
          </p:cNvSpPr>
          <p:nvPr>
            <p:ph type="sldNum" sz="quarter" idx="10"/>
          </p:nvPr>
        </p:nvSpPr>
        <p:spPr/>
        <p:txBody>
          <a:bodyPr/>
          <a:lstStyle/>
          <a:p>
            <a:fld id="{FBABF853-1CC4-491C-8BEF-92E0171C0538}" type="slidenum">
              <a:rPr lang="en-US" smtClean="0"/>
              <a:pPr/>
              <a:t>14</a:t>
            </a:fld>
            <a:endParaRPr lang="en-US"/>
          </a:p>
        </p:txBody>
      </p:sp>
    </p:spTree>
    <p:extLst>
      <p:ext uri="{BB962C8B-B14F-4D97-AF65-F5344CB8AC3E}">
        <p14:creationId xmlns:p14="http://schemas.microsoft.com/office/powerpoint/2010/main" val="3333201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40 mph frontal offset</a:t>
            </a:r>
            <a:r>
              <a:rPr lang="en-US" baseline="0" dirty="0"/>
              <a:t> crash test 1959 and 2009 crashworthiness then and now.</a:t>
            </a:r>
            <a:endParaRPr lang="en-US"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15</a:t>
            </a:fld>
            <a:endParaRPr lang="en-US"/>
          </a:p>
        </p:txBody>
      </p:sp>
    </p:spTree>
    <p:extLst>
      <p:ext uri="{BB962C8B-B14F-4D97-AF65-F5344CB8AC3E}">
        <p14:creationId xmlns:p14="http://schemas.microsoft.com/office/powerpoint/2010/main" val="227083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1" charset="-128"/>
                <a:cs typeface="+mn-cs"/>
              </a:rPr>
              <a:t>IIHS Crash avoidance features are rapidly making their way into the vehicle fleet. Six of the most common new technologies are forward collision warning, auto brake, lane departure warning, lane departure prevention, adaptive headlights and blind spot detection.</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11" charset="-128"/>
              <a:cs typeface="+mn-cs"/>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1" charset="-128"/>
                <a:cs typeface="+mn-cs"/>
              </a:rPr>
              <a:t>Research continues to study how drivers respond to in-vehicle safety</a:t>
            </a:r>
            <a:r>
              <a:rPr lang="en-US" sz="1200" kern="1200" baseline="0" dirty="0">
                <a:solidFill>
                  <a:schemeClr val="tx1"/>
                </a:solidFill>
                <a:effectLst/>
                <a:latin typeface="+mn-lt"/>
                <a:ea typeface="ＭＳ Ｐゴシック" pitchFamily="-111" charset="-128"/>
                <a:cs typeface="+mn-cs"/>
              </a:rPr>
              <a:t> messages – audible, visual warnings and haptic feedback.</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ＭＳ Ｐゴシック" pitchFamily="-111" charset="-128"/>
              <a:cs typeface="+mn-cs"/>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ＭＳ Ｐゴシック" pitchFamily="-111" charset="-128"/>
                <a:cs typeface="+mn-cs"/>
              </a:rPr>
              <a:t>Graphics courtesy of http://www.safercar.org. </a:t>
            </a:r>
            <a:endParaRPr lang="en-US" sz="1200" kern="1200" dirty="0">
              <a:solidFill>
                <a:schemeClr val="tx1"/>
              </a:solidFill>
              <a:effectLst/>
              <a:latin typeface="+mn-lt"/>
              <a:ea typeface="ＭＳ Ｐゴシック" pitchFamily="-111" charset="-128"/>
              <a:cs typeface="+mn-cs"/>
            </a:endParaRPr>
          </a:p>
        </p:txBody>
      </p:sp>
      <p:sp>
        <p:nvSpPr>
          <p:cNvPr id="4" name="Slide Number Placeholder 3"/>
          <p:cNvSpPr>
            <a:spLocks noGrp="1"/>
          </p:cNvSpPr>
          <p:nvPr>
            <p:ph type="sldNum" sz="quarter" idx="10"/>
          </p:nvPr>
        </p:nvSpPr>
        <p:spPr/>
        <p:txBody>
          <a:bodyPr/>
          <a:lstStyle/>
          <a:p>
            <a:fld id="{FBABF853-1CC4-491C-8BEF-92E0171C0538}" type="slidenum">
              <a:rPr lang="en-US" smtClean="0"/>
              <a:pPr/>
              <a:t>16</a:t>
            </a:fld>
            <a:endParaRPr lang="en-US"/>
          </a:p>
        </p:txBody>
      </p:sp>
    </p:spTree>
    <p:extLst>
      <p:ext uri="{BB962C8B-B14F-4D97-AF65-F5344CB8AC3E}">
        <p14:creationId xmlns:p14="http://schemas.microsoft.com/office/powerpoint/2010/main" val="363026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Yet - When</a:t>
            </a:r>
            <a:r>
              <a:rPr lang="en-US" baseline="0" dirty="0"/>
              <a:t> “self-driving” cars encounter complex situations like work zones the vehicle control shifts to the driver – who may be inattentive. </a:t>
            </a:r>
          </a:p>
          <a:p>
            <a:endParaRPr lang="en-US" baseline="0" dirty="0"/>
          </a:p>
          <a:p>
            <a:r>
              <a:rPr lang="en-US" dirty="0"/>
              <a:t>LIDAR – Google’ s self-driving car project employs </a:t>
            </a:r>
            <a:r>
              <a:rPr lang="en-US" dirty="0" err="1"/>
              <a:t>Velodyne’s</a:t>
            </a:r>
            <a:r>
              <a:rPr lang="en-US" dirty="0"/>
              <a:t> rooftop Light Detection and Ranging system which uses 64 lasers, spinning at upwards of 900 rpm to generate a point cloud that gives the car a 360 degree view.  </a:t>
            </a:r>
          </a:p>
          <a:p>
            <a:endParaRPr lang="en-US" dirty="0"/>
          </a:p>
          <a:p>
            <a:r>
              <a:rPr lang="en-US" dirty="0"/>
              <a:t>Car is constantly acquiring targets - Analyzes and predicts the world 20 time a second. Relies on</a:t>
            </a:r>
            <a:r>
              <a:rPr lang="en-US" baseline="0" dirty="0"/>
              <a:t> roadway marking and road rules. </a:t>
            </a:r>
            <a:endParaRPr lang="en-US" dirty="0"/>
          </a:p>
          <a:p>
            <a:endParaRPr lang="en-US" dirty="0"/>
          </a:p>
          <a:p>
            <a:r>
              <a:rPr lang="en-US" dirty="0"/>
              <a:t>Connected Vehicle Safety Pilot Program supports development</a:t>
            </a:r>
            <a:r>
              <a:rPr lang="en-US" baseline="0" dirty="0"/>
              <a:t> of safety application based on vehicle–to-vehicle V2V and vehicle to infrastructure </a:t>
            </a:r>
          </a:p>
          <a:p>
            <a:endParaRPr lang="en-US" baseline="0" dirty="0"/>
          </a:p>
          <a:p>
            <a:r>
              <a:rPr lang="en-US" baseline="0" dirty="0"/>
              <a:t>Illustration from US Department of Transportation  www.its.dot.gov </a:t>
            </a:r>
          </a:p>
          <a:p>
            <a:r>
              <a:rPr lang="en-US" baseline="0" dirty="0"/>
              <a:t>Research and Innovative Technology Administration </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17</a:t>
            </a:fld>
            <a:endParaRPr lang="en-US"/>
          </a:p>
        </p:txBody>
      </p:sp>
    </p:spTree>
    <p:extLst>
      <p:ext uri="{BB962C8B-B14F-4D97-AF65-F5344CB8AC3E}">
        <p14:creationId xmlns:p14="http://schemas.microsoft.com/office/powerpoint/2010/main" val="15492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National Transportation Safety Board “Driver Errors, Overreliance on Automation, Lack of Safeguards, Led to Fatal Tesla Crash”</a:t>
            </a:r>
          </a:p>
          <a:p>
            <a:r>
              <a:rPr lang="en-US" dirty="0"/>
              <a:t>https://www.ntsb.gov/news/press-releases/Pages/PR20170912.aspx </a:t>
            </a:r>
          </a:p>
          <a:p>
            <a:endParaRPr lang="en-US" dirty="0"/>
          </a:p>
          <a:p>
            <a:r>
              <a:rPr lang="en-US" dirty="0"/>
              <a:t>2018 Insurance Institute for Highway Safety </a:t>
            </a:r>
          </a:p>
          <a:p>
            <a:r>
              <a:rPr lang="en-US" dirty="0"/>
              <a:t>http://www.iihs.org/iihs/topics/t/automation-and-crash-avoidance/topicoverview</a:t>
            </a:r>
          </a:p>
          <a:p>
            <a:endParaRPr lang="en-US" dirty="0"/>
          </a:p>
          <a:p>
            <a:r>
              <a:rPr lang="en-US" dirty="0"/>
              <a:t>2018 Wired.com review of recent autopilot car crashes </a:t>
            </a:r>
          </a:p>
          <a:p>
            <a:r>
              <a:rPr lang="en-US" dirty="0"/>
              <a:t>https://www.wired.com/story/tesla-autopilot-crash-dui/ </a:t>
            </a:r>
          </a:p>
          <a:p>
            <a:endParaRPr lang="en-US"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18</a:t>
            </a:fld>
            <a:endParaRPr lang="en-US"/>
          </a:p>
        </p:txBody>
      </p:sp>
    </p:spTree>
    <p:extLst>
      <p:ext uri="{BB962C8B-B14F-4D97-AF65-F5344CB8AC3E}">
        <p14:creationId xmlns:p14="http://schemas.microsoft.com/office/powerpoint/2010/main" val="158900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NHTSA</a:t>
            </a:r>
          </a:p>
          <a:p>
            <a:r>
              <a:rPr lang="en-US" sz="1200" kern="1200" dirty="0">
                <a:solidFill>
                  <a:schemeClr val="tx1"/>
                </a:solidFill>
                <a:effectLst/>
                <a:latin typeface="+mn-lt"/>
                <a:ea typeface="ＭＳ Ｐゴシック" pitchFamily="-111" charset="-128"/>
                <a:cs typeface="+mn-cs"/>
              </a:rPr>
              <a:t>Adaptive Cruise Control designed  to maintain a safe following distance and speed</a:t>
            </a:r>
            <a:endParaRPr lang="en-US" dirty="0"/>
          </a:p>
          <a:p>
            <a:r>
              <a:rPr lang="en-US" sz="1200" kern="1200" dirty="0">
                <a:solidFill>
                  <a:schemeClr val="tx1"/>
                </a:solidFill>
                <a:effectLst/>
                <a:latin typeface="+mn-lt"/>
                <a:ea typeface="ＭＳ Ｐゴシック" pitchFamily="-111" charset="-128"/>
                <a:cs typeface="+mn-cs"/>
              </a:rPr>
              <a:t>Automatic Emergency Braking (AEB) on all new vehicle 2015</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1" charset="-128"/>
                <a:cs typeface="+mn-cs"/>
              </a:rPr>
              <a:t>AEB systems use on-vehicle sensors such as radar, cameras or lasers to detect an imminent crash, warn the driver and, if the driver does not take sufficient action, engage the brakes.</a:t>
            </a:r>
          </a:p>
          <a:p>
            <a:endParaRPr 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1" charset="-128"/>
                <a:cs typeface="+mn-cs"/>
              </a:rPr>
              <a:t>Six of the most common new technologies are forward collision warning, auto brake, lane departure warning, lane departure prevention, adaptive headlights and blind spot detection.</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19</a:t>
            </a:fld>
            <a:endParaRPr lang="en-US"/>
          </a:p>
        </p:txBody>
      </p:sp>
    </p:spTree>
    <p:extLst>
      <p:ext uri="{BB962C8B-B14F-4D97-AF65-F5344CB8AC3E}">
        <p14:creationId xmlns:p14="http://schemas.microsoft.com/office/powerpoint/2010/main" val="148461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a:t>
            </a:fld>
            <a:endParaRPr lang="en-US"/>
          </a:p>
        </p:txBody>
      </p:sp>
    </p:spTree>
    <p:extLst>
      <p:ext uri="{BB962C8B-B14F-4D97-AF65-F5344CB8AC3E}">
        <p14:creationId xmlns:p14="http://schemas.microsoft.com/office/powerpoint/2010/main" val="1990863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MyCarDoesWhat.org 2018</a:t>
            </a:r>
          </a:p>
          <a:p>
            <a:r>
              <a:rPr lang="en-US" dirty="0"/>
              <a:t>P</a:t>
            </a:r>
            <a:r>
              <a:rPr lang="en-US" i="1" dirty="0"/>
              <a:t>ermission to reprint granted by the National Safety Council</a:t>
            </a:r>
            <a:r>
              <a:rPr lang="en-US" dirty="0"/>
              <a:t>)</a:t>
            </a:r>
          </a:p>
        </p:txBody>
      </p:sp>
      <p:sp>
        <p:nvSpPr>
          <p:cNvPr id="4" name="Slide Number Placeholder 3"/>
          <p:cNvSpPr>
            <a:spLocks noGrp="1"/>
          </p:cNvSpPr>
          <p:nvPr>
            <p:ph type="sldNum" sz="quarter" idx="10"/>
          </p:nvPr>
        </p:nvSpPr>
        <p:spPr/>
        <p:txBody>
          <a:bodyPr/>
          <a:lstStyle/>
          <a:p>
            <a:fld id="{FBABF853-1CC4-491C-8BEF-92E0171C0538}" type="slidenum">
              <a:rPr lang="en-US" smtClean="0"/>
              <a:pPr/>
              <a:t>20</a:t>
            </a:fld>
            <a:endParaRPr lang="en-US"/>
          </a:p>
        </p:txBody>
      </p:sp>
    </p:spTree>
    <p:extLst>
      <p:ext uri="{BB962C8B-B14F-4D97-AF65-F5344CB8AC3E}">
        <p14:creationId xmlns:p14="http://schemas.microsoft.com/office/powerpoint/2010/main" val="252563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P</a:t>
            </a:r>
            <a:r>
              <a:rPr lang="en-US" i="1" dirty="0"/>
              <a:t>ermission to reprint granted by the National Safety Council</a:t>
            </a:r>
            <a:endParaRPr 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MyCarDoesWhat.org (2018)</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Also discuss rumble strips along road edges and in center lines.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21</a:t>
            </a:fld>
            <a:endParaRPr lang="en-US"/>
          </a:p>
        </p:txBody>
      </p:sp>
    </p:spTree>
    <p:extLst>
      <p:ext uri="{BB962C8B-B14F-4D97-AF65-F5344CB8AC3E}">
        <p14:creationId xmlns:p14="http://schemas.microsoft.com/office/powerpoint/2010/main" val="3042296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P</a:t>
            </a:r>
            <a:r>
              <a:rPr lang="en-US" i="1" dirty="0"/>
              <a:t>ermission to reprint granted by the National Safety Council</a:t>
            </a:r>
            <a:endParaRPr lang="en-US" dirty="0"/>
          </a:p>
          <a:p>
            <a:r>
              <a:rPr lang="en-US" dirty="0"/>
              <a:t>MyCarDoesWhat.org -  Adaptive Cruise Control </a:t>
            </a:r>
          </a:p>
          <a:p>
            <a:r>
              <a:rPr lang="en-US" dirty="0"/>
              <a:t>Should work well: Clear day and night driving, light weather conditions.</a:t>
            </a:r>
          </a:p>
          <a:p>
            <a:r>
              <a:rPr lang="en-US" dirty="0"/>
              <a:t>May not work well: noisy open-air conditions, heavy rain, fog or snow, or when sensors are covered by ice, snow, dirt.</a:t>
            </a:r>
          </a:p>
          <a:p>
            <a:endParaRPr lang="en-US" dirty="0"/>
          </a:p>
          <a:p>
            <a:r>
              <a:rPr lang="en-US" dirty="0"/>
              <a:t>How does ACC work? Automatically speeds up and slows down your vehicle to keep a set distance between you and the vehicle ahead.  Advanced version works in heavy traffic.  When traffic stops, you stop.  When traffic goes, you go. </a:t>
            </a:r>
          </a:p>
        </p:txBody>
      </p:sp>
      <p:sp>
        <p:nvSpPr>
          <p:cNvPr id="4" name="Slide Number Placeholder 3"/>
          <p:cNvSpPr>
            <a:spLocks noGrp="1"/>
          </p:cNvSpPr>
          <p:nvPr>
            <p:ph type="sldNum" sz="quarter" idx="10"/>
          </p:nvPr>
        </p:nvSpPr>
        <p:spPr/>
        <p:txBody>
          <a:bodyPr/>
          <a:lstStyle/>
          <a:p>
            <a:fld id="{FBABF853-1CC4-491C-8BEF-92E0171C0538}" type="slidenum">
              <a:rPr lang="en-US" smtClean="0"/>
              <a:pPr/>
              <a:t>22</a:t>
            </a:fld>
            <a:endParaRPr lang="en-US"/>
          </a:p>
        </p:txBody>
      </p:sp>
    </p:spTree>
    <p:extLst>
      <p:ext uri="{BB962C8B-B14F-4D97-AF65-F5344CB8AC3E}">
        <p14:creationId xmlns:p14="http://schemas.microsoft.com/office/powerpoint/2010/main" val="830798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23</a:t>
            </a:fld>
            <a:endParaRPr lang="en-US"/>
          </a:p>
        </p:txBody>
      </p:sp>
    </p:spTree>
    <p:extLst>
      <p:ext uri="{BB962C8B-B14F-4D97-AF65-F5344CB8AC3E}">
        <p14:creationId xmlns:p14="http://schemas.microsoft.com/office/powerpoint/2010/main" val="2655836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b="1" dirty="0"/>
              <a:t>Support greater parent involvement in the learning to drive process</a:t>
            </a:r>
            <a:r>
              <a:rPr lang="en-US" dirty="0"/>
              <a:t>. Montana</a:t>
            </a:r>
            <a:r>
              <a:rPr lang="en-US" baseline="0" dirty="0"/>
              <a:t> </a:t>
            </a:r>
            <a:r>
              <a:rPr lang="en-US" dirty="0"/>
              <a:t>requires</a:t>
            </a:r>
            <a:r>
              <a:rPr lang="en-US" baseline="0" dirty="0"/>
              <a:t> </a:t>
            </a:r>
            <a:r>
              <a:rPr lang="en-US" dirty="0"/>
              <a:t>50 hours of parent supervised driving. According to a recent naturalistic study,  parents know their teens need lots of practice during the learner phase but cannot articulate specifics. Parents typically cover vehicle handling and maneuvering skills under benign conditions (i.e., little to no traffic, nice weather) but do not teach skills such as scanning for hazards or regulating speed for driving conditions. </a:t>
            </a:r>
            <a:r>
              <a:rPr lang="en-US" dirty="0">
                <a:hlinkClick r:id="rId3"/>
              </a:rPr>
              <a:t>CHOP research shows</a:t>
            </a:r>
            <a:r>
              <a:rPr lang="en-US" dirty="0"/>
              <a:t> these skill deficits lead to a significant portion of driver error-related teen crashes. Parents also need to have their teens practice in a variety of settings, including with commuter traffic, on rural and urban roads, and in inclement weather. </a:t>
            </a:r>
            <a:r>
              <a:rPr lang="en-US" dirty="0">
                <a:hlinkClick r:id="rId4"/>
              </a:rPr>
              <a:t>Share the study</a:t>
            </a:r>
            <a:r>
              <a:rPr lang="en-US" dirty="0"/>
              <a:t> with policymakers to advocate for greater parent involvement in the learning to drive process.  </a:t>
            </a:r>
          </a:p>
          <a:p>
            <a:endParaRPr lang="en-US" dirty="0"/>
          </a:p>
          <a:p>
            <a:r>
              <a:rPr lang="en-US" b="1" dirty="0"/>
              <a:t>Support driver education/training policies that bolster the role of driver </a:t>
            </a:r>
            <a:r>
              <a:rPr lang="en-US" b="1" dirty="0" err="1"/>
              <a:t>ed</a:t>
            </a:r>
            <a:r>
              <a:rPr lang="en-US" b="1" dirty="0"/>
              <a:t> instructors (DEIs).</a:t>
            </a:r>
            <a:r>
              <a:rPr lang="en-US" dirty="0"/>
              <a:t> In this expanded role, DEIs could continue to teach teens driving skills, as well as supervise parents in practicing those skills and promote the deliberate interaction between DEIs, parents, and teens to ensure new skills are assessed at each stage and mastered before the teens advance toward licensure. </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24</a:t>
            </a:fld>
            <a:endParaRPr lang="en-US"/>
          </a:p>
        </p:txBody>
      </p:sp>
    </p:spTree>
    <p:extLst>
      <p:ext uri="{BB962C8B-B14F-4D97-AF65-F5344CB8AC3E}">
        <p14:creationId xmlns:p14="http://schemas.microsoft.com/office/powerpoint/2010/main" val="1211733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Best Practices - Steering control, lane position, and speed control can be taught by using lightly traveled rural roads; good visual habits are essential to the development of all three skills. Practice in</a:t>
            </a:r>
            <a:r>
              <a:rPr lang="en-US" sz="1200" baseline="0" dirty="0"/>
              <a:t> varied weather and road conditions </a:t>
            </a:r>
            <a:endParaRPr lang="en-US" sz="1200" dirty="0"/>
          </a:p>
          <a:p>
            <a:r>
              <a:rPr lang="en-US" dirty="0"/>
              <a:t>CHOP 2011 </a:t>
            </a:r>
          </a:p>
          <a:p>
            <a:endParaRPr lang="en-US" sz="1200" dirty="0"/>
          </a:p>
          <a:p>
            <a:r>
              <a:rPr lang="en-US" b="0" dirty="0">
                <a:hlinkClick r:id="rId3"/>
              </a:rPr>
              <a:t>http://www.teendriversource.org/more_pages/page/_driver_ed_as_part_of_gdl/support_gov</a:t>
            </a:r>
            <a:endParaRPr lang="en-US" b="0" dirty="0"/>
          </a:p>
          <a:p>
            <a:endParaRPr lang="en-US" b="1" dirty="0"/>
          </a:p>
          <a:p>
            <a:r>
              <a:rPr lang="en-US" b="1" dirty="0"/>
              <a:t>Understand  parents</a:t>
            </a:r>
            <a:r>
              <a:rPr lang="en-US" dirty="0"/>
              <a:t>' </a:t>
            </a:r>
            <a:r>
              <a:rPr lang="en-US" b="1" dirty="0"/>
              <a:t>crucial role</a:t>
            </a:r>
            <a:r>
              <a:rPr lang="en-US" dirty="0"/>
              <a:t>. Teens who say their </a:t>
            </a:r>
            <a:r>
              <a:rPr lang="en-US" dirty="0">
                <a:hlinkClick r:id="rId4"/>
              </a:rPr>
              <a:t>parents set rules and are highly supportive</a:t>
            </a:r>
            <a:r>
              <a:rPr lang="en-US" dirty="0"/>
              <a:t> (known as “Authoritative”), are half as likely to crash and less likely to drive intoxicated, speed, or use a cell phone while driving. They also are more likely to buckle up than teens with less involved parents.</a:t>
            </a:r>
          </a:p>
          <a:p>
            <a:endParaRPr lang="en-US" sz="1200"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25</a:t>
            </a:fld>
            <a:endParaRPr lang="en-US"/>
          </a:p>
        </p:txBody>
      </p:sp>
    </p:spTree>
    <p:extLst>
      <p:ext uri="{BB962C8B-B14F-4D97-AF65-F5344CB8AC3E}">
        <p14:creationId xmlns:p14="http://schemas.microsoft.com/office/powerpoint/2010/main" val="3452241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Friction and traction </a:t>
            </a:r>
          </a:p>
          <a:p>
            <a:r>
              <a:rPr lang="en-US" dirty="0"/>
              <a:t>Worn tire tread can keep you from stopping quickly and from controlling </a:t>
            </a:r>
            <a:r>
              <a:rPr lang="en-US" baseline="0" dirty="0"/>
              <a:t> your vehicle.</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26</a:t>
            </a:fld>
            <a:endParaRPr lang="en-US"/>
          </a:p>
        </p:txBody>
      </p:sp>
    </p:spTree>
    <p:extLst>
      <p:ext uri="{BB962C8B-B14F-4D97-AF65-F5344CB8AC3E}">
        <p14:creationId xmlns:p14="http://schemas.microsoft.com/office/powerpoint/2010/main" val="3809170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We</a:t>
            </a:r>
            <a:r>
              <a:rPr lang="en-US" baseline="0" dirty="0"/>
              <a:t> need </a:t>
            </a:r>
            <a:r>
              <a:rPr lang="en-US" dirty="0"/>
              <a:t>Five Star Drivers – Five Star Vehicles – Five Star Roads to travel safely </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27</a:t>
            </a:fld>
            <a:endParaRPr lang="en-US"/>
          </a:p>
        </p:txBody>
      </p:sp>
    </p:spTree>
    <p:extLst>
      <p:ext uri="{BB962C8B-B14F-4D97-AF65-F5344CB8AC3E}">
        <p14:creationId xmlns:p14="http://schemas.microsoft.com/office/powerpoint/2010/main" val="642293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3D16B751-3AA4-874D-9CB5-26B5ACA59E5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8213"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238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pitchFamily="-111" charset="-128"/>
                <a:cs typeface="+mn-cs"/>
              </a:rPr>
              <a:t>How Crashes Happen – “The road traffic system consists of three parts: the road and wider environment, the vehicle, and the individual (road user). The characteristics of these components and the interaction between them affect road traffic crashes and the resulting injuries. For example, a person who is driving on a road that is unlit, in a car that has bad brakes, or without wearing a seatbelt is more likely to be seriously injured than someone who is driving on a well-lit road, in a car that is in good condition, and is buckled up.”</a:t>
            </a:r>
          </a:p>
          <a:p>
            <a:endParaRPr lang="en-US" sz="1200" b="0" i="0" u="none" strike="noStrike" kern="1200" baseline="0" dirty="0">
              <a:solidFill>
                <a:schemeClr val="tx1"/>
              </a:solidFill>
              <a:latin typeface="+mn-lt"/>
              <a:ea typeface="ＭＳ Ｐゴシック" pitchFamily="-111" charset="-128"/>
              <a:cs typeface="+mn-cs"/>
            </a:endParaRPr>
          </a:p>
          <a:p>
            <a:r>
              <a:rPr lang="en-US" sz="1200" i="1" dirty="0"/>
              <a:t>Source: Youth and Road Safety Action Kit, YOURS – Youth for Road Safety </a:t>
            </a:r>
            <a:r>
              <a:rPr lang="en-US" sz="1200" dirty="0"/>
              <a:t>(www.youthforroadsafety.org)</a:t>
            </a:r>
          </a:p>
          <a:p>
            <a:r>
              <a:rPr lang="en-US" sz="1200" dirty="0"/>
              <a:t>Montana Photos from MDT and OPI </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3</a:t>
            </a:fld>
            <a:endParaRPr lang="en-US"/>
          </a:p>
        </p:txBody>
      </p:sp>
    </p:spTree>
    <p:extLst>
      <p:ext uri="{BB962C8B-B14F-4D97-AF65-F5344CB8AC3E}">
        <p14:creationId xmlns:p14="http://schemas.microsoft.com/office/powerpoint/2010/main" val="3042201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mn-cs"/>
              </a:rPr>
              <a:t>Discuss risk perception:</a:t>
            </a:r>
          </a:p>
          <a:p>
            <a:endParaRPr lang="en-US" sz="1200" kern="1200" dirty="0">
              <a:solidFill>
                <a:schemeClr val="tx1"/>
              </a:solidFill>
              <a:effectLst/>
              <a:latin typeface="+mn-lt"/>
              <a:ea typeface="ＭＳ Ｐゴシック" pitchFamily="-111" charset="-128"/>
              <a:cs typeface="+mn-cs"/>
            </a:endParaRPr>
          </a:p>
          <a:p>
            <a:r>
              <a:rPr lang="en-US" sz="1200" kern="1200" dirty="0">
                <a:solidFill>
                  <a:schemeClr val="tx1"/>
                </a:solidFill>
                <a:effectLst/>
                <a:latin typeface="+mn-lt"/>
                <a:ea typeface="ＭＳ Ｐゴシック" pitchFamily="-111" charset="-128"/>
                <a:cs typeface="+mn-cs"/>
              </a:rPr>
              <a:t>Am I focused on the right risks?</a:t>
            </a:r>
          </a:p>
          <a:p>
            <a:r>
              <a:rPr lang="en-US" sz="1200" kern="1200" dirty="0">
                <a:solidFill>
                  <a:schemeClr val="tx1"/>
                </a:solidFill>
                <a:effectLst/>
                <a:latin typeface="+mn-lt"/>
                <a:ea typeface="ＭＳ Ｐゴシック" pitchFamily="-111" charset="-128"/>
                <a:cs typeface="+mn-cs"/>
              </a:rPr>
              <a:t>How do I know?</a:t>
            </a:r>
          </a:p>
          <a:p>
            <a:r>
              <a:rPr lang="en-US" sz="1200" kern="1200" dirty="0">
                <a:solidFill>
                  <a:schemeClr val="tx1"/>
                </a:solidFill>
                <a:effectLst/>
                <a:latin typeface="+mn-lt"/>
                <a:ea typeface="ＭＳ Ｐゴシック" pitchFamily="-111" charset="-128"/>
                <a:cs typeface="+mn-cs"/>
              </a:rPr>
              <a:t>What will happen if I'm wrong?</a:t>
            </a:r>
          </a:p>
        </p:txBody>
      </p:sp>
      <p:sp>
        <p:nvSpPr>
          <p:cNvPr id="4" name="Slide Number Placeholder 3"/>
          <p:cNvSpPr>
            <a:spLocks noGrp="1"/>
          </p:cNvSpPr>
          <p:nvPr>
            <p:ph type="sldNum" sz="quarter" idx="10"/>
          </p:nvPr>
        </p:nvSpPr>
        <p:spPr/>
        <p:txBody>
          <a:bodyPr/>
          <a:lstStyle/>
          <a:p>
            <a:fld id="{FBABF853-1CC4-491C-8BEF-92E0171C0538}" type="slidenum">
              <a:rPr lang="en-US" smtClean="0"/>
              <a:pPr/>
              <a:t>4</a:t>
            </a:fld>
            <a:endParaRPr lang="en-US"/>
          </a:p>
        </p:txBody>
      </p:sp>
    </p:spTree>
    <p:extLst>
      <p:ext uri="{BB962C8B-B14F-4D97-AF65-F5344CB8AC3E}">
        <p14:creationId xmlns:p14="http://schemas.microsoft.com/office/powerpoint/2010/main" val="92712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pitchFamily="-111" charset="-128"/>
                <a:cs typeface="+mn-cs"/>
              </a:rPr>
              <a:t>Personal exposure with crashes. </a:t>
            </a:r>
          </a:p>
          <a:p>
            <a:endParaRPr lang="en-US" sz="1200" b="0" kern="1200" dirty="0">
              <a:solidFill>
                <a:schemeClr val="tx1"/>
              </a:solidFill>
              <a:effectLst/>
              <a:latin typeface="+mn-lt"/>
              <a:ea typeface="ＭＳ Ｐゴシック" pitchFamily="-111" charset="-128"/>
              <a:cs typeface="+mn-cs"/>
            </a:endParaRPr>
          </a:p>
          <a:p>
            <a:r>
              <a:rPr lang="en-US" sz="1200" b="0" kern="1200" dirty="0">
                <a:solidFill>
                  <a:schemeClr val="tx1"/>
                </a:solidFill>
                <a:effectLst/>
                <a:latin typeface="+mn-lt"/>
                <a:ea typeface="ＭＳ Ｐゴシック" pitchFamily="-111" charset="-128"/>
                <a:cs typeface="+mn-cs"/>
              </a:rPr>
              <a:t>AAA</a:t>
            </a:r>
            <a:r>
              <a:rPr lang="en-US" sz="1200" b="0" kern="1200" baseline="0" dirty="0">
                <a:solidFill>
                  <a:schemeClr val="tx1"/>
                </a:solidFill>
                <a:effectLst/>
                <a:latin typeface="+mn-lt"/>
                <a:ea typeface="ＭＳ Ｐゴシック" pitchFamily="-111" charset="-128"/>
                <a:cs typeface="+mn-cs"/>
              </a:rPr>
              <a:t> </a:t>
            </a:r>
            <a:r>
              <a:rPr lang="en-US" sz="1200" b="0" kern="1200" dirty="0">
                <a:solidFill>
                  <a:schemeClr val="tx1"/>
                </a:solidFill>
                <a:effectLst/>
                <a:latin typeface="+mn-lt"/>
                <a:ea typeface="ＭＳ Ｐゴシック" pitchFamily="-111" charset="-128"/>
                <a:cs typeface="+mn-cs"/>
              </a:rPr>
              <a:t>2012 Traffic Safety Culture Index (AAAFTS.org)</a:t>
            </a:r>
          </a:p>
          <a:p>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5</a:t>
            </a:fld>
            <a:endParaRPr lang="en-US"/>
          </a:p>
        </p:txBody>
      </p:sp>
    </p:spTree>
    <p:extLst>
      <p:ext uri="{BB962C8B-B14F-4D97-AF65-F5344CB8AC3E}">
        <p14:creationId xmlns:p14="http://schemas.microsoft.com/office/powerpoint/2010/main" val="207852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MDT Fatal Crash Data ten years 2006-2015</a:t>
            </a:r>
          </a:p>
        </p:txBody>
      </p:sp>
      <p:sp>
        <p:nvSpPr>
          <p:cNvPr id="4" name="Slide Number Placeholder 3"/>
          <p:cNvSpPr>
            <a:spLocks noGrp="1"/>
          </p:cNvSpPr>
          <p:nvPr>
            <p:ph type="sldNum" sz="quarter" idx="10"/>
          </p:nvPr>
        </p:nvSpPr>
        <p:spPr/>
        <p:txBody>
          <a:bodyPr/>
          <a:lstStyle/>
          <a:p>
            <a:fld id="{FBABF853-1CC4-491C-8BEF-92E0171C0538}" type="slidenum">
              <a:rPr lang="en-US" smtClean="0"/>
              <a:pPr/>
              <a:t>6</a:t>
            </a:fld>
            <a:endParaRPr lang="en-US"/>
          </a:p>
        </p:txBody>
      </p:sp>
    </p:spTree>
    <p:extLst>
      <p:ext uri="{BB962C8B-B14F-4D97-AF65-F5344CB8AC3E}">
        <p14:creationId xmlns:p14="http://schemas.microsoft.com/office/powerpoint/2010/main" val="236590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pitchFamily="-111" charset="-128"/>
                <a:cs typeface="+mn-cs"/>
              </a:rPr>
              <a:t>Recognition errors: inadequate surveillance, distractions</a:t>
            </a:r>
          </a:p>
          <a:p>
            <a:r>
              <a:rPr lang="en-US" sz="1200" b="0" i="0" u="none" strike="noStrike" kern="1200" dirty="0">
                <a:solidFill>
                  <a:schemeClr val="tx1"/>
                </a:solidFill>
                <a:effectLst/>
                <a:latin typeface="+mn-lt"/>
                <a:ea typeface="ＭＳ Ｐゴシック" pitchFamily="-111" charset="-128"/>
                <a:cs typeface="+mn-cs"/>
              </a:rPr>
              <a:t>Decision errors:  following too closely, too fast for conditions</a:t>
            </a:r>
          </a:p>
          <a:p>
            <a:r>
              <a:rPr lang="en-US" sz="1200" b="0" i="0" u="none" strike="noStrike" kern="1200" dirty="0">
                <a:solidFill>
                  <a:schemeClr val="tx1"/>
                </a:solidFill>
                <a:effectLst/>
                <a:latin typeface="+mn-lt"/>
                <a:ea typeface="ＭＳ Ｐゴシック" pitchFamily="-111" charset="-128"/>
                <a:cs typeface="+mn-cs"/>
              </a:rPr>
              <a:t>Performance errors: loss of control</a:t>
            </a:r>
          </a:p>
          <a:p>
            <a:endParaRPr lang="en-US" sz="1200" b="0" i="0" u="none" strike="noStrike" kern="1200" dirty="0">
              <a:solidFill>
                <a:schemeClr val="tx1"/>
              </a:solidFill>
              <a:effectLst/>
              <a:latin typeface="+mn-lt"/>
              <a:ea typeface="ＭＳ Ｐゴシック" pitchFamily="-111" charset="-128"/>
              <a:cs typeface="+mn-cs"/>
            </a:endParaRPr>
          </a:p>
          <a:p>
            <a:r>
              <a:rPr lang="en-US" sz="1200" b="0" i="0" u="none" strike="noStrike" kern="1200" dirty="0">
                <a:solidFill>
                  <a:schemeClr val="tx1"/>
                </a:solidFill>
                <a:effectLst/>
                <a:latin typeface="+mn-lt"/>
                <a:ea typeface="ＭＳ Ｐゴシック" pitchFamily="-111" charset="-128"/>
                <a:cs typeface="+mn-cs"/>
              </a:rPr>
              <a:t> Curry AE, </a:t>
            </a:r>
            <a:r>
              <a:rPr lang="en-US" sz="1200" b="0" i="0" u="none" strike="noStrike" kern="1200" dirty="0" err="1">
                <a:solidFill>
                  <a:schemeClr val="tx1"/>
                </a:solidFill>
                <a:effectLst/>
                <a:latin typeface="+mn-lt"/>
                <a:ea typeface="ＭＳ Ｐゴシック" pitchFamily="-111" charset="-128"/>
                <a:cs typeface="+mn-cs"/>
              </a:rPr>
              <a:t>Hafetz</a:t>
            </a:r>
            <a:r>
              <a:rPr lang="en-US" sz="1200" b="0" i="0" u="none" strike="noStrike" kern="1200" dirty="0">
                <a:solidFill>
                  <a:schemeClr val="tx1"/>
                </a:solidFill>
                <a:effectLst/>
                <a:latin typeface="+mn-lt"/>
                <a:ea typeface="ＭＳ Ｐゴシック" pitchFamily="-111" charset="-128"/>
                <a:cs typeface="+mn-cs"/>
              </a:rPr>
              <a:t> J, </a:t>
            </a:r>
            <a:r>
              <a:rPr lang="en-US" sz="1200" b="0" i="0" u="none" strike="noStrike" kern="1200" dirty="0" err="1">
                <a:solidFill>
                  <a:schemeClr val="tx1"/>
                </a:solidFill>
                <a:effectLst/>
                <a:latin typeface="+mn-lt"/>
                <a:ea typeface="ＭＳ Ｐゴシック" pitchFamily="-111" charset="-128"/>
                <a:cs typeface="+mn-cs"/>
              </a:rPr>
              <a:t>Kallan</a:t>
            </a:r>
            <a:r>
              <a:rPr lang="en-US" sz="1200" b="0" i="0" u="none" strike="noStrike" kern="1200" dirty="0">
                <a:solidFill>
                  <a:schemeClr val="tx1"/>
                </a:solidFill>
                <a:effectLst/>
                <a:latin typeface="+mn-lt"/>
                <a:ea typeface="ＭＳ Ｐゴシック" pitchFamily="-111" charset="-128"/>
                <a:cs typeface="+mn-cs"/>
              </a:rPr>
              <a:t> MJ, et al. Prevalence of teen driver errors leading to serious motor vehicle crashes. </a:t>
            </a:r>
            <a:r>
              <a:rPr lang="en-US" sz="1200" b="0" i="0" u="none" strike="noStrike" kern="1200" dirty="0" err="1">
                <a:solidFill>
                  <a:schemeClr val="tx1"/>
                </a:solidFill>
                <a:effectLst/>
                <a:latin typeface="+mn-lt"/>
                <a:ea typeface="ＭＳ Ｐゴシック" pitchFamily="-111" charset="-128"/>
                <a:cs typeface="+mn-cs"/>
              </a:rPr>
              <a:t>Accid</a:t>
            </a:r>
            <a:r>
              <a:rPr lang="en-US" sz="1200" b="0" i="0" u="none" strike="noStrike" kern="1200" dirty="0">
                <a:solidFill>
                  <a:schemeClr val="tx1"/>
                </a:solidFill>
                <a:effectLst/>
                <a:latin typeface="+mn-lt"/>
                <a:ea typeface="ＭＳ Ｐゴシック" pitchFamily="-111" charset="-128"/>
                <a:cs typeface="+mn-cs"/>
              </a:rPr>
              <a:t> Anal Prev. 2011 Jul;43(4):1285-90. </a:t>
            </a:r>
            <a:r>
              <a:rPr lang="en-US" sz="1200" b="0" i="0" u="none" strike="noStrike" kern="1200" dirty="0" err="1">
                <a:solidFill>
                  <a:schemeClr val="tx1"/>
                </a:solidFill>
                <a:effectLst/>
                <a:latin typeface="+mn-lt"/>
                <a:ea typeface="ＭＳ Ｐゴシック" pitchFamily="-111" charset="-128"/>
                <a:cs typeface="+mn-cs"/>
              </a:rPr>
              <a:t>Epub</a:t>
            </a:r>
            <a:r>
              <a:rPr lang="en-US" sz="1200" b="0" i="0" u="none" strike="noStrike" kern="1200" dirty="0">
                <a:solidFill>
                  <a:schemeClr val="tx1"/>
                </a:solidFill>
                <a:effectLst/>
                <a:latin typeface="+mn-lt"/>
                <a:ea typeface="ＭＳ Ｐゴシック" pitchFamily="-111" charset="-128"/>
                <a:cs typeface="+mn-cs"/>
              </a:rPr>
              <a:t> 2010 Nov 19</a:t>
            </a:r>
            <a:r>
              <a:rPr lang="en-US" dirty="0"/>
              <a:t> </a:t>
            </a:r>
          </a:p>
          <a:p>
            <a:endParaRPr lang="en-US" dirty="0"/>
          </a:p>
          <a:p>
            <a:r>
              <a:rPr lang="en-US" dirty="0">
                <a:effectLst/>
              </a:rPr>
              <a:t>Analysis from National Motor Vehicle Crash Causation Survey RESULTS: 822 teen drivers were involved in 795 serious crashes, representing 335,667 teens in 325,291 crashes. </a:t>
            </a:r>
          </a:p>
          <a:p>
            <a:r>
              <a:rPr lang="en-US" dirty="0">
                <a:effectLst/>
              </a:rPr>
              <a:t>Driver error was by far the most common reason for crashes (95.6%), as opposed to vehicle or environmental factors.</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7</a:t>
            </a:fld>
            <a:endParaRPr lang="en-US"/>
          </a:p>
        </p:txBody>
      </p:sp>
    </p:spTree>
    <p:extLst>
      <p:ext uri="{BB962C8B-B14F-4D97-AF65-F5344CB8AC3E}">
        <p14:creationId xmlns:p14="http://schemas.microsoft.com/office/powerpoint/2010/main" val="319532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a:xfrm>
            <a:off x="161925" y="685800"/>
            <a:ext cx="6688138" cy="5016500"/>
          </a:xfrm>
          <a:ln/>
        </p:spPr>
      </p:sp>
      <p:sp>
        <p:nvSpPr>
          <p:cNvPr id="118787" name="Rectangle 3"/>
          <p:cNvSpPr>
            <a:spLocks noGrp="1"/>
          </p:cNvSpPr>
          <p:nvPr>
            <p:ph type="body" idx="1"/>
          </p:nvPr>
        </p:nvSpPr>
        <p:spPr>
          <a:xfrm>
            <a:off x="686098" y="5902477"/>
            <a:ext cx="5485805" cy="1185333"/>
          </a:xfrm>
        </p:spPr>
        <p:txBody>
          <a:bodyPr/>
          <a:lstStyle/>
          <a:p>
            <a:endParaRPr lang="en-US" dirty="0"/>
          </a:p>
        </p:txBody>
      </p:sp>
    </p:spTree>
    <p:extLst>
      <p:ext uri="{BB962C8B-B14F-4D97-AF65-F5344CB8AC3E}">
        <p14:creationId xmlns:p14="http://schemas.microsoft.com/office/powerpoint/2010/main" val="192066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Student Activity – Use the </a:t>
            </a:r>
            <a:r>
              <a:rPr lang="en-US" sz="1200" dirty="0"/>
              <a:t>Risk Factors Worksheet and balls of different sizes/shapes.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a:t>Have</a:t>
            </a:r>
            <a:r>
              <a:rPr lang="en-US" sz="1200" baseline="0" dirty="0"/>
              <a:t> students select several numbers from the list of typical risks and errors. </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baseline="0" dirty="0"/>
              <a:t>Toss balls to one student to  represent an assortment of risks which can be handled one at a time, but are fumbled when there are many simultaneous risks.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baseline="0" dirty="0"/>
              <a:t>Discuss strategies to manage risks while driving.</a:t>
            </a:r>
            <a:endParaRPr lang="en-US" dirty="0"/>
          </a:p>
        </p:txBody>
      </p:sp>
      <p:sp>
        <p:nvSpPr>
          <p:cNvPr id="4" name="Slide Number Placeholder 3"/>
          <p:cNvSpPr>
            <a:spLocks noGrp="1"/>
          </p:cNvSpPr>
          <p:nvPr>
            <p:ph type="sldNum" sz="quarter" idx="10"/>
          </p:nvPr>
        </p:nvSpPr>
        <p:spPr/>
        <p:txBody>
          <a:bodyPr/>
          <a:lstStyle/>
          <a:p>
            <a:fld id="{FBABF853-1CC4-491C-8BEF-92E0171C0538}" type="slidenum">
              <a:rPr lang="en-US" smtClean="0"/>
              <a:pPr/>
              <a:t>9</a:t>
            </a:fld>
            <a:endParaRPr lang="en-US"/>
          </a:p>
        </p:txBody>
      </p:sp>
    </p:spTree>
    <p:extLst>
      <p:ext uri="{BB962C8B-B14F-4D97-AF65-F5344CB8AC3E}">
        <p14:creationId xmlns:p14="http://schemas.microsoft.com/office/powerpoint/2010/main" val="278961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C4F7C065-7AC0-4C1C-8672-EC4F74ED5DA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r>
              <a:rPr lang="en-US" dirty="0"/>
              <a:t>5.4 - </a:t>
            </a:r>
            <a:fld id="{756FC360-03FE-4CB9-B811-76B98DF580A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817224" y="6356350"/>
            <a:ext cx="86957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defRPr>
            </a:lvl1pPr>
          </a:lstStyle>
          <a:p>
            <a:r>
              <a:rPr lang="en-US" dirty="0"/>
              <a:t>5.4 -  </a:t>
            </a:r>
            <a:fld id="{F2D9295B-79A0-4DFD-94D2-ABCD44979F8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11" charset="-128"/>
          <a:cs typeface="+mj-cs"/>
        </a:defRPr>
      </a:lvl1pPr>
      <a:lvl2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2pPr>
      <a:lvl3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3pPr>
      <a:lvl4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4pPr>
      <a:lvl5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1"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http://farm2.static.flickr.com/1166/1339569728_08526a8a15.jpg?v=0" TargetMode="External"/><Relationship Id="rId3" Type="http://schemas.openxmlformats.org/officeDocument/2006/relationships/image" Target="../media/image40.gif"/><Relationship Id="rId7"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http://img259.imageshack.us/img259/7314/img0861ub3.jpg" TargetMode="External"/><Relationship Id="rId11" Type="http://schemas.openxmlformats.org/officeDocument/2006/relationships/image" Target="../media/image44.jpeg"/><Relationship Id="rId5" Type="http://schemas.openxmlformats.org/officeDocument/2006/relationships/image" Target="../media/image41.jpeg"/><Relationship Id="rId10" Type="http://schemas.openxmlformats.org/officeDocument/2006/relationships/image" Target="http://graphics8.nytimes.com/images/2007/12/22/us/22crash-600.jpg" TargetMode="External"/><Relationship Id="rId4" Type="http://schemas.openxmlformats.org/officeDocument/2006/relationships/image" Target="http://lh3.ggpht.com/_YO1RN5397qk/R0uVOxR4arI/AAAAAAAAEsg/iNBoxPUTyu4/Montana+Thanksgiving+and+Yellowstone+194.jpg" TargetMode="External"/><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9403"/>
            <a:ext cx="7772400" cy="3550722"/>
          </a:xfrm>
        </p:spPr>
        <p:txBody>
          <a:bodyPr>
            <a:normAutofit/>
          </a:bodyPr>
          <a:lstStyle/>
          <a:p>
            <a:r>
              <a:rPr lang="en-US" sz="4000" dirty="0"/>
              <a:t>Module 5.4</a:t>
            </a:r>
            <a:br>
              <a:rPr lang="en-US" sz="4000" dirty="0"/>
            </a:br>
            <a:br>
              <a:rPr lang="en-US" dirty="0"/>
            </a:br>
            <a:r>
              <a:rPr lang="en-US" dirty="0">
                <a:solidFill>
                  <a:srgbClr val="C00000"/>
                </a:solidFill>
              </a:rPr>
              <a:t>Managing Risk with </a:t>
            </a:r>
            <a:br>
              <a:rPr lang="en-US" dirty="0">
                <a:solidFill>
                  <a:srgbClr val="C00000"/>
                </a:solidFill>
              </a:rPr>
            </a:br>
            <a:r>
              <a:rPr lang="en-US" dirty="0">
                <a:solidFill>
                  <a:srgbClr val="C00000"/>
                </a:solidFill>
              </a:rPr>
              <a:t>Vehicle and Highway Design</a:t>
            </a:r>
          </a:p>
        </p:txBody>
      </p:sp>
      <p:sp>
        <p:nvSpPr>
          <p:cNvPr id="3" name="Subtitle 2"/>
          <p:cNvSpPr>
            <a:spLocks noGrp="1"/>
          </p:cNvSpPr>
          <p:nvPr>
            <p:ph type="subTitle" idx="1"/>
          </p:nvPr>
        </p:nvSpPr>
        <p:spPr>
          <a:xfrm>
            <a:off x="1371600" y="252351"/>
            <a:ext cx="6400800" cy="543296"/>
          </a:xfrm>
        </p:spPr>
        <p:txBody>
          <a:bodyPr>
            <a:normAutofit/>
          </a:bodyPr>
          <a:lstStyle/>
          <a:p>
            <a:r>
              <a:rPr lang="en-US" sz="2400" dirty="0">
                <a:latin typeface="+mj-lt"/>
                <a:cs typeface="Arial" panose="020B0604020202020204" pitchFamily="34" charset="0"/>
              </a:rPr>
              <a:t>Montana Teen Driver Education and Training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503" y="5300563"/>
            <a:ext cx="1184993" cy="1060621"/>
          </a:xfrm>
          <a:prstGeom prst="rect">
            <a:avLst/>
          </a:prstGeom>
        </p:spPr>
      </p:pic>
    </p:spTree>
    <p:extLst>
      <p:ext uri="{BB962C8B-B14F-4D97-AF65-F5344CB8AC3E}">
        <p14:creationId xmlns:p14="http://schemas.microsoft.com/office/powerpoint/2010/main" val="426499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688" y="1162601"/>
            <a:ext cx="7990673" cy="442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8688" y="230094"/>
            <a:ext cx="7990673" cy="707886"/>
          </a:xfrm>
          <a:prstGeom prst="rect">
            <a:avLst/>
          </a:prstGeom>
          <a:noFill/>
        </p:spPr>
        <p:txBody>
          <a:bodyPr wrap="square" rtlCol="0">
            <a:spAutoFit/>
          </a:bodyPr>
          <a:lstStyle/>
          <a:p>
            <a:pPr algn="ctr"/>
            <a:r>
              <a:rPr lang="en-US" sz="4000" dirty="0">
                <a:solidFill>
                  <a:srgbClr val="C00000"/>
                </a:solidFill>
                <a:latin typeface="+mj-lt"/>
              </a:rPr>
              <a:t>Engineering Road Safety Solutions</a:t>
            </a:r>
          </a:p>
        </p:txBody>
      </p:sp>
      <p:sp>
        <p:nvSpPr>
          <p:cNvPr id="8" name="Slide Number Placeholder 7">
            <a:extLst>
              <a:ext uri="{FF2B5EF4-FFF2-40B4-BE49-F238E27FC236}">
                <a16:creationId xmlns:a16="http://schemas.microsoft.com/office/drawing/2014/main" id="{D0A34A54-8350-421F-A26F-3528CE87277C}"/>
              </a:ext>
            </a:extLst>
          </p:cNvPr>
          <p:cNvSpPr>
            <a:spLocks noGrp="1"/>
          </p:cNvSpPr>
          <p:nvPr>
            <p:ph type="sldNum" sz="quarter" idx="12"/>
          </p:nvPr>
        </p:nvSpPr>
        <p:spPr/>
        <p:txBody>
          <a:bodyPr/>
          <a:lstStyle/>
          <a:p>
            <a:r>
              <a:rPr lang="en-US"/>
              <a:t>5.4 - </a:t>
            </a:r>
            <a:fld id="{756FC360-03FE-4CB9-B811-76B98DF580A3}" type="slidenum">
              <a:rPr lang="en-US" smtClean="0"/>
              <a:pPr/>
              <a:t>10</a:t>
            </a:fld>
            <a:endParaRPr lang="en-US" dirty="0"/>
          </a:p>
        </p:txBody>
      </p:sp>
    </p:spTree>
    <p:extLst>
      <p:ext uri="{BB962C8B-B14F-4D97-AF65-F5344CB8AC3E}">
        <p14:creationId xmlns:p14="http://schemas.microsoft.com/office/powerpoint/2010/main" val="143170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9" y="252393"/>
            <a:ext cx="8229600" cy="1143000"/>
          </a:xfrm>
        </p:spPr>
        <p:txBody>
          <a:bodyPr/>
          <a:lstStyle/>
          <a:p>
            <a:r>
              <a:rPr lang="en-US" sz="4000" dirty="0">
                <a:solidFill>
                  <a:srgbClr val="C00000"/>
                </a:solidFill>
                <a:cs typeface="Arial" panose="020B0604020202020204" pitchFamily="34" charset="0"/>
              </a:rPr>
              <a:t>Improving Montana Roads and Bridges</a:t>
            </a:r>
          </a:p>
        </p:txBody>
      </p:sp>
      <p:pic>
        <p:nvPicPr>
          <p:cNvPr id="1026" name="Picture 2"/>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bwMode="auto">
          <a:xfrm>
            <a:off x="4293753" y="1232813"/>
            <a:ext cx="4003300" cy="29953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092" y="4050296"/>
            <a:ext cx="3736659" cy="24886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094" y="1232813"/>
            <a:ext cx="3736659" cy="280249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1421"/>
          <a:stretch/>
        </p:blipFill>
        <p:spPr>
          <a:xfrm>
            <a:off x="4293751" y="3878834"/>
            <a:ext cx="4003301" cy="2659551"/>
          </a:xfrm>
          <a:prstGeom prst="rect">
            <a:avLst/>
          </a:prstGeom>
          <a:ln>
            <a:noFill/>
          </a:ln>
        </p:spPr>
      </p:pic>
      <p:sp>
        <p:nvSpPr>
          <p:cNvPr id="5" name="Slide Number Placeholder 4">
            <a:extLst>
              <a:ext uri="{FF2B5EF4-FFF2-40B4-BE49-F238E27FC236}">
                <a16:creationId xmlns:a16="http://schemas.microsoft.com/office/drawing/2014/main" id="{2B91309E-D946-41C3-9424-643344673003}"/>
              </a:ext>
            </a:extLst>
          </p:cNvPr>
          <p:cNvSpPr>
            <a:spLocks noGrp="1"/>
          </p:cNvSpPr>
          <p:nvPr>
            <p:ph type="sldNum" sz="quarter" idx="12"/>
          </p:nvPr>
        </p:nvSpPr>
        <p:spPr/>
        <p:txBody>
          <a:bodyPr/>
          <a:lstStyle/>
          <a:p>
            <a:r>
              <a:rPr lang="en-US"/>
              <a:t>5.4 - </a:t>
            </a:r>
            <a:fld id="{756FC360-03FE-4CB9-B811-76B98DF580A3}" type="slidenum">
              <a:rPr lang="en-US" smtClean="0"/>
              <a:pPr/>
              <a:t>11</a:t>
            </a:fld>
            <a:endParaRPr lang="en-US" dirty="0"/>
          </a:p>
        </p:txBody>
      </p:sp>
    </p:spTree>
    <p:extLst>
      <p:ext uri="{BB962C8B-B14F-4D97-AF65-F5344CB8AC3E}">
        <p14:creationId xmlns:p14="http://schemas.microsoft.com/office/powerpoint/2010/main" val="1989981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396BF9-3926-42D4-80D0-F9519BEBFACB}"/>
              </a:ext>
            </a:extLst>
          </p:cNvPr>
          <p:cNvPicPr>
            <a:picLocks noChangeAspect="1"/>
          </p:cNvPicPr>
          <p:nvPr/>
        </p:nvPicPr>
        <p:blipFill rotWithShape="1">
          <a:blip r:embed="rId3"/>
          <a:srcRect l="34562" t="20519" r="34562"/>
          <a:stretch/>
        </p:blipFill>
        <p:spPr>
          <a:xfrm>
            <a:off x="1903464" y="3711018"/>
            <a:ext cx="1425660" cy="2737152"/>
          </a:xfrm>
          <a:prstGeom prst="rect">
            <a:avLst/>
          </a:prstGeom>
          <a:ln w="12700">
            <a:noFill/>
          </a:ln>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8761" y="1087037"/>
            <a:ext cx="3524580" cy="26434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4294967295"/>
          </p:nvPr>
        </p:nvPicPr>
        <p:blipFill>
          <a:blip r:embed="rId5">
            <a:extLst>
              <a:ext uri="{28A0092B-C50C-407E-A947-70E740481C1C}">
                <a14:useLocalDpi xmlns:a14="http://schemas.microsoft.com/office/drawing/2010/main"/>
              </a:ext>
            </a:extLst>
          </a:blip>
          <a:stretch>
            <a:fillRect/>
          </a:stretch>
        </p:blipFill>
        <p:spPr>
          <a:xfrm>
            <a:off x="0" y="3825875"/>
            <a:ext cx="101600" cy="74613"/>
          </a:xfrm>
          <a:ln>
            <a:noFill/>
          </a:ln>
        </p:spPr>
      </p:pic>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342192" y="3730472"/>
            <a:ext cx="2701417" cy="26982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4005" y="1075204"/>
            <a:ext cx="4004756" cy="26629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3761" y="290496"/>
            <a:ext cx="8536478" cy="707886"/>
          </a:xfrm>
          <a:prstGeom prst="rect">
            <a:avLst/>
          </a:prstGeom>
          <a:noFill/>
        </p:spPr>
        <p:txBody>
          <a:bodyPr wrap="square" rtlCol="0">
            <a:spAutoFit/>
          </a:bodyPr>
          <a:lstStyle/>
          <a:p>
            <a:r>
              <a:rPr lang="en-US" sz="4000" dirty="0">
                <a:solidFill>
                  <a:srgbClr val="C00000"/>
                </a:solidFill>
                <a:latin typeface="+mj-lt"/>
              </a:rPr>
              <a:t>Cable barriers, roundabouts and more</a:t>
            </a:r>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6677" y="3738107"/>
            <a:ext cx="1041456" cy="2744378"/>
          </a:xfrm>
          <a:prstGeom prst="rect">
            <a:avLst/>
          </a:prstGeom>
          <a:noFill/>
          <a:ln w="571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9" name="Slide Number Placeholder 8">
            <a:extLst>
              <a:ext uri="{FF2B5EF4-FFF2-40B4-BE49-F238E27FC236}">
                <a16:creationId xmlns:a16="http://schemas.microsoft.com/office/drawing/2014/main" id="{D7EFE8BB-5D46-4BA5-BC60-EB177F74CB27}"/>
              </a:ext>
            </a:extLst>
          </p:cNvPr>
          <p:cNvSpPr>
            <a:spLocks noGrp="1"/>
          </p:cNvSpPr>
          <p:nvPr>
            <p:ph type="sldNum" sz="quarter" idx="12"/>
          </p:nvPr>
        </p:nvSpPr>
        <p:spPr/>
        <p:txBody>
          <a:bodyPr/>
          <a:lstStyle/>
          <a:p>
            <a:r>
              <a:rPr lang="en-US"/>
              <a:t>5.4 - </a:t>
            </a:r>
            <a:fld id="{756FC360-03FE-4CB9-B811-76B98DF580A3}" type="slidenum">
              <a:rPr lang="en-US" smtClean="0"/>
              <a:pPr/>
              <a:t>12</a:t>
            </a:fld>
            <a:endParaRPr lang="en-US" dirty="0"/>
          </a:p>
        </p:txBody>
      </p:sp>
    </p:spTree>
    <p:extLst>
      <p:ext uri="{BB962C8B-B14F-4D97-AF65-F5344CB8AC3E}">
        <p14:creationId xmlns:p14="http://schemas.microsoft.com/office/powerpoint/2010/main" val="1652264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6883" y="160337"/>
            <a:ext cx="8229600" cy="1143000"/>
          </a:xfrm>
        </p:spPr>
        <p:txBody>
          <a:bodyPr/>
          <a:lstStyle/>
          <a:p>
            <a:r>
              <a:rPr lang="en-US" sz="4000" dirty="0">
                <a:solidFill>
                  <a:srgbClr val="C00000"/>
                </a:solidFill>
                <a:cs typeface="Arial" panose="020B0604020202020204" pitchFamily="34" charset="0"/>
              </a:rPr>
              <a:t>Crash Forces and Consequences</a:t>
            </a:r>
          </a:p>
        </p:txBody>
      </p:sp>
      <p:sp>
        <p:nvSpPr>
          <p:cNvPr id="3" name="Content Placeholder 2"/>
          <p:cNvSpPr>
            <a:spLocks noGrp="1"/>
          </p:cNvSpPr>
          <p:nvPr>
            <p:ph idx="4294967295"/>
          </p:nvPr>
        </p:nvSpPr>
        <p:spPr>
          <a:xfrm>
            <a:off x="457201" y="1303337"/>
            <a:ext cx="8229600" cy="1546741"/>
          </a:xfrm>
        </p:spPr>
        <p:txBody>
          <a:bodyPr/>
          <a:lstStyle/>
          <a:p>
            <a:pPr marL="0" indent="0">
              <a:buNone/>
            </a:pPr>
            <a:r>
              <a:rPr lang="en-US" sz="2800" b="1" dirty="0">
                <a:latin typeface="+mj-lt"/>
                <a:cs typeface="Arial" panose="020B0604020202020204" pitchFamily="34" charset="0"/>
              </a:rPr>
              <a:t>Three collisions in every crash: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6475" y="3127821"/>
            <a:ext cx="45910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6517" y="1303337"/>
            <a:ext cx="3718417"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mj-lt"/>
              </a:rPr>
              <a:t>Vehicle</a:t>
            </a:r>
          </a:p>
          <a:p>
            <a:pPr marL="457200" indent="-457200">
              <a:buFont typeface="Arial" panose="020B0604020202020204" pitchFamily="34" charset="0"/>
              <a:buChar char="•"/>
            </a:pPr>
            <a:r>
              <a:rPr lang="en-US" sz="2800" b="1" dirty="0">
                <a:latin typeface="+mj-lt"/>
              </a:rPr>
              <a:t>Body</a:t>
            </a:r>
          </a:p>
          <a:p>
            <a:pPr marL="457200" indent="-457200">
              <a:buFont typeface="Arial" panose="020B0604020202020204" pitchFamily="34" charset="0"/>
              <a:buChar char="•"/>
            </a:pPr>
            <a:r>
              <a:rPr lang="en-US" sz="2800" b="1" dirty="0">
                <a:latin typeface="+mj-lt"/>
              </a:rPr>
              <a:t>Internal Organs </a:t>
            </a:r>
          </a:p>
        </p:txBody>
      </p:sp>
      <p:sp>
        <p:nvSpPr>
          <p:cNvPr id="6" name="Slide Number Placeholder 5">
            <a:extLst>
              <a:ext uri="{FF2B5EF4-FFF2-40B4-BE49-F238E27FC236}">
                <a16:creationId xmlns:a16="http://schemas.microsoft.com/office/drawing/2014/main" id="{08562FC5-6193-48EC-B8AE-8FD01F08AC54}"/>
              </a:ext>
            </a:extLst>
          </p:cNvPr>
          <p:cNvSpPr>
            <a:spLocks noGrp="1"/>
          </p:cNvSpPr>
          <p:nvPr>
            <p:ph type="sldNum" sz="quarter" idx="12"/>
          </p:nvPr>
        </p:nvSpPr>
        <p:spPr/>
        <p:txBody>
          <a:bodyPr/>
          <a:lstStyle/>
          <a:p>
            <a:r>
              <a:rPr lang="en-US"/>
              <a:t>5.4 - </a:t>
            </a:r>
            <a:fld id="{756FC360-03FE-4CB9-B811-76B98DF580A3}" type="slidenum">
              <a:rPr lang="en-US" smtClean="0"/>
              <a:pPr/>
              <a:t>13</a:t>
            </a:fld>
            <a:endParaRPr lang="en-US" dirty="0"/>
          </a:p>
        </p:txBody>
      </p:sp>
    </p:spTree>
    <p:extLst>
      <p:ext uri="{BB962C8B-B14F-4D97-AF65-F5344CB8AC3E}">
        <p14:creationId xmlns:p14="http://schemas.microsoft.com/office/powerpoint/2010/main" val="9108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9" y="319087"/>
            <a:ext cx="8229600" cy="1143000"/>
          </a:xfrm>
        </p:spPr>
        <p:txBody>
          <a:bodyPr/>
          <a:lstStyle/>
          <a:p>
            <a:r>
              <a:rPr lang="en-US" sz="4000" dirty="0">
                <a:solidFill>
                  <a:srgbClr val="C00000"/>
                </a:solidFill>
                <a:cs typeface="Arial" panose="020B0604020202020204" pitchFamily="34" charset="0"/>
              </a:rPr>
              <a:t>Collision Types</a:t>
            </a:r>
          </a:p>
        </p:txBody>
      </p:sp>
      <p:pic>
        <p:nvPicPr>
          <p:cNvPr id="717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1050" y="3834021"/>
            <a:ext cx="4079929" cy="271995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17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448" y="1797785"/>
            <a:ext cx="3555846" cy="47411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1051" y="1797784"/>
            <a:ext cx="2577550" cy="193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8700" y="1797784"/>
            <a:ext cx="2243786" cy="1631216"/>
          </a:xfrm>
          <a:prstGeom prst="rect">
            <a:avLst/>
          </a:prstGeom>
          <a:noFill/>
        </p:spPr>
        <p:txBody>
          <a:bodyPr wrap="square" rtlCol="0">
            <a:spAutoFit/>
          </a:bodyPr>
          <a:lstStyle/>
          <a:p>
            <a:r>
              <a:rPr lang="en-US" sz="2000" b="1" dirty="0">
                <a:latin typeface="+mj-lt"/>
              </a:rPr>
              <a:t>Rollover safety - cage intact.</a:t>
            </a:r>
          </a:p>
          <a:p>
            <a:endParaRPr lang="en-US" sz="2000" b="1" dirty="0">
              <a:latin typeface="+mj-lt"/>
            </a:endParaRPr>
          </a:p>
          <a:p>
            <a:r>
              <a:rPr lang="en-US" sz="2000" b="1" dirty="0">
                <a:latin typeface="+mj-lt"/>
              </a:rPr>
              <a:t>Seat belt use saved teen drivers. </a:t>
            </a:r>
          </a:p>
        </p:txBody>
      </p:sp>
      <p:sp>
        <p:nvSpPr>
          <p:cNvPr id="7" name="Slide Number Placeholder 6">
            <a:extLst>
              <a:ext uri="{FF2B5EF4-FFF2-40B4-BE49-F238E27FC236}">
                <a16:creationId xmlns:a16="http://schemas.microsoft.com/office/drawing/2014/main" id="{53F543ED-DA39-4E07-903E-E6C3A04E3A90}"/>
              </a:ext>
            </a:extLst>
          </p:cNvPr>
          <p:cNvSpPr>
            <a:spLocks noGrp="1"/>
          </p:cNvSpPr>
          <p:nvPr>
            <p:ph type="sldNum" sz="quarter" idx="12"/>
          </p:nvPr>
        </p:nvSpPr>
        <p:spPr/>
        <p:txBody>
          <a:bodyPr/>
          <a:lstStyle/>
          <a:p>
            <a:r>
              <a:rPr lang="en-US"/>
              <a:t>5.4 - </a:t>
            </a:r>
            <a:fld id="{756FC360-03FE-4CB9-B811-76B98DF580A3}" type="slidenum">
              <a:rPr lang="en-US" smtClean="0"/>
              <a:pPr/>
              <a:t>14</a:t>
            </a:fld>
            <a:endParaRPr lang="en-US" dirty="0"/>
          </a:p>
        </p:txBody>
      </p:sp>
    </p:spTree>
    <p:extLst>
      <p:ext uri="{BB962C8B-B14F-4D97-AF65-F5344CB8AC3E}">
        <p14:creationId xmlns:p14="http://schemas.microsoft.com/office/powerpoint/2010/main" val="190044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3947"/>
            <a:ext cx="8229600" cy="552616"/>
          </a:xfrm>
        </p:spPr>
        <p:txBody>
          <a:bodyPr/>
          <a:lstStyle/>
          <a:p>
            <a:r>
              <a:rPr lang="en-US" sz="3200" dirty="0">
                <a:solidFill>
                  <a:srgbClr val="C00000"/>
                </a:solidFill>
                <a:cs typeface="Arial" panose="020B0604020202020204" pitchFamily="34" charset="0"/>
              </a:rPr>
              <a:t>2009 Chevrolet Malibu vs.1959 Chevrolet Bel Air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434" y="965955"/>
            <a:ext cx="5363131" cy="4930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15306" y="6356328"/>
            <a:ext cx="2815194" cy="276999"/>
          </a:xfrm>
          <a:prstGeom prst="rect">
            <a:avLst/>
          </a:prstGeom>
          <a:noFill/>
        </p:spPr>
        <p:txBody>
          <a:bodyPr wrap="none" rtlCol="0">
            <a:spAutoFit/>
          </a:bodyPr>
          <a:lstStyle/>
          <a:p>
            <a:r>
              <a:rPr lang="en-US" sz="1200" dirty="0"/>
              <a:t>Insurance Institute for Highway Safety </a:t>
            </a:r>
          </a:p>
        </p:txBody>
      </p:sp>
      <p:sp>
        <p:nvSpPr>
          <p:cNvPr id="7" name="Slide Number Placeholder 6">
            <a:extLst>
              <a:ext uri="{FF2B5EF4-FFF2-40B4-BE49-F238E27FC236}">
                <a16:creationId xmlns:a16="http://schemas.microsoft.com/office/drawing/2014/main" id="{AA97500B-E396-42F4-A307-C9D9A4AAFB3A}"/>
              </a:ext>
            </a:extLst>
          </p:cNvPr>
          <p:cNvSpPr>
            <a:spLocks noGrp="1"/>
          </p:cNvSpPr>
          <p:nvPr>
            <p:ph type="sldNum" sz="quarter" idx="12"/>
          </p:nvPr>
        </p:nvSpPr>
        <p:spPr/>
        <p:txBody>
          <a:bodyPr/>
          <a:lstStyle/>
          <a:p>
            <a:r>
              <a:rPr lang="en-US"/>
              <a:t>5.4 - </a:t>
            </a:r>
            <a:fld id="{756FC360-03FE-4CB9-B811-76B98DF580A3}" type="slidenum">
              <a:rPr lang="en-US" smtClean="0"/>
              <a:pPr/>
              <a:t>15</a:t>
            </a:fld>
            <a:endParaRPr lang="en-US" dirty="0"/>
          </a:p>
        </p:txBody>
      </p:sp>
    </p:spTree>
    <p:extLst>
      <p:ext uri="{BB962C8B-B14F-4D97-AF65-F5344CB8AC3E}">
        <p14:creationId xmlns:p14="http://schemas.microsoft.com/office/powerpoint/2010/main" val="62415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248" y="143219"/>
            <a:ext cx="7173367" cy="65240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Slide Number Placeholder 6">
            <a:extLst>
              <a:ext uri="{FF2B5EF4-FFF2-40B4-BE49-F238E27FC236}">
                <a16:creationId xmlns:a16="http://schemas.microsoft.com/office/drawing/2014/main" id="{9B133CFC-D3CF-4555-A912-A1521F2C700B}"/>
              </a:ext>
            </a:extLst>
          </p:cNvPr>
          <p:cNvSpPr>
            <a:spLocks noGrp="1"/>
          </p:cNvSpPr>
          <p:nvPr>
            <p:ph type="sldNum" sz="quarter" idx="12"/>
          </p:nvPr>
        </p:nvSpPr>
        <p:spPr/>
        <p:txBody>
          <a:bodyPr/>
          <a:lstStyle/>
          <a:p>
            <a:r>
              <a:rPr lang="en-US"/>
              <a:t>5.4 - </a:t>
            </a:r>
            <a:fld id="{756FC360-03FE-4CB9-B811-76B98DF580A3}" type="slidenum">
              <a:rPr lang="en-US" smtClean="0"/>
              <a:pPr/>
              <a:t>16</a:t>
            </a:fld>
            <a:endParaRPr lang="en-US" dirty="0"/>
          </a:p>
        </p:txBody>
      </p:sp>
    </p:spTree>
    <p:extLst>
      <p:ext uri="{BB962C8B-B14F-4D97-AF65-F5344CB8AC3E}">
        <p14:creationId xmlns:p14="http://schemas.microsoft.com/office/powerpoint/2010/main" val="15048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7828" y="274638"/>
            <a:ext cx="8229600" cy="794141"/>
          </a:xfrm>
        </p:spPr>
        <p:txBody>
          <a:bodyPr/>
          <a:lstStyle/>
          <a:p>
            <a:r>
              <a:rPr lang="en-US" sz="4000" dirty="0">
                <a:solidFill>
                  <a:srgbClr val="C00000"/>
                </a:solidFill>
                <a:cs typeface="Arial" panose="020B0604020202020204" pitchFamily="34" charset="0"/>
              </a:rPr>
              <a:t>Will your next car or truck drive itself?</a:t>
            </a:r>
          </a:p>
        </p:txBody>
      </p:sp>
      <p:pic>
        <p:nvPicPr>
          <p:cNvPr id="4098"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tretch>
            <a:fillRect/>
          </a:stretch>
        </p:blipFill>
        <p:spPr bwMode="auto">
          <a:xfrm>
            <a:off x="1769423" y="1416811"/>
            <a:ext cx="5367646" cy="302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74DDFD4C-2EAC-4EAD-BDE4-719F95DA7AA0}"/>
              </a:ext>
            </a:extLst>
          </p:cNvPr>
          <p:cNvSpPr>
            <a:spLocks noGrp="1"/>
          </p:cNvSpPr>
          <p:nvPr>
            <p:ph type="sldNum" sz="quarter" idx="12"/>
          </p:nvPr>
        </p:nvSpPr>
        <p:spPr/>
        <p:txBody>
          <a:bodyPr/>
          <a:lstStyle/>
          <a:p>
            <a:r>
              <a:rPr lang="en-US"/>
              <a:t>5.4 - </a:t>
            </a:r>
            <a:fld id="{756FC360-03FE-4CB9-B811-76B98DF580A3}" type="slidenum">
              <a:rPr lang="en-US" smtClean="0"/>
              <a:pPr/>
              <a:t>17</a:t>
            </a:fld>
            <a:endParaRPr lang="en-US" dirty="0"/>
          </a:p>
        </p:txBody>
      </p:sp>
    </p:spTree>
    <p:extLst>
      <p:ext uri="{BB962C8B-B14F-4D97-AF65-F5344CB8AC3E}">
        <p14:creationId xmlns:p14="http://schemas.microsoft.com/office/powerpoint/2010/main" val="64696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DE03-6294-4AF4-A5EC-318F4A576EDC}"/>
              </a:ext>
            </a:extLst>
          </p:cNvPr>
          <p:cNvSpPr>
            <a:spLocks noGrp="1"/>
          </p:cNvSpPr>
          <p:nvPr>
            <p:ph type="title" idx="4294967295"/>
          </p:nvPr>
        </p:nvSpPr>
        <p:spPr>
          <a:xfrm>
            <a:off x="457199" y="227013"/>
            <a:ext cx="8229600" cy="670469"/>
          </a:xfrm>
        </p:spPr>
        <p:txBody>
          <a:bodyPr/>
          <a:lstStyle/>
          <a:p>
            <a:r>
              <a:rPr lang="en-US" sz="3600" dirty="0">
                <a:solidFill>
                  <a:srgbClr val="C00000"/>
                </a:solidFill>
              </a:rPr>
              <a:t>Developing Crash Prevention Technology</a:t>
            </a:r>
          </a:p>
        </p:txBody>
      </p:sp>
      <p:sp>
        <p:nvSpPr>
          <p:cNvPr id="3" name="Content Placeholder 2">
            <a:extLst>
              <a:ext uri="{FF2B5EF4-FFF2-40B4-BE49-F238E27FC236}">
                <a16:creationId xmlns:a16="http://schemas.microsoft.com/office/drawing/2014/main" id="{AC8C190E-EE6E-4C8E-A911-A2130327F058}"/>
              </a:ext>
            </a:extLst>
          </p:cNvPr>
          <p:cNvSpPr>
            <a:spLocks noGrp="1"/>
          </p:cNvSpPr>
          <p:nvPr>
            <p:ph idx="4294967295"/>
          </p:nvPr>
        </p:nvSpPr>
        <p:spPr>
          <a:xfrm>
            <a:off x="334178" y="1267691"/>
            <a:ext cx="4237821" cy="4396839"/>
          </a:xfrm>
        </p:spPr>
        <p:txBody>
          <a:bodyPr/>
          <a:lstStyle/>
          <a:p>
            <a:pPr marL="0" indent="0">
              <a:buNone/>
            </a:pPr>
            <a:r>
              <a:rPr lang="en-US" sz="2400" dirty="0"/>
              <a:t>Self-driving cars* are</a:t>
            </a:r>
          </a:p>
          <a:p>
            <a:pPr marL="0" indent="0">
              <a:buNone/>
            </a:pPr>
            <a:r>
              <a:rPr lang="en-US" sz="2400" dirty="0"/>
              <a:t>designed to assist drivers with specific tasks in </a:t>
            </a:r>
            <a:r>
              <a:rPr lang="en-US" sz="2400" i="1" dirty="0"/>
              <a:t>limited</a:t>
            </a:r>
            <a:r>
              <a:rPr lang="en-US" sz="2400" dirty="0"/>
              <a:t> environments.</a:t>
            </a:r>
          </a:p>
          <a:p>
            <a:pPr marL="0" indent="0">
              <a:buNone/>
            </a:pPr>
            <a:endParaRPr lang="en-US" sz="2400" dirty="0"/>
          </a:p>
          <a:p>
            <a:pPr marL="0" indent="0">
              <a:buNone/>
            </a:pPr>
            <a:r>
              <a:rPr lang="en-US" sz="2400" dirty="0"/>
              <a:t>Where do they work?</a:t>
            </a:r>
          </a:p>
          <a:p>
            <a:pPr marL="0" indent="0">
              <a:buNone/>
            </a:pPr>
            <a:endParaRPr lang="en-US" sz="2400" dirty="0"/>
          </a:p>
          <a:p>
            <a:pPr marL="0" indent="0">
              <a:buNone/>
            </a:pPr>
            <a:r>
              <a:rPr lang="en-US" sz="2400" dirty="0"/>
              <a:t>When do they fail? </a:t>
            </a:r>
          </a:p>
          <a:p>
            <a:pPr marL="0" indent="0">
              <a:buNone/>
            </a:pPr>
            <a:endParaRPr lang="en-US" sz="2400" dirty="0"/>
          </a:p>
          <a:p>
            <a:pPr marL="0" indent="0">
              <a:buNone/>
            </a:pPr>
            <a:r>
              <a:rPr lang="en-US" sz="1600" dirty="0"/>
              <a:t>*skilled &amp; attentive drivers still required</a:t>
            </a:r>
          </a:p>
        </p:txBody>
      </p:sp>
      <p:pic>
        <p:nvPicPr>
          <p:cNvPr id="5" name="Picture 4">
            <a:extLst>
              <a:ext uri="{FF2B5EF4-FFF2-40B4-BE49-F238E27FC236}">
                <a16:creationId xmlns:a16="http://schemas.microsoft.com/office/drawing/2014/main" id="{704C3DC8-0D1B-4A2A-9787-1BC8FE9FF23B}"/>
              </a:ext>
            </a:extLst>
          </p:cNvPr>
          <p:cNvPicPr>
            <a:picLocks noChangeAspect="1"/>
          </p:cNvPicPr>
          <p:nvPr/>
        </p:nvPicPr>
        <p:blipFill>
          <a:blip r:embed="rId3"/>
          <a:stretch>
            <a:fillRect/>
          </a:stretch>
        </p:blipFill>
        <p:spPr>
          <a:xfrm>
            <a:off x="4572000" y="1249328"/>
            <a:ext cx="4237821" cy="3178366"/>
          </a:xfrm>
          <a:prstGeom prst="rect">
            <a:avLst/>
          </a:prstGeom>
        </p:spPr>
      </p:pic>
      <p:sp>
        <p:nvSpPr>
          <p:cNvPr id="6" name="TextBox 5">
            <a:extLst>
              <a:ext uri="{FF2B5EF4-FFF2-40B4-BE49-F238E27FC236}">
                <a16:creationId xmlns:a16="http://schemas.microsoft.com/office/drawing/2014/main" id="{0A99633D-1D05-4C69-A01A-32A76D43C374}"/>
              </a:ext>
            </a:extLst>
          </p:cNvPr>
          <p:cNvSpPr txBox="1"/>
          <p:nvPr/>
        </p:nvSpPr>
        <p:spPr>
          <a:xfrm>
            <a:off x="4572000" y="4536293"/>
            <a:ext cx="4461831" cy="523220"/>
          </a:xfrm>
          <a:prstGeom prst="rect">
            <a:avLst/>
          </a:prstGeom>
          <a:noFill/>
        </p:spPr>
        <p:txBody>
          <a:bodyPr wrap="square" rtlCol="0">
            <a:spAutoFit/>
          </a:bodyPr>
          <a:lstStyle/>
          <a:p>
            <a:r>
              <a:rPr lang="en-US" sz="1400" dirty="0">
                <a:latin typeface="+mj-lt"/>
              </a:rPr>
              <a:t>Tesla Superchargers in West Yellowstone, MT, 2018</a:t>
            </a:r>
          </a:p>
          <a:p>
            <a:r>
              <a:rPr lang="en-US" sz="1400" dirty="0">
                <a:latin typeface="+mj-lt"/>
              </a:rPr>
              <a:t>Electric Car Charging Stations</a:t>
            </a:r>
          </a:p>
        </p:txBody>
      </p:sp>
      <p:sp>
        <p:nvSpPr>
          <p:cNvPr id="4" name="Slide Number Placeholder 3">
            <a:extLst>
              <a:ext uri="{FF2B5EF4-FFF2-40B4-BE49-F238E27FC236}">
                <a16:creationId xmlns:a16="http://schemas.microsoft.com/office/drawing/2014/main" id="{64FBACAC-BBBA-4E33-BA7D-F9565D2675A1}"/>
              </a:ext>
            </a:extLst>
          </p:cNvPr>
          <p:cNvSpPr>
            <a:spLocks noGrp="1"/>
          </p:cNvSpPr>
          <p:nvPr>
            <p:ph type="sldNum" sz="quarter" idx="12"/>
          </p:nvPr>
        </p:nvSpPr>
        <p:spPr/>
        <p:txBody>
          <a:bodyPr/>
          <a:lstStyle/>
          <a:p>
            <a:r>
              <a:rPr lang="en-US"/>
              <a:t>5.4 - </a:t>
            </a:r>
            <a:fld id="{756FC360-03FE-4CB9-B811-76B98DF580A3}" type="slidenum">
              <a:rPr lang="en-US" smtClean="0"/>
              <a:pPr/>
              <a:t>18</a:t>
            </a:fld>
            <a:endParaRPr lang="en-US" dirty="0"/>
          </a:p>
        </p:txBody>
      </p:sp>
    </p:spTree>
    <p:extLst>
      <p:ext uri="{BB962C8B-B14F-4D97-AF65-F5344CB8AC3E}">
        <p14:creationId xmlns:p14="http://schemas.microsoft.com/office/powerpoint/2010/main" val="186475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75F4-F3BE-423C-BC54-031213819E74}"/>
              </a:ext>
            </a:extLst>
          </p:cNvPr>
          <p:cNvSpPr>
            <a:spLocks noGrp="1"/>
          </p:cNvSpPr>
          <p:nvPr>
            <p:ph type="title" idx="4294967295"/>
          </p:nvPr>
        </p:nvSpPr>
        <p:spPr>
          <a:xfrm>
            <a:off x="457200" y="138031"/>
            <a:ext cx="8229600" cy="985412"/>
          </a:xfrm>
        </p:spPr>
        <p:txBody>
          <a:bodyPr/>
          <a:lstStyle/>
          <a:p>
            <a:r>
              <a:rPr lang="en-US" sz="4000" dirty="0">
                <a:solidFill>
                  <a:srgbClr val="C00000"/>
                </a:solidFill>
              </a:rPr>
              <a:t>Automated Driving Systems*</a:t>
            </a:r>
          </a:p>
        </p:txBody>
      </p:sp>
      <p:pic>
        <p:nvPicPr>
          <p:cNvPr id="7" name="Content Placeholder 6">
            <a:extLst>
              <a:ext uri="{FF2B5EF4-FFF2-40B4-BE49-F238E27FC236}">
                <a16:creationId xmlns:a16="http://schemas.microsoft.com/office/drawing/2014/main" id="{C0388740-5335-4AC5-A94F-3275C6E205E9}"/>
              </a:ext>
            </a:extLst>
          </p:cNvPr>
          <p:cNvPicPr>
            <a:picLocks noGrp="1" noChangeAspect="1"/>
          </p:cNvPicPr>
          <p:nvPr>
            <p:ph idx="4294967295"/>
          </p:nvPr>
        </p:nvPicPr>
        <p:blipFill>
          <a:blip r:embed="rId3"/>
          <a:stretch>
            <a:fillRect/>
          </a:stretch>
        </p:blipFill>
        <p:spPr>
          <a:xfrm>
            <a:off x="457200" y="1422179"/>
            <a:ext cx="3368675" cy="4525963"/>
          </a:xfrm>
          <a:prstGeom prst="rect">
            <a:avLst/>
          </a:prstGeom>
        </p:spPr>
      </p:pic>
      <p:sp>
        <p:nvSpPr>
          <p:cNvPr id="3" name="TextBox 2">
            <a:extLst>
              <a:ext uri="{FF2B5EF4-FFF2-40B4-BE49-F238E27FC236}">
                <a16:creationId xmlns:a16="http://schemas.microsoft.com/office/drawing/2014/main" id="{9369E690-E173-4CD2-87BB-A12605069B6F}"/>
              </a:ext>
            </a:extLst>
          </p:cNvPr>
          <p:cNvSpPr txBox="1"/>
          <p:nvPr/>
        </p:nvSpPr>
        <p:spPr>
          <a:xfrm>
            <a:off x="4478312" y="1422179"/>
            <a:ext cx="4144780" cy="344709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mj-lt"/>
              </a:rPr>
              <a:t>Automatic Emergency Braking</a:t>
            </a:r>
          </a:p>
          <a:p>
            <a:pPr marL="285750" indent="-285750">
              <a:spcAft>
                <a:spcPts val="1200"/>
              </a:spcAft>
              <a:buFont typeface="Arial" panose="020B0604020202020204" pitchFamily="34" charset="0"/>
              <a:buChar char="•"/>
            </a:pPr>
            <a:r>
              <a:rPr lang="en-US" sz="2400" dirty="0">
                <a:latin typeface="+mj-lt"/>
              </a:rPr>
              <a:t>Adaptive Cruise Control</a:t>
            </a:r>
          </a:p>
          <a:p>
            <a:pPr marL="285750" indent="-285750">
              <a:spcAft>
                <a:spcPts val="1200"/>
              </a:spcAft>
              <a:buFont typeface="Arial" panose="020B0604020202020204" pitchFamily="34" charset="0"/>
              <a:buChar char="•"/>
            </a:pPr>
            <a:r>
              <a:rPr lang="en-US" sz="2400" dirty="0">
                <a:latin typeface="+mj-lt"/>
              </a:rPr>
              <a:t>Lane Keeping </a:t>
            </a:r>
          </a:p>
          <a:p>
            <a:pPr marL="285750" indent="-285750">
              <a:spcAft>
                <a:spcPts val="1200"/>
              </a:spcAft>
              <a:buFont typeface="Arial" panose="020B0604020202020204" pitchFamily="34" charset="0"/>
              <a:buChar char="•"/>
            </a:pPr>
            <a:r>
              <a:rPr lang="en-US" sz="2400" dirty="0">
                <a:latin typeface="+mj-lt"/>
              </a:rPr>
              <a:t>Electronic Stability Control </a:t>
            </a:r>
          </a:p>
          <a:p>
            <a:pPr marL="285750" indent="-285750">
              <a:spcAft>
                <a:spcPts val="1200"/>
              </a:spcAft>
              <a:buFont typeface="Arial" panose="020B0604020202020204" pitchFamily="34" charset="0"/>
              <a:buChar char="•"/>
            </a:pPr>
            <a:r>
              <a:rPr lang="en-US" sz="2400" dirty="0">
                <a:latin typeface="+mj-lt"/>
              </a:rPr>
              <a:t>ABS Brakes </a:t>
            </a:r>
          </a:p>
          <a:p>
            <a:pPr marL="285750" indent="-285750">
              <a:spcAft>
                <a:spcPts val="1200"/>
              </a:spcAft>
              <a:buFont typeface="Arial" panose="020B0604020202020204" pitchFamily="34" charset="0"/>
              <a:buChar char="•"/>
            </a:pPr>
            <a:r>
              <a:rPr lang="en-US" sz="2400" dirty="0">
                <a:latin typeface="+mj-lt"/>
              </a:rPr>
              <a:t>Warnings</a:t>
            </a:r>
          </a:p>
        </p:txBody>
      </p:sp>
      <p:sp>
        <p:nvSpPr>
          <p:cNvPr id="5" name="Rectangle 4">
            <a:extLst>
              <a:ext uri="{FF2B5EF4-FFF2-40B4-BE49-F238E27FC236}">
                <a16:creationId xmlns:a16="http://schemas.microsoft.com/office/drawing/2014/main" id="{E32DB341-5A82-4C80-8AC3-9F9BA076EE55}"/>
              </a:ext>
            </a:extLst>
          </p:cNvPr>
          <p:cNvSpPr/>
          <p:nvPr/>
        </p:nvSpPr>
        <p:spPr>
          <a:xfrm>
            <a:off x="4542020" y="5415824"/>
            <a:ext cx="4017364" cy="646331"/>
          </a:xfrm>
          <a:prstGeom prst="rect">
            <a:avLst/>
          </a:prstGeom>
        </p:spPr>
        <p:txBody>
          <a:bodyPr wrap="square">
            <a:spAutoFit/>
          </a:bodyPr>
          <a:lstStyle/>
          <a:p>
            <a:r>
              <a:rPr lang="en-US" dirty="0">
                <a:latin typeface="+mj-lt"/>
                <a:cs typeface="Arial" panose="020B0604020202020204" pitchFamily="34" charset="0"/>
              </a:rPr>
              <a:t>* Driver attention and engagement still required</a:t>
            </a:r>
          </a:p>
        </p:txBody>
      </p:sp>
      <p:sp>
        <p:nvSpPr>
          <p:cNvPr id="6" name="Slide Number Placeholder 5">
            <a:extLst>
              <a:ext uri="{FF2B5EF4-FFF2-40B4-BE49-F238E27FC236}">
                <a16:creationId xmlns:a16="http://schemas.microsoft.com/office/drawing/2014/main" id="{09330F98-C8E8-4254-AE36-07956EF1651A}"/>
              </a:ext>
            </a:extLst>
          </p:cNvPr>
          <p:cNvSpPr>
            <a:spLocks noGrp="1"/>
          </p:cNvSpPr>
          <p:nvPr>
            <p:ph type="sldNum" sz="quarter" idx="12"/>
          </p:nvPr>
        </p:nvSpPr>
        <p:spPr/>
        <p:txBody>
          <a:bodyPr/>
          <a:lstStyle/>
          <a:p>
            <a:r>
              <a:rPr lang="en-US"/>
              <a:t>5.4 - </a:t>
            </a:r>
            <a:fld id="{756FC360-03FE-4CB9-B811-76B98DF580A3}" type="slidenum">
              <a:rPr lang="en-US" smtClean="0"/>
              <a:pPr/>
              <a:t>19</a:t>
            </a:fld>
            <a:endParaRPr lang="en-US" dirty="0"/>
          </a:p>
        </p:txBody>
      </p:sp>
    </p:spTree>
    <p:extLst>
      <p:ext uri="{BB962C8B-B14F-4D97-AF65-F5344CB8AC3E}">
        <p14:creationId xmlns:p14="http://schemas.microsoft.com/office/powerpoint/2010/main" val="409496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sz="4000" dirty="0">
                <a:solidFill>
                  <a:srgbClr val="C00000"/>
                </a:solidFill>
                <a:cs typeface="Arial" panose="020B0604020202020204" pitchFamily="34" charset="0"/>
              </a:rPr>
              <a:t>Managing Risk - Objectives</a:t>
            </a:r>
          </a:p>
        </p:txBody>
      </p:sp>
      <p:sp>
        <p:nvSpPr>
          <p:cNvPr id="4" name="Rectangle 3"/>
          <p:cNvSpPr/>
          <p:nvPr/>
        </p:nvSpPr>
        <p:spPr>
          <a:xfrm>
            <a:off x="1064301" y="1314963"/>
            <a:ext cx="6955437" cy="3961575"/>
          </a:xfrm>
          <a:prstGeom prst="rect">
            <a:avLst/>
          </a:prstGeom>
        </p:spPr>
        <p:txBody>
          <a:bodyPr wrap="square">
            <a:noAutofit/>
          </a:bodyPr>
          <a:lstStyle/>
          <a:p>
            <a:pPr>
              <a:spcAft>
                <a:spcPts val="1200"/>
              </a:spcAft>
            </a:pPr>
            <a:r>
              <a:rPr lang="en-US" sz="2800" dirty="0">
                <a:latin typeface="+mj-lt"/>
              </a:rPr>
              <a:t>Students are expected to describe:</a:t>
            </a:r>
          </a:p>
          <a:p>
            <a:pPr marL="457200" indent="-457200">
              <a:spcAft>
                <a:spcPts val="1200"/>
              </a:spcAft>
              <a:buFont typeface="Arial" panose="020B0604020202020204" pitchFamily="34" charset="0"/>
              <a:buChar char="•"/>
            </a:pPr>
            <a:r>
              <a:rPr lang="en-US" sz="2800" dirty="0">
                <a:latin typeface="+mj-lt"/>
              </a:rPr>
              <a:t>the crash survival features incorporated into highway and vehicular design;</a:t>
            </a:r>
          </a:p>
          <a:p>
            <a:pPr marL="457200" indent="-457200">
              <a:spcAft>
                <a:spcPts val="1200"/>
              </a:spcAft>
              <a:buFont typeface="Arial" panose="020B0604020202020204" pitchFamily="34" charset="0"/>
              <a:buChar char="•"/>
            </a:pPr>
            <a:r>
              <a:rPr lang="en-US" sz="2800" dirty="0">
                <a:latin typeface="+mj-lt"/>
              </a:rPr>
              <a:t>collision types and actions to control the consequences of a crash;</a:t>
            </a:r>
          </a:p>
          <a:p>
            <a:pPr marL="457200" indent="-457200">
              <a:spcAft>
                <a:spcPts val="1200"/>
              </a:spcAft>
              <a:buFont typeface="Arial" panose="020B0604020202020204" pitchFamily="34" charset="0"/>
              <a:buChar char="•"/>
            </a:pPr>
            <a:r>
              <a:rPr lang="en-US" sz="2800" dirty="0">
                <a:latin typeface="+mj-lt"/>
              </a:rPr>
              <a:t>how improved highway and vehicle technology helps minimize the consequences of a crash.</a:t>
            </a:r>
          </a:p>
        </p:txBody>
      </p:sp>
      <p:sp>
        <p:nvSpPr>
          <p:cNvPr id="9" name="Slide Number Placeholder 8">
            <a:extLst>
              <a:ext uri="{FF2B5EF4-FFF2-40B4-BE49-F238E27FC236}">
                <a16:creationId xmlns:a16="http://schemas.microsoft.com/office/drawing/2014/main" id="{26AC88F1-2EF8-4C09-87B5-D5F5531C1CFA}"/>
              </a:ext>
            </a:extLst>
          </p:cNvPr>
          <p:cNvSpPr>
            <a:spLocks noGrp="1"/>
          </p:cNvSpPr>
          <p:nvPr>
            <p:ph type="sldNum" sz="quarter" idx="12"/>
          </p:nvPr>
        </p:nvSpPr>
        <p:spPr/>
        <p:txBody>
          <a:bodyPr/>
          <a:lstStyle/>
          <a:p>
            <a:r>
              <a:rPr lang="en-US"/>
              <a:t>5.4 - </a:t>
            </a:r>
            <a:fld id="{756FC360-03FE-4CB9-B811-76B98DF580A3}" type="slidenum">
              <a:rPr lang="en-US" smtClean="0"/>
              <a:pPr/>
              <a:t>2</a:t>
            </a:fld>
            <a:endParaRPr lang="en-US" dirty="0"/>
          </a:p>
        </p:txBody>
      </p:sp>
    </p:spTree>
    <p:extLst>
      <p:ext uri="{BB962C8B-B14F-4D97-AF65-F5344CB8AC3E}">
        <p14:creationId xmlns:p14="http://schemas.microsoft.com/office/powerpoint/2010/main" val="784043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B166-BA32-45C7-8300-71B154089D81}"/>
              </a:ext>
            </a:extLst>
          </p:cNvPr>
          <p:cNvSpPr>
            <a:spLocks noGrp="1"/>
          </p:cNvSpPr>
          <p:nvPr>
            <p:ph type="title" idx="4294967295"/>
          </p:nvPr>
        </p:nvSpPr>
        <p:spPr>
          <a:xfrm>
            <a:off x="451184" y="274638"/>
            <a:ext cx="8229600" cy="667798"/>
          </a:xfrm>
        </p:spPr>
        <p:txBody>
          <a:bodyPr/>
          <a:lstStyle/>
          <a:p>
            <a:r>
              <a:rPr lang="en-US" sz="4000" dirty="0">
                <a:solidFill>
                  <a:srgbClr val="C00000"/>
                </a:solidFill>
              </a:rPr>
              <a:t>Forward Collision Prevention</a:t>
            </a:r>
          </a:p>
        </p:txBody>
      </p:sp>
      <p:pic>
        <p:nvPicPr>
          <p:cNvPr id="4" name="Content Placeholder 3">
            <a:extLst>
              <a:ext uri="{FF2B5EF4-FFF2-40B4-BE49-F238E27FC236}">
                <a16:creationId xmlns:a16="http://schemas.microsoft.com/office/drawing/2014/main" id="{B76BD5A3-E289-4267-BC3A-05A45AFA95ED}"/>
              </a:ext>
            </a:extLst>
          </p:cNvPr>
          <p:cNvPicPr>
            <a:picLocks noGrp="1" noChangeAspect="1"/>
          </p:cNvPicPr>
          <p:nvPr>
            <p:ph idx="4294967295"/>
          </p:nvPr>
        </p:nvPicPr>
        <p:blipFill rotWithShape="1">
          <a:blip r:embed="rId3"/>
          <a:stretch/>
        </p:blipFill>
        <p:spPr>
          <a:xfrm>
            <a:off x="288925" y="1244904"/>
            <a:ext cx="3825875" cy="4525963"/>
          </a:xfrm>
          <a:prstGeom prst="rect">
            <a:avLst/>
          </a:prstGeom>
        </p:spPr>
      </p:pic>
      <p:sp>
        <p:nvSpPr>
          <p:cNvPr id="5" name="TextBox 4">
            <a:extLst>
              <a:ext uri="{FF2B5EF4-FFF2-40B4-BE49-F238E27FC236}">
                <a16:creationId xmlns:a16="http://schemas.microsoft.com/office/drawing/2014/main" id="{46992135-7D36-4EFC-8B63-D28ECF860CFC}"/>
              </a:ext>
            </a:extLst>
          </p:cNvPr>
          <p:cNvSpPr txBox="1"/>
          <p:nvPr/>
        </p:nvSpPr>
        <p:spPr>
          <a:xfrm>
            <a:off x="4403725" y="1244904"/>
            <a:ext cx="4483589" cy="4524315"/>
          </a:xfrm>
          <a:prstGeom prst="rect">
            <a:avLst/>
          </a:prstGeom>
          <a:noFill/>
        </p:spPr>
        <p:txBody>
          <a:bodyPr wrap="square" rtlCol="0">
            <a:spAutoFit/>
          </a:bodyPr>
          <a:lstStyle/>
          <a:p>
            <a:r>
              <a:rPr lang="en-US" b="1" dirty="0">
                <a:solidFill>
                  <a:srgbClr val="C00000"/>
                </a:solidFill>
                <a:latin typeface="+mj-lt"/>
              </a:rPr>
              <a:t>How does it work?</a:t>
            </a:r>
          </a:p>
          <a:p>
            <a:r>
              <a:rPr lang="en-US" dirty="0">
                <a:latin typeface="+mj-lt"/>
              </a:rPr>
              <a:t>Scans the road and detects how far and fast the vehicle in front of you may be moving.</a:t>
            </a:r>
          </a:p>
          <a:p>
            <a:endParaRPr lang="en-US" dirty="0">
              <a:latin typeface="+mj-lt"/>
            </a:endParaRPr>
          </a:p>
          <a:p>
            <a:r>
              <a:rPr lang="en-US" b="1" dirty="0">
                <a:latin typeface="+mj-lt"/>
              </a:rPr>
              <a:t>Forward Collision Warning (FCW)</a:t>
            </a:r>
            <a:r>
              <a:rPr lang="en-US" dirty="0">
                <a:latin typeface="+mj-lt"/>
              </a:rPr>
              <a:t> –</a:t>
            </a:r>
          </a:p>
          <a:p>
            <a:r>
              <a:rPr lang="en-US" dirty="0">
                <a:latin typeface="+mj-lt"/>
              </a:rPr>
              <a:t>Warns with beep or vibration.</a:t>
            </a:r>
          </a:p>
          <a:p>
            <a:pPr lvl="1"/>
            <a:endParaRPr lang="en-US" dirty="0">
              <a:latin typeface="+mj-lt"/>
            </a:endParaRPr>
          </a:p>
          <a:p>
            <a:r>
              <a:rPr lang="en-US" b="1" dirty="0">
                <a:latin typeface="+mj-lt"/>
              </a:rPr>
              <a:t>Automatic Emergency Braking  (AEB) </a:t>
            </a:r>
          </a:p>
          <a:p>
            <a:r>
              <a:rPr lang="en-US" dirty="0">
                <a:latin typeface="+mj-lt"/>
              </a:rPr>
              <a:t>Warns driver and applies the brakes to slow or stop the vehicle if the driver does not. </a:t>
            </a:r>
          </a:p>
          <a:p>
            <a:endParaRPr lang="en-US" dirty="0">
              <a:latin typeface="+mj-lt"/>
            </a:endParaRPr>
          </a:p>
          <a:p>
            <a:r>
              <a:rPr lang="en-US" b="1" dirty="0">
                <a:solidFill>
                  <a:srgbClr val="C00000"/>
                </a:solidFill>
                <a:latin typeface="+mj-lt"/>
              </a:rPr>
              <a:t>It does not work when …</a:t>
            </a:r>
          </a:p>
          <a:p>
            <a:r>
              <a:rPr lang="en-US" dirty="0">
                <a:latin typeface="+mj-lt"/>
              </a:rPr>
              <a:t>These features are camera- or radar-based and can be </a:t>
            </a:r>
            <a:r>
              <a:rPr lang="en-US" b="1" dirty="0">
                <a:latin typeface="+mj-lt"/>
              </a:rPr>
              <a:t>obstructed</a:t>
            </a:r>
            <a:r>
              <a:rPr lang="en-US" dirty="0">
                <a:latin typeface="+mj-lt"/>
              </a:rPr>
              <a:t> by buildups of ice and snow or </a:t>
            </a:r>
            <a:r>
              <a:rPr lang="en-US" b="1" dirty="0">
                <a:latin typeface="+mj-lt"/>
              </a:rPr>
              <a:t>“blinded</a:t>
            </a:r>
            <a:r>
              <a:rPr lang="en-US" dirty="0">
                <a:latin typeface="+mj-lt"/>
              </a:rPr>
              <a:t>” by sunrise and sunset glare.</a:t>
            </a:r>
          </a:p>
        </p:txBody>
      </p:sp>
      <p:pic>
        <p:nvPicPr>
          <p:cNvPr id="6" name="Picture 5">
            <a:extLst>
              <a:ext uri="{FF2B5EF4-FFF2-40B4-BE49-F238E27FC236}">
                <a16:creationId xmlns:a16="http://schemas.microsoft.com/office/drawing/2014/main" id="{99A92A63-9AF1-4F50-B8B1-350C492563A3}"/>
              </a:ext>
            </a:extLst>
          </p:cNvPr>
          <p:cNvPicPr>
            <a:picLocks noChangeAspect="1"/>
          </p:cNvPicPr>
          <p:nvPr/>
        </p:nvPicPr>
        <p:blipFill>
          <a:blip r:embed="rId4"/>
          <a:stretch>
            <a:fillRect/>
          </a:stretch>
        </p:blipFill>
        <p:spPr>
          <a:xfrm>
            <a:off x="2615506" y="5878580"/>
            <a:ext cx="3663616" cy="667798"/>
          </a:xfrm>
          <a:prstGeom prst="rect">
            <a:avLst/>
          </a:prstGeom>
        </p:spPr>
      </p:pic>
      <p:sp>
        <p:nvSpPr>
          <p:cNvPr id="7" name="Slide Number Placeholder 6">
            <a:extLst>
              <a:ext uri="{FF2B5EF4-FFF2-40B4-BE49-F238E27FC236}">
                <a16:creationId xmlns:a16="http://schemas.microsoft.com/office/drawing/2014/main" id="{CED1007E-5FF0-4823-9A00-2038B22BAE2A}"/>
              </a:ext>
            </a:extLst>
          </p:cNvPr>
          <p:cNvSpPr>
            <a:spLocks noGrp="1"/>
          </p:cNvSpPr>
          <p:nvPr>
            <p:ph type="sldNum" sz="quarter" idx="12"/>
          </p:nvPr>
        </p:nvSpPr>
        <p:spPr/>
        <p:txBody>
          <a:bodyPr/>
          <a:lstStyle/>
          <a:p>
            <a:r>
              <a:rPr lang="en-US"/>
              <a:t>5.4 - </a:t>
            </a:r>
            <a:fld id="{756FC360-03FE-4CB9-B811-76B98DF580A3}" type="slidenum">
              <a:rPr lang="en-US" smtClean="0"/>
              <a:pPr/>
              <a:t>20</a:t>
            </a:fld>
            <a:endParaRPr lang="en-US" dirty="0"/>
          </a:p>
        </p:txBody>
      </p:sp>
    </p:spTree>
    <p:extLst>
      <p:ext uri="{BB962C8B-B14F-4D97-AF65-F5344CB8AC3E}">
        <p14:creationId xmlns:p14="http://schemas.microsoft.com/office/powerpoint/2010/main" val="1112625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B67D-CC6E-4CF4-B2D0-CAD62BB0E81C}"/>
              </a:ext>
            </a:extLst>
          </p:cNvPr>
          <p:cNvSpPr>
            <a:spLocks noGrp="1"/>
          </p:cNvSpPr>
          <p:nvPr>
            <p:ph type="title" idx="4294967295"/>
          </p:nvPr>
        </p:nvSpPr>
        <p:spPr>
          <a:xfrm>
            <a:off x="457199" y="299894"/>
            <a:ext cx="8229600" cy="1143000"/>
          </a:xfrm>
        </p:spPr>
        <p:txBody>
          <a:bodyPr/>
          <a:lstStyle/>
          <a:p>
            <a:r>
              <a:rPr lang="en-US" sz="4000" dirty="0">
                <a:solidFill>
                  <a:srgbClr val="C00000"/>
                </a:solidFill>
              </a:rPr>
              <a:t>Keeping You In Line</a:t>
            </a:r>
            <a:br>
              <a:rPr lang="en-US" sz="3600" dirty="0"/>
            </a:br>
            <a:r>
              <a:rPr lang="en-US" sz="2400" dirty="0"/>
              <a:t> Lane Departure Warning &amp; Lane Keeping </a:t>
            </a:r>
          </a:p>
        </p:txBody>
      </p:sp>
      <p:pic>
        <p:nvPicPr>
          <p:cNvPr id="4" name="Content Placeholder 3">
            <a:extLst>
              <a:ext uri="{FF2B5EF4-FFF2-40B4-BE49-F238E27FC236}">
                <a16:creationId xmlns:a16="http://schemas.microsoft.com/office/drawing/2014/main" id="{BB5073E7-2984-4CFD-A5C7-2DFC28E6F049}"/>
              </a:ext>
            </a:extLst>
          </p:cNvPr>
          <p:cNvPicPr>
            <a:picLocks noGrp="1" noChangeAspect="1"/>
          </p:cNvPicPr>
          <p:nvPr>
            <p:ph idx="4294967295"/>
          </p:nvPr>
        </p:nvPicPr>
        <p:blipFill>
          <a:blip r:embed="rId3"/>
          <a:stretch>
            <a:fillRect/>
          </a:stretch>
        </p:blipFill>
        <p:spPr>
          <a:xfrm>
            <a:off x="581891" y="1600200"/>
            <a:ext cx="7807325" cy="4525963"/>
          </a:xfrm>
          <a:prstGeom prst="rect">
            <a:avLst/>
          </a:prstGeom>
        </p:spPr>
      </p:pic>
      <p:sp>
        <p:nvSpPr>
          <p:cNvPr id="5" name="Slide Number Placeholder 4">
            <a:extLst>
              <a:ext uri="{FF2B5EF4-FFF2-40B4-BE49-F238E27FC236}">
                <a16:creationId xmlns:a16="http://schemas.microsoft.com/office/drawing/2014/main" id="{94146730-10C5-458E-A30E-3BC84733011D}"/>
              </a:ext>
            </a:extLst>
          </p:cNvPr>
          <p:cNvSpPr>
            <a:spLocks noGrp="1"/>
          </p:cNvSpPr>
          <p:nvPr>
            <p:ph type="sldNum" sz="quarter" idx="12"/>
          </p:nvPr>
        </p:nvSpPr>
        <p:spPr/>
        <p:txBody>
          <a:bodyPr/>
          <a:lstStyle/>
          <a:p>
            <a:r>
              <a:rPr lang="en-US"/>
              <a:t>5.4 - </a:t>
            </a:r>
            <a:fld id="{756FC360-03FE-4CB9-B811-76B98DF580A3}" type="slidenum">
              <a:rPr lang="en-US" smtClean="0"/>
              <a:pPr/>
              <a:t>21</a:t>
            </a:fld>
            <a:endParaRPr lang="en-US" dirty="0"/>
          </a:p>
        </p:txBody>
      </p:sp>
    </p:spTree>
    <p:extLst>
      <p:ext uri="{BB962C8B-B14F-4D97-AF65-F5344CB8AC3E}">
        <p14:creationId xmlns:p14="http://schemas.microsoft.com/office/powerpoint/2010/main" val="2669817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D5D1-5C43-4E65-9F59-E97AC691BE1F}"/>
              </a:ext>
            </a:extLst>
          </p:cNvPr>
          <p:cNvSpPr>
            <a:spLocks noGrp="1"/>
          </p:cNvSpPr>
          <p:nvPr>
            <p:ph type="title" idx="4294967295"/>
          </p:nvPr>
        </p:nvSpPr>
        <p:spPr>
          <a:xfrm>
            <a:off x="457199" y="264268"/>
            <a:ext cx="8229600" cy="1143000"/>
          </a:xfrm>
        </p:spPr>
        <p:txBody>
          <a:bodyPr/>
          <a:lstStyle/>
          <a:p>
            <a:r>
              <a:rPr lang="en-US" sz="4000" dirty="0">
                <a:solidFill>
                  <a:srgbClr val="C00000"/>
                </a:solidFill>
              </a:rPr>
              <a:t>Adaptive Cruise Control (ACC)</a:t>
            </a:r>
          </a:p>
        </p:txBody>
      </p:sp>
      <p:pic>
        <p:nvPicPr>
          <p:cNvPr id="4" name="Content Placeholder 3">
            <a:extLst>
              <a:ext uri="{FF2B5EF4-FFF2-40B4-BE49-F238E27FC236}">
                <a16:creationId xmlns:a16="http://schemas.microsoft.com/office/drawing/2014/main" id="{F03C8CEF-B7D9-4419-B736-CF8CE7171D7E}"/>
              </a:ext>
            </a:extLst>
          </p:cNvPr>
          <p:cNvPicPr>
            <a:picLocks noGrp="1" noChangeAspect="1"/>
          </p:cNvPicPr>
          <p:nvPr>
            <p:ph idx="4294967295"/>
          </p:nvPr>
        </p:nvPicPr>
        <p:blipFill>
          <a:blip r:embed="rId3"/>
          <a:stretch>
            <a:fillRect/>
          </a:stretch>
        </p:blipFill>
        <p:spPr>
          <a:xfrm>
            <a:off x="787399" y="1407268"/>
            <a:ext cx="7569200" cy="4525963"/>
          </a:xfrm>
          <a:prstGeom prst="rect">
            <a:avLst/>
          </a:prstGeom>
        </p:spPr>
      </p:pic>
      <p:sp>
        <p:nvSpPr>
          <p:cNvPr id="5" name="Slide Number Placeholder 4">
            <a:extLst>
              <a:ext uri="{FF2B5EF4-FFF2-40B4-BE49-F238E27FC236}">
                <a16:creationId xmlns:a16="http://schemas.microsoft.com/office/drawing/2014/main" id="{754E0294-A56C-48F6-8E92-F6D3B0E765FE}"/>
              </a:ext>
            </a:extLst>
          </p:cNvPr>
          <p:cNvSpPr>
            <a:spLocks noGrp="1"/>
          </p:cNvSpPr>
          <p:nvPr>
            <p:ph type="sldNum" sz="quarter" idx="12"/>
          </p:nvPr>
        </p:nvSpPr>
        <p:spPr/>
        <p:txBody>
          <a:bodyPr/>
          <a:lstStyle/>
          <a:p>
            <a:r>
              <a:rPr lang="en-US"/>
              <a:t>5.4 - </a:t>
            </a:r>
            <a:fld id="{756FC360-03FE-4CB9-B811-76B98DF580A3}" type="slidenum">
              <a:rPr lang="en-US" smtClean="0"/>
              <a:pPr/>
              <a:t>22</a:t>
            </a:fld>
            <a:endParaRPr lang="en-US" dirty="0"/>
          </a:p>
        </p:txBody>
      </p:sp>
    </p:spTree>
    <p:extLst>
      <p:ext uri="{BB962C8B-B14F-4D97-AF65-F5344CB8AC3E}">
        <p14:creationId xmlns:p14="http://schemas.microsoft.com/office/powerpoint/2010/main" val="4090434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6144"/>
            <a:ext cx="8229600" cy="1143000"/>
          </a:xfrm>
        </p:spPr>
        <p:txBody>
          <a:bodyPr/>
          <a:lstStyle/>
          <a:p>
            <a:r>
              <a:rPr lang="en-US" sz="4000" dirty="0">
                <a:solidFill>
                  <a:srgbClr val="C00000"/>
                </a:solidFill>
                <a:cs typeface="Arial" panose="020B0604020202020204" pitchFamily="34" charset="0"/>
              </a:rPr>
              <a:t>Driver Decisions</a:t>
            </a:r>
          </a:p>
        </p:txBody>
      </p:sp>
      <p:sp>
        <p:nvSpPr>
          <p:cNvPr id="3" name="Content Placeholder 2"/>
          <p:cNvSpPr>
            <a:spLocks noGrp="1"/>
          </p:cNvSpPr>
          <p:nvPr>
            <p:ph idx="4294967295"/>
          </p:nvPr>
        </p:nvSpPr>
        <p:spPr>
          <a:xfrm>
            <a:off x="1365661" y="1419144"/>
            <a:ext cx="6103918" cy="4525963"/>
          </a:xfrm>
        </p:spPr>
        <p:txBody>
          <a:bodyPr/>
          <a:lstStyle/>
          <a:p>
            <a:r>
              <a:rPr lang="en-US" sz="2800" dirty="0">
                <a:latin typeface="+mj-lt"/>
                <a:cs typeface="Arial" panose="020B0604020202020204" pitchFamily="34" charset="0"/>
              </a:rPr>
              <a:t>What actions can you take to avoid and control crash consequences?</a:t>
            </a:r>
          </a:p>
          <a:p>
            <a:pPr marL="0" indent="0">
              <a:buNone/>
            </a:pPr>
            <a:endParaRPr lang="en-US" sz="2800" dirty="0">
              <a:latin typeface="+mj-lt"/>
              <a:cs typeface="Arial" panose="020B0604020202020204" pitchFamily="34" charset="0"/>
            </a:endParaRPr>
          </a:p>
          <a:p>
            <a:r>
              <a:rPr lang="en-US" sz="2800" dirty="0">
                <a:latin typeface="+mj-lt"/>
                <a:cs typeface="Arial" panose="020B0604020202020204" pitchFamily="34" charset="0"/>
              </a:rPr>
              <a:t>What will you do when a dashboard light flashes or a buzzer sounds?</a:t>
            </a:r>
          </a:p>
          <a:p>
            <a:endParaRPr lang="en-US" sz="2800" dirty="0">
              <a:latin typeface="+mj-lt"/>
              <a:cs typeface="Arial" panose="020B0604020202020204" pitchFamily="34" charset="0"/>
            </a:endParaRPr>
          </a:p>
          <a:p>
            <a:r>
              <a:rPr lang="en-US" sz="2800" dirty="0">
                <a:latin typeface="+mj-lt"/>
                <a:cs typeface="Arial" panose="020B0604020202020204" pitchFamily="34" charset="0"/>
              </a:rPr>
              <a:t>When you feel the rumble strips on the road, what do you do?</a:t>
            </a:r>
          </a:p>
          <a:p>
            <a:pPr marL="0" indent="0">
              <a:buNone/>
            </a:pPr>
            <a:endParaRPr lang="en-US" dirty="0">
              <a:latin typeface="+mj-lt"/>
              <a:cs typeface="Arial" panose="020B0604020202020204" pitchFamily="34" charset="0"/>
            </a:endParaRPr>
          </a:p>
        </p:txBody>
      </p:sp>
      <p:sp>
        <p:nvSpPr>
          <p:cNvPr id="5" name="Slide Number Placeholder 4">
            <a:extLst>
              <a:ext uri="{FF2B5EF4-FFF2-40B4-BE49-F238E27FC236}">
                <a16:creationId xmlns:a16="http://schemas.microsoft.com/office/drawing/2014/main" id="{967A6B7E-0845-46C4-9717-CA2708300280}"/>
              </a:ext>
            </a:extLst>
          </p:cNvPr>
          <p:cNvSpPr>
            <a:spLocks noGrp="1"/>
          </p:cNvSpPr>
          <p:nvPr>
            <p:ph type="sldNum" sz="quarter" idx="12"/>
          </p:nvPr>
        </p:nvSpPr>
        <p:spPr/>
        <p:txBody>
          <a:bodyPr/>
          <a:lstStyle/>
          <a:p>
            <a:r>
              <a:rPr lang="en-US"/>
              <a:t>5.4 - </a:t>
            </a:r>
            <a:fld id="{756FC360-03FE-4CB9-B811-76B98DF580A3}" type="slidenum">
              <a:rPr lang="en-US" smtClean="0"/>
              <a:pPr/>
              <a:t>23</a:t>
            </a:fld>
            <a:endParaRPr lang="en-US" dirty="0"/>
          </a:p>
        </p:txBody>
      </p:sp>
    </p:spTree>
    <p:extLst>
      <p:ext uri="{BB962C8B-B14F-4D97-AF65-F5344CB8AC3E}">
        <p14:creationId xmlns:p14="http://schemas.microsoft.com/office/powerpoint/2010/main" val="1662335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Divisions\Health Enhancement &amp; Safety\Driver Education\Pics and MT DR Logo\Roads and Teens\8325374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062647" y="1685476"/>
            <a:ext cx="7189364" cy="4670874"/>
          </a:xfrm>
          <a:prstGeom prst="rect">
            <a:avLst/>
          </a:prstGeom>
          <a:noFill/>
        </p:spPr>
      </p:pic>
      <p:sp>
        <p:nvSpPr>
          <p:cNvPr id="3" name="TextBox 2"/>
          <p:cNvSpPr txBox="1"/>
          <p:nvPr/>
        </p:nvSpPr>
        <p:spPr>
          <a:xfrm>
            <a:off x="592428" y="208150"/>
            <a:ext cx="8075054" cy="1200329"/>
          </a:xfrm>
          <a:prstGeom prst="rect">
            <a:avLst/>
          </a:prstGeom>
          <a:noFill/>
        </p:spPr>
        <p:txBody>
          <a:bodyPr wrap="square" rtlCol="0">
            <a:spAutoFit/>
          </a:bodyPr>
          <a:lstStyle/>
          <a:p>
            <a:pPr algn="ctr"/>
            <a:r>
              <a:rPr lang="en-US" sz="3600" dirty="0">
                <a:solidFill>
                  <a:srgbClr val="C00000"/>
                </a:solidFill>
                <a:latin typeface="+mj-lt"/>
              </a:rPr>
              <a:t>Highest lifetime crash risk </a:t>
            </a:r>
            <a:br>
              <a:rPr lang="en-US" sz="3600" dirty="0">
                <a:solidFill>
                  <a:srgbClr val="C00000"/>
                </a:solidFill>
                <a:latin typeface="+mj-lt"/>
              </a:rPr>
            </a:br>
            <a:r>
              <a:rPr lang="en-US" sz="3600" dirty="0">
                <a:solidFill>
                  <a:srgbClr val="C00000"/>
                </a:solidFill>
                <a:latin typeface="+mj-lt"/>
              </a:rPr>
              <a:t>is in the first year of driving.</a:t>
            </a:r>
          </a:p>
        </p:txBody>
      </p:sp>
      <p:sp>
        <p:nvSpPr>
          <p:cNvPr id="8" name="Slide Number Placeholder 7">
            <a:extLst>
              <a:ext uri="{FF2B5EF4-FFF2-40B4-BE49-F238E27FC236}">
                <a16:creationId xmlns:a16="http://schemas.microsoft.com/office/drawing/2014/main" id="{E41564F6-BACE-4DCA-9888-40A94B23CD3D}"/>
              </a:ext>
            </a:extLst>
          </p:cNvPr>
          <p:cNvSpPr>
            <a:spLocks noGrp="1"/>
          </p:cNvSpPr>
          <p:nvPr>
            <p:ph type="sldNum" sz="quarter" idx="12"/>
          </p:nvPr>
        </p:nvSpPr>
        <p:spPr/>
        <p:txBody>
          <a:bodyPr/>
          <a:lstStyle/>
          <a:p>
            <a:r>
              <a:rPr lang="en-US"/>
              <a:t>5.4 - </a:t>
            </a:r>
            <a:fld id="{756FC360-03FE-4CB9-B811-76B98DF580A3}" type="slidenum">
              <a:rPr lang="en-US" smtClean="0"/>
              <a:pPr/>
              <a:t>24</a:t>
            </a:fld>
            <a:endParaRPr lang="en-US" dirty="0"/>
          </a:p>
        </p:txBody>
      </p:sp>
    </p:spTree>
    <p:extLst>
      <p:ext uri="{BB962C8B-B14F-4D97-AF65-F5344CB8AC3E}">
        <p14:creationId xmlns:p14="http://schemas.microsoft.com/office/powerpoint/2010/main" val="699923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descr="http://lh3.ggpht.com/_YO1RN5397qk/R0uVOxR4arI/AAAAAAAAEsg/iNBoxPUTyu4/Montana+Thanksgiving+and+Yellowstone+194.jpg"/>
          <p:cNvPicPr preferRelativeResize="0">
            <a:picLocks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rot="10800000" flipV="1">
            <a:off x="411806" y="263569"/>
            <a:ext cx="4052811" cy="3142239"/>
          </a:xfrm>
          <a:prstGeom prst="rect">
            <a:avLst/>
          </a:prstGeom>
          <a:noFill/>
          <a:ln w="9525">
            <a:noFill/>
            <a:miter lim="800000"/>
            <a:headEnd/>
            <a:tailEnd/>
          </a:ln>
        </p:spPr>
      </p:pic>
      <p:pic>
        <p:nvPicPr>
          <p:cNvPr id="65543" name="Picture 7" descr="http://img259.imageshack.us/img259/7314/img0861ub3.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470442" y="1154323"/>
            <a:ext cx="3569447" cy="2678597"/>
          </a:xfrm>
          <a:prstGeom prst="rect">
            <a:avLst/>
          </a:prstGeom>
          <a:noFill/>
          <a:ln w="9525">
            <a:noFill/>
            <a:miter lim="800000"/>
            <a:headEnd/>
            <a:tailEnd/>
          </a:ln>
        </p:spPr>
      </p:pic>
      <p:pic>
        <p:nvPicPr>
          <p:cNvPr id="65544" name="Picture 8" descr="Night time driving through Montana on the way to Seattle by bhenak."/>
          <p:cNvPicPr>
            <a:picLocks noChangeAspect="1" noChangeArrowheads="1"/>
          </p:cNvPicPr>
          <p:nvPr/>
        </p:nvPicPr>
        <p:blipFill>
          <a:blip r:embed="rId7" r:link="rId8" cstate="email">
            <a:extLst>
              <a:ext uri="{28A0092B-C50C-407E-A947-70E740481C1C}">
                <a14:useLocalDpi xmlns:a14="http://schemas.microsoft.com/office/drawing/2010/main"/>
              </a:ext>
            </a:extLst>
          </a:blip>
          <a:srcRect/>
          <a:stretch>
            <a:fillRect/>
          </a:stretch>
        </p:blipFill>
        <p:spPr bwMode="auto">
          <a:xfrm>
            <a:off x="4018575" y="1144453"/>
            <a:ext cx="4668225" cy="3494087"/>
          </a:xfrm>
          <a:prstGeom prst="rect">
            <a:avLst/>
          </a:prstGeom>
          <a:noFill/>
          <a:ln w="9525">
            <a:noFill/>
            <a:miter lim="800000"/>
            <a:headEnd/>
            <a:tailEnd/>
          </a:ln>
        </p:spPr>
      </p:pic>
      <p:pic>
        <p:nvPicPr>
          <p:cNvPr id="65545" name="Picture 9" descr="http://graphics8.nytimes.com/images/2007/12/22/us/22crash-600.jpg"/>
          <p:cNvPicPr>
            <a:picLocks noChangeAspect="1" noChangeArrowheads="1"/>
          </p:cNvPicPr>
          <p:nvPr/>
        </p:nvPicPr>
        <p:blipFill>
          <a:blip r:embed="rId9" r:link="rId10" cstate="email">
            <a:extLst>
              <a:ext uri="{28A0092B-C50C-407E-A947-70E740481C1C}">
                <a14:useLocalDpi xmlns:a14="http://schemas.microsoft.com/office/drawing/2010/main"/>
              </a:ext>
            </a:extLst>
          </a:blip>
          <a:srcRect/>
          <a:stretch>
            <a:fillRect/>
          </a:stretch>
        </p:blipFill>
        <p:spPr bwMode="auto">
          <a:xfrm>
            <a:off x="457200" y="3673678"/>
            <a:ext cx="4652115" cy="2326059"/>
          </a:xfrm>
          <a:prstGeom prst="rect">
            <a:avLst/>
          </a:prstGeom>
          <a:noFill/>
          <a:ln w="9525">
            <a:noFill/>
            <a:miter lim="800000"/>
            <a:headEnd/>
            <a:tailEnd/>
          </a:ln>
        </p:spPr>
      </p:pic>
      <p:sp>
        <p:nvSpPr>
          <p:cNvPr id="8" name="Title 1"/>
          <p:cNvSpPr>
            <a:spLocks noGrp="1"/>
          </p:cNvSpPr>
          <p:nvPr>
            <p:ph type="title" idx="4294967295"/>
          </p:nvPr>
        </p:nvSpPr>
        <p:spPr>
          <a:xfrm>
            <a:off x="349817" y="263568"/>
            <a:ext cx="8229600" cy="743077"/>
          </a:xfrm>
        </p:spPr>
        <p:txBody>
          <a:bodyPr/>
          <a:lstStyle/>
          <a:p>
            <a:r>
              <a:rPr lang="en-US" sz="4000" dirty="0">
                <a:solidFill>
                  <a:srgbClr val="C00000"/>
                </a:solidFill>
                <a:cs typeface="Arial" panose="020B0604020202020204" pitchFamily="34" charset="0"/>
              </a:rPr>
              <a:t>Practice, practice, practice!</a:t>
            </a:r>
          </a:p>
        </p:txBody>
      </p:sp>
      <p:sp>
        <p:nvSpPr>
          <p:cNvPr id="7" name="TextBox 6"/>
          <p:cNvSpPr txBox="1"/>
          <p:nvPr/>
        </p:nvSpPr>
        <p:spPr>
          <a:xfrm>
            <a:off x="98808" y="6125517"/>
            <a:ext cx="8628184" cy="400110"/>
          </a:xfrm>
          <a:prstGeom prst="rect">
            <a:avLst/>
          </a:prstGeom>
          <a:noFill/>
        </p:spPr>
        <p:txBody>
          <a:bodyPr wrap="square" rtlCol="0">
            <a:spAutoFit/>
          </a:bodyPr>
          <a:lstStyle/>
          <a:p>
            <a:pPr algn="ctr"/>
            <a:r>
              <a:rPr lang="en-US" sz="2000" dirty="0">
                <a:latin typeface="+mj-lt"/>
              </a:rPr>
              <a:t>Practice driving at night and in different road and weather conditions.</a:t>
            </a:r>
          </a:p>
        </p:txBody>
      </p:sp>
      <p:pic>
        <p:nvPicPr>
          <p:cNvPr id="9" name="Picture 2" descr="C:\Users\cp8035\Pictures\Better Hang up now_files\DSC00760.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11116"/>
          <a:stretch/>
        </p:blipFill>
        <p:spPr bwMode="auto">
          <a:xfrm>
            <a:off x="5104113" y="3629135"/>
            <a:ext cx="3622879" cy="24151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D3A753F-B577-473F-A3F5-1F9F0E751CDF}"/>
              </a:ext>
            </a:extLst>
          </p:cNvPr>
          <p:cNvSpPr>
            <a:spLocks noGrp="1"/>
          </p:cNvSpPr>
          <p:nvPr>
            <p:ph type="sldNum" sz="quarter" idx="12"/>
          </p:nvPr>
        </p:nvSpPr>
        <p:spPr/>
        <p:txBody>
          <a:bodyPr/>
          <a:lstStyle/>
          <a:p>
            <a:r>
              <a:rPr lang="en-US"/>
              <a:t>5.4 - </a:t>
            </a:r>
            <a:fld id="{756FC360-03FE-4CB9-B811-76B98DF580A3}" type="slidenum">
              <a:rPr lang="en-US" smtClean="0"/>
              <a:pPr/>
              <a:t>25</a:t>
            </a:fld>
            <a:endParaRPr lang="en-US" dirty="0"/>
          </a:p>
        </p:txBody>
      </p:sp>
    </p:spTree>
    <p:extLst>
      <p:ext uri="{BB962C8B-B14F-4D97-AF65-F5344CB8AC3E}">
        <p14:creationId xmlns:p14="http://schemas.microsoft.com/office/powerpoint/2010/main" val="1819329953"/>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0618" y="2596237"/>
            <a:ext cx="3869670" cy="2902253"/>
          </a:xfrm>
          <a:prstGeom prst="rect">
            <a:avLst/>
          </a:prstGeom>
        </p:spPr>
      </p:pic>
      <p:pic>
        <p:nvPicPr>
          <p:cNvPr id="5" name="Picture 4" descr="tirehakk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6400" y="1359509"/>
            <a:ext cx="3959997" cy="4138981"/>
          </a:xfrm>
          <a:prstGeom prst="rect">
            <a:avLst/>
          </a:prstGeom>
        </p:spPr>
      </p:pic>
      <p:sp>
        <p:nvSpPr>
          <p:cNvPr id="4" name="Rectangle 3"/>
          <p:cNvSpPr/>
          <p:nvPr/>
        </p:nvSpPr>
        <p:spPr>
          <a:xfrm>
            <a:off x="783772" y="480115"/>
            <a:ext cx="7566516" cy="707886"/>
          </a:xfrm>
          <a:prstGeom prst="rect">
            <a:avLst/>
          </a:prstGeom>
        </p:spPr>
        <p:txBody>
          <a:bodyPr wrap="square">
            <a:spAutoFit/>
          </a:bodyPr>
          <a:lstStyle/>
          <a:p>
            <a:pPr algn="ctr"/>
            <a:r>
              <a:rPr lang="en-US" sz="4000" dirty="0">
                <a:solidFill>
                  <a:srgbClr val="C00000"/>
                </a:solidFill>
                <a:latin typeface="+mj-lt"/>
              </a:rPr>
              <a:t>Friction and Traction </a:t>
            </a:r>
          </a:p>
        </p:txBody>
      </p:sp>
      <p:sp>
        <p:nvSpPr>
          <p:cNvPr id="6" name="Rectangle 5"/>
          <p:cNvSpPr/>
          <p:nvPr/>
        </p:nvSpPr>
        <p:spPr>
          <a:xfrm>
            <a:off x="4619503" y="1374229"/>
            <a:ext cx="4067296" cy="1200329"/>
          </a:xfrm>
          <a:prstGeom prst="rect">
            <a:avLst/>
          </a:prstGeom>
        </p:spPr>
        <p:txBody>
          <a:bodyPr wrap="square">
            <a:spAutoFit/>
          </a:bodyPr>
          <a:lstStyle/>
          <a:p>
            <a:r>
              <a:rPr lang="en-US" sz="2400" dirty="0">
                <a:latin typeface="+mj-lt"/>
              </a:rPr>
              <a:t>Worn tire tread can keep you from stopping quickly and from controlling  your vehicle.</a:t>
            </a:r>
          </a:p>
        </p:txBody>
      </p:sp>
      <p:sp>
        <p:nvSpPr>
          <p:cNvPr id="11" name="Slide Number Placeholder 10">
            <a:extLst>
              <a:ext uri="{FF2B5EF4-FFF2-40B4-BE49-F238E27FC236}">
                <a16:creationId xmlns:a16="http://schemas.microsoft.com/office/drawing/2014/main" id="{DA00C095-81CB-42B2-85BB-2706A49744B8}"/>
              </a:ext>
            </a:extLst>
          </p:cNvPr>
          <p:cNvSpPr>
            <a:spLocks noGrp="1"/>
          </p:cNvSpPr>
          <p:nvPr>
            <p:ph type="sldNum" sz="quarter" idx="12"/>
          </p:nvPr>
        </p:nvSpPr>
        <p:spPr/>
        <p:txBody>
          <a:bodyPr/>
          <a:lstStyle/>
          <a:p>
            <a:r>
              <a:rPr lang="en-US"/>
              <a:t>5.4 - </a:t>
            </a:r>
            <a:fld id="{756FC360-03FE-4CB9-B811-76B98DF580A3}" type="slidenum">
              <a:rPr lang="en-US" smtClean="0"/>
              <a:pPr/>
              <a:t>26</a:t>
            </a:fld>
            <a:endParaRPr lang="en-US" dirty="0"/>
          </a:p>
        </p:txBody>
      </p:sp>
    </p:spTree>
    <p:extLst>
      <p:ext uri="{BB962C8B-B14F-4D97-AF65-F5344CB8AC3E}">
        <p14:creationId xmlns:p14="http://schemas.microsoft.com/office/powerpoint/2010/main" val="387095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7021" y="1403194"/>
            <a:ext cx="6289957" cy="470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37882" y="251874"/>
            <a:ext cx="8049295" cy="1077218"/>
          </a:xfrm>
          <a:prstGeom prst="rect">
            <a:avLst/>
          </a:prstGeom>
          <a:noFill/>
        </p:spPr>
        <p:txBody>
          <a:bodyPr wrap="square" rtlCol="0">
            <a:spAutoFit/>
          </a:bodyPr>
          <a:lstStyle/>
          <a:p>
            <a:pPr algn="ctr"/>
            <a:r>
              <a:rPr lang="en-US" sz="3200" dirty="0">
                <a:solidFill>
                  <a:srgbClr val="C00000"/>
                </a:solidFill>
              </a:rPr>
              <a:t>Five-Star Drivers         Five-Star Vehicles</a:t>
            </a:r>
            <a:br>
              <a:rPr lang="en-US" sz="3200" dirty="0">
                <a:solidFill>
                  <a:srgbClr val="C00000"/>
                </a:solidFill>
              </a:rPr>
            </a:br>
            <a:r>
              <a:rPr lang="en-US" sz="3200" dirty="0">
                <a:solidFill>
                  <a:srgbClr val="C00000"/>
                </a:solidFill>
              </a:rPr>
              <a:t> Five-Star Roads</a:t>
            </a:r>
          </a:p>
        </p:txBody>
      </p:sp>
      <p:sp>
        <p:nvSpPr>
          <p:cNvPr id="2" name="5-Point Star 1"/>
          <p:cNvSpPr/>
          <p:nvPr/>
        </p:nvSpPr>
        <p:spPr>
          <a:xfrm>
            <a:off x="4172755" y="325976"/>
            <a:ext cx="399245" cy="35260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AED93522-D845-45D5-B855-B713EBA345BE}"/>
              </a:ext>
            </a:extLst>
          </p:cNvPr>
          <p:cNvSpPr>
            <a:spLocks noGrp="1"/>
          </p:cNvSpPr>
          <p:nvPr>
            <p:ph type="sldNum" sz="quarter" idx="12"/>
          </p:nvPr>
        </p:nvSpPr>
        <p:spPr/>
        <p:txBody>
          <a:bodyPr/>
          <a:lstStyle/>
          <a:p>
            <a:r>
              <a:rPr lang="en-US"/>
              <a:t>5.4 - </a:t>
            </a:r>
            <a:fld id="{756FC360-03FE-4CB9-B811-76B98DF580A3}" type="slidenum">
              <a:rPr lang="en-US" smtClean="0"/>
              <a:pPr/>
              <a:t>27</a:t>
            </a:fld>
            <a:endParaRPr lang="en-US" dirty="0"/>
          </a:p>
        </p:txBody>
      </p:sp>
    </p:spTree>
    <p:extLst>
      <p:ext uri="{BB962C8B-B14F-4D97-AF65-F5344CB8AC3E}">
        <p14:creationId xmlns:p14="http://schemas.microsoft.com/office/powerpoint/2010/main" val="731792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bwMode="auto">
          <a:xfrm>
            <a:off x="0" y="274638"/>
            <a:ext cx="82296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idx="4294967295"/>
          </p:nvPr>
        </p:nvSpPr>
        <p:spPr>
          <a:xfrm>
            <a:off x="221225" y="1255357"/>
            <a:ext cx="4213125" cy="4983162"/>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434350" y="1160206"/>
            <a:ext cx="4488425" cy="5078313"/>
          </a:xfrm>
          <a:prstGeom prst="rect">
            <a:avLst/>
          </a:prstGeom>
        </p:spPr>
        <p:txBody>
          <a:bodyPr wrap="square">
            <a:spAutoFit/>
          </a:bodyPr>
          <a:lstStyle/>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5.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Communication</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5.1.  	consistently communicate driving intentions (i.e., use of lights, vehicle position, and personal signals);</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5.2.  	adjust driver behavior based on observation of the highway transportation system and other roadway users;</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5.3.	adjust communication (i.e., use of lights, vehicle position, and personal signals) based on observation of the highway transportation system and other users;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5.4.	develop positive habits and attitudes for effective communication.</a:t>
            </a:r>
          </a:p>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6.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Risk Management</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6.1.	understand driver risk-management principles;</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6.2. 	demonstrate driver risk-management strategies;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6.3.	develop positive habits and attitudes for effective driver risk-management.</a:t>
            </a:r>
          </a:p>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7.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Lifelong Learning</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7.1. 	identify and use a range of learning strategies required to acquire or retain knowledge, positive driving habits, and driving skills for lifelong learning;</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7.2.	establish learning goals that are based on an understanding of one’s own current and future learning needs;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7.3. 	demonstrate knowledge and ability to make informed decisions required for positive driving habits, effective performance, and adaptation to change. </a:t>
            </a:r>
          </a:p>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8.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Driving Experience</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8.1.  	acquire at least the minimum number of BTW hours over at least the minimum number of days, as required by law, with a Montana-approved driver education teacher;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8.2.	acquire additional behind-the-wheel driving experience with a parent or guardian’s assistance in a variety of driving situations (i.e., night, adverse weather, gravel road, etc.).</a:t>
            </a:r>
          </a:p>
        </p:txBody>
      </p:sp>
      <p:sp>
        <p:nvSpPr>
          <p:cNvPr id="4" name="Slide Number Placeholder 3">
            <a:extLst>
              <a:ext uri="{FF2B5EF4-FFF2-40B4-BE49-F238E27FC236}">
                <a16:creationId xmlns:a16="http://schemas.microsoft.com/office/drawing/2014/main" id="{AB0E13B1-9F79-4695-A20D-FE8BB06F3AED}"/>
              </a:ext>
            </a:extLst>
          </p:cNvPr>
          <p:cNvSpPr>
            <a:spLocks noGrp="1"/>
          </p:cNvSpPr>
          <p:nvPr>
            <p:ph type="sldNum" sz="quarter" idx="12"/>
          </p:nvPr>
        </p:nvSpPr>
        <p:spPr/>
        <p:txBody>
          <a:bodyPr/>
          <a:lstStyle/>
          <a:p>
            <a:r>
              <a:rPr lang="en-US"/>
              <a:t>5.4 - </a:t>
            </a:r>
            <a:fld id="{756FC360-03FE-4CB9-B811-76B98DF580A3}" type="slidenum">
              <a:rPr lang="en-US" smtClean="0"/>
              <a:pPr/>
              <a:t>28</a:t>
            </a:fld>
            <a:endParaRPr lang="en-US" dirty="0"/>
          </a:p>
        </p:txBody>
      </p:sp>
    </p:spTree>
    <p:extLst>
      <p:ext uri="{BB962C8B-B14F-4D97-AF65-F5344CB8AC3E}">
        <p14:creationId xmlns:p14="http://schemas.microsoft.com/office/powerpoint/2010/main" val="61505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tretch/>
        </p:blipFill>
        <p:spPr>
          <a:xfrm>
            <a:off x="320634" y="1091030"/>
            <a:ext cx="4542912" cy="3180038"/>
          </a:xfrm>
        </p:spPr>
      </p:pic>
      <p:pic>
        <p:nvPicPr>
          <p:cNvPr id="8197"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65080" y="3841466"/>
            <a:ext cx="4070314" cy="254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0634" y="3891737"/>
            <a:ext cx="4144446" cy="246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63546" y="1091030"/>
            <a:ext cx="3667987" cy="275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4969" y="275012"/>
            <a:ext cx="7449119" cy="707886"/>
          </a:xfrm>
          <a:prstGeom prst="rect">
            <a:avLst/>
          </a:prstGeom>
          <a:noFill/>
        </p:spPr>
        <p:txBody>
          <a:bodyPr wrap="square" rtlCol="0">
            <a:spAutoFit/>
          </a:bodyPr>
          <a:lstStyle/>
          <a:p>
            <a:pPr algn="ctr"/>
            <a:r>
              <a:rPr lang="en-US" sz="4000" dirty="0">
                <a:solidFill>
                  <a:srgbClr val="C00000"/>
                </a:solidFill>
                <a:latin typeface="+mj-lt"/>
              </a:rPr>
              <a:t>Vehicle and Highway Risks</a:t>
            </a:r>
          </a:p>
        </p:txBody>
      </p:sp>
      <p:sp>
        <p:nvSpPr>
          <p:cNvPr id="7" name="Slide Number Placeholder 6">
            <a:extLst>
              <a:ext uri="{FF2B5EF4-FFF2-40B4-BE49-F238E27FC236}">
                <a16:creationId xmlns:a16="http://schemas.microsoft.com/office/drawing/2014/main" id="{385FBC32-4275-4DF7-886A-71FE420F98CE}"/>
              </a:ext>
            </a:extLst>
          </p:cNvPr>
          <p:cNvSpPr>
            <a:spLocks noGrp="1"/>
          </p:cNvSpPr>
          <p:nvPr>
            <p:ph type="sldNum" sz="quarter" idx="12"/>
          </p:nvPr>
        </p:nvSpPr>
        <p:spPr/>
        <p:txBody>
          <a:bodyPr/>
          <a:lstStyle/>
          <a:p>
            <a:r>
              <a:rPr lang="en-US"/>
              <a:t>5.4 - </a:t>
            </a:r>
            <a:fld id="{756FC360-03FE-4CB9-B811-76B98DF580A3}" type="slidenum">
              <a:rPr lang="en-US" smtClean="0"/>
              <a:pPr/>
              <a:t>3</a:t>
            </a:fld>
            <a:endParaRPr lang="en-US" dirty="0"/>
          </a:p>
        </p:txBody>
      </p:sp>
    </p:spTree>
    <p:extLst>
      <p:ext uri="{BB962C8B-B14F-4D97-AF65-F5344CB8AC3E}">
        <p14:creationId xmlns:p14="http://schemas.microsoft.com/office/powerpoint/2010/main" val="305766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3512" y="149906"/>
            <a:ext cx="8229600" cy="1143000"/>
          </a:xfrm>
        </p:spPr>
        <p:txBody>
          <a:bodyPr/>
          <a:lstStyle/>
          <a:p>
            <a:r>
              <a:rPr lang="en-US" sz="4000" dirty="0">
                <a:solidFill>
                  <a:srgbClr val="C00000"/>
                </a:solidFill>
                <a:cs typeface="Arial" panose="020B0604020202020204" pitchFamily="34" charset="0"/>
              </a:rPr>
              <a:t>Is driving safe or dangerous?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9619" y="1292906"/>
            <a:ext cx="6177386" cy="46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a:extLst>
              <a:ext uri="{FF2B5EF4-FFF2-40B4-BE49-F238E27FC236}">
                <a16:creationId xmlns:a16="http://schemas.microsoft.com/office/drawing/2014/main" id="{9FFEAAEF-0098-4427-BE42-5CFB6E3BF7C2}"/>
              </a:ext>
            </a:extLst>
          </p:cNvPr>
          <p:cNvSpPr>
            <a:spLocks noGrp="1"/>
          </p:cNvSpPr>
          <p:nvPr>
            <p:ph type="sldNum" sz="quarter" idx="12"/>
          </p:nvPr>
        </p:nvSpPr>
        <p:spPr/>
        <p:txBody>
          <a:bodyPr/>
          <a:lstStyle/>
          <a:p>
            <a:r>
              <a:rPr lang="en-US"/>
              <a:t>5.4 - </a:t>
            </a:r>
            <a:fld id="{756FC360-03FE-4CB9-B811-76B98DF580A3}" type="slidenum">
              <a:rPr lang="en-US" smtClean="0"/>
              <a:pPr/>
              <a:t>4</a:t>
            </a:fld>
            <a:endParaRPr lang="en-US" dirty="0"/>
          </a:p>
        </p:txBody>
      </p:sp>
    </p:spTree>
    <p:extLst>
      <p:ext uri="{BB962C8B-B14F-4D97-AF65-F5344CB8AC3E}">
        <p14:creationId xmlns:p14="http://schemas.microsoft.com/office/powerpoint/2010/main" val="405356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4462596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3071673" y="1779975"/>
            <a:ext cx="781235" cy="7501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181383" y="1779975"/>
            <a:ext cx="807867" cy="7945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344356" y="1793291"/>
            <a:ext cx="772358" cy="7679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78353" y="1779975"/>
            <a:ext cx="816746" cy="832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868749" y="1635713"/>
            <a:ext cx="727969" cy="7047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p:cNvSpPr/>
          <p:nvPr/>
        </p:nvSpPr>
        <p:spPr>
          <a:xfrm>
            <a:off x="3078332" y="3322468"/>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p:cNvSpPr/>
          <p:nvPr/>
        </p:nvSpPr>
        <p:spPr>
          <a:xfrm>
            <a:off x="4310109" y="3457852"/>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p:cNvSpPr/>
          <p:nvPr/>
        </p:nvSpPr>
        <p:spPr>
          <a:xfrm>
            <a:off x="5501935" y="3457852"/>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p:cNvSpPr/>
          <p:nvPr/>
        </p:nvSpPr>
        <p:spPr>
          <a:xfrm>
            <a:off x="6578353" y="3548848"/>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p:cNvSpPr/>
          <p:nvPr/>
        </p:nvSpPr>
        <p:spPr>
          <a:xfrm>
            <a:off x="6258757" y="3093868"/>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p:cNvSpPr/>
          <p:nvPr/>
        </p:nvSpPr>
        <p:spPr>
          <a:xfrm>
            <a:off x="4833891" y="3231472"/>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p:cNvSpPr/>
          <p:nvPr/>
        </p:nvSpPr>
        <p:spPr>
          <a:xfrm>
            <a:off x="3852909" y="3249227"/>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p:cNvSpPr/>
          <p:nvPr/>
        </p:nvSpPr>
        <p:spPr>
          <a:xfrm>
            <a:off x="2017450" y="3160450"/>
            <a:ext cx="457200" cy="457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nut 18"/>
          <p:cNvSpPr/>
          <p:nvPr/>
        </p:nvSpPr>
        <p:spPr>
          <a:xfrm>
            <a:off x="6480699" y="4472374"/>
            <a:ext cx="914400" cy="914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273335" y="4472374"/>
            <a:ext cx="914400" cy="914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Donut 20"/>
          <p:cNvSpPr/>
          <p:nvPr/>
        </p:nvSpPr>
        <p:spPr>
          <a:xfrm>
            <a:off x="1775534" y="4354498"/>
            <a:ext cx="914400" cy="914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476956" y="333781"/>
            <a:ext cx="8216720" cy="707886"/>
          </a:xfrm>
          <a:prstGeom prst="rect">
            <a:avLst/>
          </a:prstGeom>
          <a:noFill/>
        </p:spPr>
        <p:txBody>
          <a:bodyPr wrap="square" rtlCol="0">
            <a:spAutoFit/>
          </a:bodyPr>
          <a:lstStyle/>
          <a:p>
            <a:pPr algn="ctr"/>
            <a:r>
              <a:rPr lang="en-US" sz="4000" dirty="0">
                <a:solidFill>
                  <a:srgbClr val="C00000"/>
                </a:solidFill>
                <a:latin typeface="+mj-lt"/>
              </a:rPr>
              <a:t>Do you know someone who crashed?</a:t>
            </a:r>
          </a:p>
        </p:txBody>
      </p:sp>
      <p:sp>
        <p:nvSpPr>
          <p:cNvPr id="25" name="Slide Number Placeholder 24">
            <a:extLst>
              <a:ext uri="{FF2B5EF4-FFF2-40B4-BE49-F238E27FC236}">
                <a16:creationId xmlns:a16="http://schemas.microsoft.com/office/drawing/2014/main" id="{126B3338-5402-4219-ACC1-E607C7C7C288}"/>
              </a:ext>
            </a:extLst>
          </p:cNvPr>
          <p:cNvSpPr>
            <a:spLocks noGrp="1"/>
          </p:cNvSpPr>
          <p:nvPr>
            <p:ph type="sldNum" sz="quarter" idx="12"/>
          </p:nvPr>
        </p:nvSpPr>
        <p:spPr/>
        <p:txBody>
          <a:bodyPr/>
          <a:lstStyle/>
          <a:p>
            <a:r>
              <a:rPr lang="en-US"/>
              <a:t>5.4 - </a:t>
            </a:r>
            <a:fld id="{756FC360-03FE-4CB9-B811-76B98DF580A3}"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4" y="1694773"/>
            <a:ext cx="8720771" cy="391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idx="4294967295"/>
          </p:nvPr>
        </p:nvSpPr>
        <p:spPr>
          <a:xfrm>
            <a:off x="558140" y="152953"/>
            <a:ext cx="8229600" cy="1143000"/>
          </a:xfrm>
        </p:spPr>
        <p:txBody>
          <a:bodyPr>
            <a:normAutofit fontScale="90000"/>
          </a:bodyPr>
          <a:lstStyle/>
          <a:p>
            <a:pPr algn="ctr"/>
            <a:r>
              <a:rPr lang="en-US" dirty="0">
                <a:solidFill>
                  <a:srgbClr val="C00000"/>
                </a:solidFill>
                <a:cs typeface="Arial" panose="020B0604020202020204" pitchFamily="34" charset="0"/>
              </a:rPr>
              <a:t>Teens &amp; Young Adults at Risk</a:t>
            </a:r>
            <a:br>
              <a:rPr lang="en-US" sz="4000" dirty="0">
                <a:solidFill>
                  <a:srgbClr val="C00000"/>
                </a:solidFill>
                <a:cs typeface="Arial" panose="020B0604020202020204" pitchFamily="34" charset="0"/>
              </a:rPr>
            </a:br>
            <a:r>
              <a:rPr lang="en-US" sz="2700" b="1" i="1" dirty="0">
                <a:cs typeface="Arial" panose="020B0604020202020204" pitchFamily="34" charset="0"/>
              </a:rPr>
              <a:t>The deadly consequences of not buckling up</a:t>
            </a:r>
          </a:p>
        </p:txBody>
      </p:sp>
      <p:sp>
        <p:nvSpPr>
          <p:cNvPr id="2" name="Rectangle 1"/>
          <p:cNvSpPr/>
          <p:nvPr/>
        </p:nvSpPr>
        <p:spPr>
          <a:xfrm>
            <a:off x="1569720" y="5665775"/>
            <a:ext cx="5943600" cy="752514"/>
          </a:xfrm>
          <a:prstGeom prst="rect">
            <a:avLst/>
          </a:prstGeom>
        </p:spPr>
        <p:txBody>
          <a:bodyPr wrap="square">
            <a:spAutoFit/>
          </a:bodyPr>
          <a:lstStyle/>
          <a:p>
            <a:pPr marL="0" indent="0" algn="ctr">
              <a:lnSpc>
                <a:spcPct val="110000"/>
              </a:lnSpc>
              <a:spcBef>
                <a:spcPts val="0"/>
              </a:spcBef>
              <a:spcAft>
                <a:spcPts val="1000"/>
              </a:spcAft>
              <a:buNone/>
            </a:pPr>
            <a:r>
              <a:rPr lang="en-US" sz="2000" dirty="0">
                <a:latin typeface="+mj-lt"/>
              </a:rPr>
              <a:t>The orange section of the graphs shows how many people were </a:t>
            </a:r>
            <a:r>
              <a:rPr lang="en-US" sz="2000" b="1" dirty="0">
                <a:latin typeface="+mj-lt"/>
              </a:rPr>
              <a:t>not </a:t>
            </a:r>
            <a:r>
              <a:rPr lang="en-US" sz="2000" dirty="0">
                <a:latin typeface="+mj-lt"/>
              </a:rPr>
              <a:t>wearing seat belts and died in a crash.</a:t>
            </a:r>
          </a:p>
        </p:txBody>
      </p:sp>
      <p:sp>
        <p:nvSpPr>
          <p:cNvPr id="7" name="Slide Number Placeholder 6">
            <a:extLst>
              <a:ext uri="{FF2B5EF4-FFF2-40B4-BE49-F238E27FC236}">
                <a16:creationId xmlns:a16="http://schemas.microsoft.com/office/drawing/2014/main" id="{EF4ADDD5-3C95-4994-B94F-707238B5B809}"/>
              </a:ext>
            </a:extLst>
          </p:cNvPr>
          <p:cNvSpPr>
            <a:spLocks noGrp="1"/>
          </p:cNvSpPr>
          <p:nvPr>
            <p:ph type="sldNum" sz="quarter" idx="12"/>
          </p:nvPr>
        </p:nvSpPr>
        <p:spPr/>
        <p:txBody>
          <a:bodyPr/>
          <a:lstStyle/>
          <a:p>
            <a:r>
              <a:rPr lang="en-US"/>
              <a:t>5.4 - </a:t>
            </a:r>
            <a:fld id="{756FC360-03FE-4CB9-B811-76B98DF580A3}" type="slidenum">
              <a:rPr lang="en-US" smtClean="0"/>
              <a:pPr/>
              <a:t>6</a:t>
            </a:fld>
            <a:endParaRPr lang="en-US" dirty="0"/>
          </a:p>
        </p:txBody>
      </p:sp>
    </p:spTree>
    <p:extLst>
      <p:ext uri="{BB962C8B-B14F-4D97-AF65-F5344CB8AC3E}">
        <p14:creationId xmlns:p14="http://schemas.microsoft.com/office/powerpoint/2010/main" val="142176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90F891-7477-438B-8438-5AABBA2E29D2}"/>
              </a:ext>
            </a:extLst>
          </p:cNvPr>
          <p:cNvSpPr txBox="1"/>
          <p:nvPr/>
        </p:nvSpPr>
        <p:spPr>
          <a:xfrm>
            <a:off x="975682" y="5746915"/>
            <a:ext cx="7902311" cy="523220"/>
          </a:xfrm>
          <a:prstGeom prst="rect">
            <a:avLst/>
          </a:prstGeom>
          <a:noFill/>
        </p:spPr>
        <p:txBody>
          <a:bodyPr wrap="square" rtlCol="0">
            <a:spAutoFit/>
          </a:bodyPr>
          <a:lstStyle/>
          <a:p>
            <a:pPr algn="ctr"/>
            <a:r>
              <a:rPr lang="en-US" sz="2800" dirty="0">
                <a:latin typeface="+mn-lt"/>
              </a:rPr>
              <a:t>Crashes involving 15 – 18 year old drivers </a:t>
            </a:r>
          </a:p>
        </p:txBody>
      </p:sp>
      <p:sp>
        <p:nvSpPr>
          <p:cNvPr id="10" name="Rectangle 9">
            <a:extLst>
              <a:ext uri="{FF2B5EF4-FFF2-40B4-BE49-F238E27FC236}">
                <a16:creationId xmlns:a16="http://schemas.microsoft.com/office/drawing/2014/main" id="{86888DFD-8551-4C5D-BEA7-1729BCC9463E}"/>
              </a:ext>
            </a:extLst>
          </p:cNvPr>
          <p:cNvSpPr/>
          <p:nvPr/>
        </p:nvSpPr>
        <p:spPr>
          <a:xfrm>
            <a:off x="713328" y="228919"/>
            <a:ext cx="7750591" cy="707886"/>
          </a:xfrm>
          <a:prstGeom prst="rect">
            <a:avLst/>
          </a:prstGeom>
        </p:spPr>
        <p:txBody>
          <a:bodyPr wrap="square">
            <a:spAutoFit/>
          </a:bodyPr>
          <a:lstStyle/>
          <a:p>
            <a:pPr algn="ctr"/>
            <a:r>
              <a:rPr lang="en-US" sz="4000" dirty="0">
                <a:solidFill>
                  <a:srgbClr val="C00000"/>
                </a:solidFill>
                <a:latin typeface="+mn-lt"/>
              </a:rPr>
              <a:t>Driver error: 95.6% of crashes </a:t>
            </a:r>
          </a:p>
        </p:txBody>
      </p:sp>
      <p:pic>
        <p:nvPicPr>
          <p:cNvPr id="15" name="Picture 14">
            <a:extLst>
              <a:ext uri="{FF2B5EF4-FFF2-40B4-BE49-F238E27FC236}">
                <a16:creationId xmlns:a16="http://schemas.microsoft.com/office/drawing/2014/main" id="{9A0CBACF-3645-45D0-9DF7-E5478BFE3CD2}"/>
              </a:ext>
            </a:extLst>
          </p:cNvPr>
          <p:cNvPicPr>
            <a:picLocks noChangeAspect="1"/>
          </p:cNvPicPr>
          <p:nvPr/>
        </p:nvPicPr>
        <p:blipFill>
          <a:blip r:embed="rId3"/>
          <a:stretch>
            <a:fillRect/>
          </a:stretch>
        </p:blipFill>
        <p:spPr>
          <a:xfrm>
            <a:off x="713328" y="1049618"/>
            <a:ext cx="7750591" cy="4522928"/>
          </a:xfrm>
          <a:prstGeom prst="rect">
            <a:avLst/>
          </a:prstGeom>
        </p:spPr>
      </p:pic>
      <p:sp>
        <p:nvSpPr>
          <p:cNvPr id="7" name="Slide Number Placeholder 6">
            <a:extLst>
              <a:ext uri="{FF2B5EF4-FFF2-40B4-BE49-F238E27FC236}">
                <a16:creationId xmlns:a16="http://schemas.microsoft.com/office/drawing/2014/main" id="{B6325FEC-C8FC-421E-90EB-284FFFA2AAC0}"/>
              </a:ext>
            </a:extLst>
          </p:cNvPr>
          <p:cNvSpPr>
            <a:spLocks noGrp="1"/>
          </p:cNvSpPr>
          <p:nvPr>
            <p:ph type="sldNum" sz="quarter" idx="12"/>
          </p:nvPr>
        </p:nvSpPr>
        <p:spPr/>
        <p:txBody>
          <a:bodyPr/>
          <a:lstStyle/>
          <a:p>
            <a:r>
              <a:rPr lang="en-US"/>
              <a:t>5.4 - </a:t>
            </a:r>
            <a:fld id="{756FC360-03FE-4CB9-B811-76B98DF580A3}" type="slidenum">
              <a:rPr lang="en-US" smtClean="0"/>
              <a:pPr/>
              <a:t>7</a:t>
            </a:fld>
            <a:endParaRPr lang="en-US" dirty="0"/>
          </a:p>
        </p:txBody>
      </p:sp>
    </p:spTree>
    <p:extLst>
      <p:ext uri="{BB962C8B-B14F-4D97-AF65-F5344CB8AC3E}">
        <p14:creationId xmlns:p14="http://schemas.microsoft.com/office/powerpoint/2010/main" val="50700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p:cNvSpPr>
          <p:nvPr>
            <p:ph type="title" idx="4294967295"/>
          </p:nvPr>
        </p:nvSpPr>
        <p:spPr>
          <a:xfrm>
            <a:off x="497102" y="227013"/>
            <a:ext cx="8229600" cy="924893"/>
          </a:xfrm>
        </p:spPr>
        <p:txBody>
          <a:bodyPr>
            <a:noAutofit/>
          </a:bodyPr>
          <a:lstStyle/>
          <a:p>
            <a:r>
              <a:rPr lang="en-US" sz="4000" dirty="0">
                <a:solidFill>
                  <a:srgbClr val="C00000"/>
                </a:solidFill>
                <a:cs typeface="Arial" panose="020B0604020202020204" pitchFamily="34" charset="0"/>
              </a:rPr>
              <a:t>Driving Decisions </a:t>
            </a:r>
          </a:p>
        </p:txBody>
      </p:sp>
      <p:sp>
        <p:nvSpPr>
          <p:cNvPr id="110595" name="Rectangle 3"/>
          <p:cNvSpPr>
            <a:spLocks noGrp="1"/>
          </p:cNvSpPr>
          <p:nvPr>
            <p:ph idx="4294967295"/>
          </p:nvPr>
        </p:nvSpPr>
        <p:spPr>
          <a:xfrm>
            <a:off x="1380185" y="2523744"/>
            <a:ext cx="8229600" cy="3319643"/>
          </a:xfrm>
        </p:spPr>
        <p:txBody>
          <a:bodyPr>
            <a:noAutofit/>
          </a:bodyPr>
          <a:lstStyle/>
          <a:p>
            <a:pPr marL="0" indent="0">
              <a:spcBef>
                <a:spcPts val="600"/>
              </a:spcBef>
              <a:spcAft>
                <a:spcPts val="0"/>
              </a:spcAft>
              <a:buNone/>
            </a:pPr>
            <a:r>
              <a:rPr lang="en-US" sz="2400" b="1" dirty="0">
                <a:latin typeface="+mj-lt"/>
                <a:cs typeface="Arial" panose="020B0604020202020204" pitchFamily="34" charset="0"/>
              </a:rPr>
              <a:t>What are the risks facing young teen drivers?</a:t>
            </a:r>
          </a:p>
          <a:p>
            <a:pPr lvl="1">
              <a:spcBef>
                <a:spcPts val="600"/>
              </a:spcBef>
              <a:spcAft>
                <a:spcPts val="0"/>
              </a:spcAft>
              <a:buFont typeface="Arial" panose="020B0604020202020204" pitchFamily="34" charset="0"/>
              <a:buChar char="•"/>
            </a:pPr>
            <a:r>
              <a:rPr lang="en-US" sz="2400" dirty="0">
                <a:latin typeface="+mj-lt"/>
                <a:cs typeface="Arial" panose="020B0604020202020204" pitchFamily="34" charset="0"/>
              </a:rPr>
              <a:t>Inexperience</a:t>
            </a:r>
          </a:p>
          <a:p>
            <a:pPr lvl="1">
              <a:spcBef>
                <a:spcPts val="600"/>
              </a:spcBef>
              <a:spcAft>
                <a:spcPts val="0"/>
              </a:spcAft>
              <a:buFont typeface="Arial" panose="020B0604020202020204" pitchFamily="34" charset="0"/>
              <a:buChar char="•"/>
            </a:pPr>
            <a:r>
              <a:rPr lang="en-US" sz="2400" dirty="0">
                <a:latin typeface="+mj-lt"/>
                <a:cs typeface="Arial" panose="020B0604020202020204" pitchFamily="34" charset="0"/>
              </a:rPr>
              <a:t>Speed </a:t>
            </a:r>
          </a:p>
          <a:p>
            <a:pPr lvl="1">
              <a:spcBef>
                <a:spcPts val="600"/>
              </a:spcBef>
              <a:spcAft>
                <a:spcPts val="0"/>
              </a:spcAft>
              <a:buFont typeface="Arial" panose="020B0604020202020204" pitchFamily="34" charset="0"/>
              <a:buChar char="•"/>
            </a:pPr>
            <a:r>
              <a:rPr lang="en-US" sz="2400" dirty="0">
                <a:latin typeface="+mj-lt"/>
                <a:cs typeface="Arial" panose="020B0604020202020204" pitchFamily="34" charset="0"/>
              </a:rPr>
              <a:t>Distractions </a:t>
            </a:r>
          </a:p>
          <a:p>
            <a:pPr lvl="1">
              <a:spcBef>
                <a:spcPts val="600"/>
              </a:spcBef>
              <a:spcAft>
                <a:spcPts val="0"/>
              </a:spcAft>
              <a:buFont typeface="Arial" panose="020B0604020202020204" pitchFamily="34" charset="0"/>
              <a:buChar char="•"/>
            </a:pPr>
            <a:r>
              <a:rPr lang="en-US" sz="2400" dirty="0">
                <a:latin typeface="+mj-lt"/>
                <a:cs typeface="Arial" panose="020B0604020202020204" pitchFamily="34" charset="0"/>
              </a:rPr>
              <a:t>Fatigue</a:t>
            </a:r>
          </a:p>
          <a:p>
            <a:pPr lvl="1">
              <a:spcBef>
                <a:spcPts val="600"/>
              </a:spcBef>
              <a:spcAft>
                <a:spcPts val="0"/>
              </a:spcAft>
              <a:buFont typeface="Arial" panose="020B0604020202020204" pitchFamily="34" charset="0"/>
              <a:buChar char="•"/>
            </a:pPr>
            <a:r>
              <a:rPr lang="en-US" sz="2400" dirty="0">
                <a:latin typeface="+mj-lt"/>
                <a:cs typeface="Arial" panose="020B0604020202020204" pitchFamily="34" charset="0"/>
              </a:rPr>
              <a:t>Alcohol is involved in about 16% of fatal crashes involving 16- and 17-year-old drivers.</a:t>
            </a:r>
          </a:p>
        </p:txBody>
      </p:sp>
      <p:sp>
        <p:nvSpPr>
          <p:cNvPr id="5" name="TextBox 4"/>
          <p:cNvSpPr txBox="1"/>
          <p:nvPr/>
        </p:nvSpPr>
        <p:spPr>
          <a:xfrm>
            <a:off x="1457983" y="5814463"/>
            <a:ext cx="6673598" cy="707886"/>
          </a:xfrm>
          <a:prstGeom prst="rect">
            <a:avLst/>
          </a:prstGeom>
          <a:noFill/>
        </p:spPr>
        <p:txBody>
          <a:bodyPr wrap="square" rtlCol="0">
            <a:spAutoFit/>
          </a:bodyPr>
          <a:lstStyle/>
          <a:p>
            <a:pPr algn="ctr" defTabSz="914400" fontAlgn="auto">
              <a:spcBef>
                <a:spcPts val="0"/>
              </a:spcBef>
              <a:spcAft>
                <a:spcPts val="0"/>
              </a:spcAft>
              <a:buFont typeface="Arial" pitchFamily="34" charset="0"/>
              <a:buNone/>
            </a:pPr>
            <a:r>
              <a:rPr lang="en-US" sz="2000" dirty="0">
                <a:solidFill>
                  <a:prstClr val="black"/>
                </a:solidFill>
                <a:latin typeface="+mj-lt"/>
                <a:cs typeface="Arial" panose="020B0604020202020204" pitchFamily="34" charset="0"/>
              </a:rPr>
              <a:t>These factors cause crashes, but what </a:t>
            </a:r>
            <a:r>
              <a:rPr lang="en-US" sz="2000" b="1" i="1" dirty="0">
                <a:solidFill>
                  <a:prstClr val="black"/>
                </a:solidFill>
                <a:latin typeface="+mj-lt"/>
                <a:cs typeface="Arial" panose="020B0604020202020204" pitchFamily="34" charset="0"/>
              </a:rPr>
              <a:t>kills</a:t>
            </a:r>
            <a:r>
              <a:rPr lang="en-US" sz="2000" dirty="0">
                <a:solidFill>
                  <a:prstClr val="black"/>
                </a:solidFill>
                <a:latin typeface="+mj-lt"/>
                <a:cs typeface="Arial" panose="020B0604020202020204" pitchFamily="34" charset="0"/>
              </a:rPr>
              <a:t>? </a:t>
            </a:r>
          </a:p>
          <a:p>
            <a:pPr algn="ctr" defTabSz="914400" fontAlgn="auto">
              <a:spcBef>
                <a:spcPts val="0"/>
              </a:spcBef>
              <a:spcAft>
                <a:spcPts val="0"/>
              </a:spcAft>
              <a:buFont typeface="Arial" pitchFamily="34" charset="0"/>
              <a:buNone/>
            </a:pPr>
            <a:r>
              <a:rPr lang="en-US" sz="2000" dirty="0">
                <a:solidFill>
                  <a:srgbClr val="C00000"/>
                </a:solidFill>
                <a:latin typeface="+mj-lt"/>
                <a:cs typeface="Arial" panose="020B0604020202020204" pitchFamily="34" charset="0"/>
              </a:rPr>
              <a:t> </a:t>
            </a:r>
            <a:r>
              <a:rPr lang="en-US" sz="2000" b="1" dirty="0">
                <a:solidFill>
                  <a:srgbClr val="C00000"/>
                </a:solidFill>
                <a:latin typeface="+mj-lt"/>
                <a:cs typeface="Arial" panose="020B0604020202020204" pitchFamily="34" charset="0"/>
              </a:rPr>
              <a:t>Not wearing a seat belt …</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3065" y="1014613"/>
            <a:ext cx="6463434" cy="1641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C1C9A51D-396F-4223-84A6-092AF10E550B}"/>
              </a:ext>
            </a:extLst>
          </p:cNvPr>
          <p:cNvSpPr>
            <a:spLocks noGrp="1"/>
          </p:cNvSpPr>
          <p:nvPr>
            <p:ph type="sldNum" sz="quarter" idx="12"/>
          </p:nvPr>
        </p:nvSpPr>
        <p:spPr/>
        <p:txBody>
          <a:bodyPr/>
          <a:lstStyle/>
          <a:p>
            <a:r>
              <a:rPr lang="en-US"/>
              <a:t>5.4 - </a:t>
            </a:r>
            <a:fld id="{756FC360-03FE-4CB9-B811-76B98DF580A3}" type="slidenum">
              <a:rPr lang="en-US" smtClean="0"/>
              <a:pPr/>
              <a:t>8</a:t>
            </a:fld>
            <a:endParaRPr lang="en-US" dirty="0"/>
          </a:p>
        </p:txBody>
      </p:sp>
    </p:spTree>
    <p:extLst>
      <p:ext uri="{BB962C8B-B14F-4D97-AF65-F5344CB8AC3E}">
        <p14:creationId xmlns:p14="http://schemas.microsoft.com/office/powerpoint/2010/main" val="27331272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5776" y="274638"/>
            <a:ext cx="6973824" cy="1143000"/>
          </a:xfrm>
        </p:spPr>
        <p:txBody>
          <a:bodyPr>
            <a:noAutofit/>
          </a:bodyPr>
          <a:lstStyle/>
          <a:p>
            <a:pPr>
              <a:spcBef>
                <a:spcPts val="0"/>
              </a:spcBef>
              <a:spcAft>
                <a:spcPts val="0"/>
              </a:spcAft>
            </a:pPr>
            <a:r>
              <a:rPr lang="en-US" sz="4000" dirty="0">
                <a:solidFill>
                  <a:srgbClr val="C00000"/>
                </a:solidFill>
                <a:cs typeface="Arial" panose="020B0604020202020204" pitchFamily="34" charset="0"/>
              </a:rPr>
              <a:t>Student Activity: Risk Factors</a:t>
            </a:r>
          </a:p>
        </p:txBody>
      </p:sp>
      <p:sp>
        <p:nvSpPr>
          <p:cNvPr id="3" name="Content Placeholder 2"/>
          <p:cNvSpPr>
            <a:spLocks noGrp="1"/>
          </p:cNvSpPr>
          <p:nvPr>
            <p:ph idx="4294967295"/>
          </p:nvPr>
        </p:nvSpPr>
        <p:spPr>
          <a:xfrm>
            <a:off x="1255776" y="1600201"/>
            <a:ext cx="6973824" cy="4983162"/>
          </a:xfrm>
        </p:spPr>
        <p:txBody>
          <a:bodyPr/>
          <a:lstStyle/>
          <a:p>
            <a:pPr marL="0" indent="0">
              <a:buNone/>
            </a:pPr>
            <a:r>
              <a:rPr lang="en-US" dirty="0">
                <a:latin typeface="+mj-lt"/>
                <a:cs typeface="Arial" panose="020B0604020202020204" pitchFamily="34" charset="0"/>
              </a:rPr>
              <a:t>Risk on the road is complicated by….</a:t>
            </a:r>
          </a:p>
          <a:p>
            <a:pPr marL="0" indent="0">
              <a:buNone/>
            </a:pPr>
            <a:endParaRPr lang="en-US" sz="1200" dirty="0">
              <a:latin typeface="+mj-lt"/>
              <a:cs typeface="Arial" panose="020B0604020202020204" pitchFamily="34" charset="0"/>
            </a:endParaRPr>
          </a:p>
          <a:p>
            <a:pPr marL="0" indent="0">
              <a:spcAft>
                <a:spcPts val="1200"/>
              </a:spcAft>
              <a:buNone/>
            </a:pPr>
            <a:r>
              <a:rPr lang="en-US" dirty="0">
                <a:latin typeface="+mj-lt"/>
                <a:cs typeface="Arial" panose="020B0604020202020204" pitchFamily="34" charset="0"/>
              </a:rPr>
              <a:t>Student groups of 2 or 3. Using the </a:t>
            </a:r>
            <a:r>
              <a:rPr lang="en-US" i="1" dirty="0">
                <a:latin typeface="+mj-lt"/>
                <a:cs typeface="Arial" panose="020B0604020202020204" pitchFamily="34" charset="0"/>
              </a:rPr>
              <a:t>Risk Factors Worksheet</a:t>
            </a:r>
            <a:r>
              <a:rPr lang="en-US" dirty="0">
                <a:latin typeface="+mj-lt"/>
                <a:cs typeface="Arial" panose="020B0604020202020204" pitchFamily="34" charset="0"/>
              </a:rPr>
              <a:t>:</a:t>
            </a:r>
          </a:p>
          <a:p>
            <a:r>
              <a:rPr lang="en-US" dirty="0">
                <a:latin typeface="+mj-lt"/>
                <a:cs typeface="Arial" panose="020B0604020202020204" pitchFamily="34" charset="0"/>
              </a:rPr>
              <a:t>List at least 10 driving risk factors</a:t>
            </a:r>
          </a:p>
          <a:p>
            <a:r>
              <a:rPr lang="en-US" dirty="0">
                <a:latin typeface="+mj-lt"/>
                <a:cs typeface="Arial" panose="020B0604020202020204" pitchFamily="34" charset="0"/>
              </a:rPr>
              <a:t>Identify strategies to manage driving risks</a:t>
            </a:r>
          </a:p>
          <a:p>
            <a:pPr marL="0" indent="0">
              <a:buNone/>
            </a:pPr>
            <a:endParaRPr lang="en-US" dirty="0">
              <a:latin typeface="+mj-lt"/>
              <a:cs typeface="Arial" panose="020B0604020202020204" pitchFamily="34" charset="0"/>
            </a:endParaRPr>
          </a:p>
          <a:p>
            <a:pPr marL="0" indent="0">
              <a:buNone/>
            </a:pPr>
            <a:r>
              <a:rPr lang="en-US" sz="2800" dirty="0">
                <a:latin typeface="+mj-lt"/>
                <a:cs typeface="Arial" panose="020B0604020202020204" pitchFamily="34" charset="0"/>
              </a:rPr>
              <a:t>Risk = chance of injury, damage or loss</a:t>
            </a:r>
          </a:p>
          <a:p>
            <a:pPr marL="0" indent="0">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A90F3ED-EB38-4BC5-B829-DEB3300D0698}"/>
              </a:ext>
            </a:extLst>
          </p:cNvPr>
          <p:cNvSpPr>
            <a:spLocks noGrp="1"/>
          </p:cNvSpPr>
          <p:nvPr>
            <p:ph type="sldNum" sz="quarter" idx="12"/>
          </p:nvPr>
        </p:nvSpPr>
        <p:spPr/>
        <p:txBody>
          <a:bodyPr/>
          <a:lstStyle/>
          <a:p>
            <a:r>
              <a:rPr lang="en-US"/>
              <a:t>5.4 - </a:t>
            </a:r>
            <a:fld id="{756FC360-03FE-4CB9-B811-76B98DF580A3}" type="slidenum">
              <a:rPr lang="en-US" smtClean="0"/>
              <a:pPr/>
              <a:t>9</a:t>
            </a:fld>
            <a:endParaRPr lang="en-US" dirty="0"/>
          </a:p>
        </p:txBody>
      </p:sp>
    </p:spTree>
    <p:extLst>
      <p:ext uri="{BB962C8B-B14F-4D97-AF65-F5344CB8AC3E}">
        <p14:creationId xmlns:p14="http://schemas.microsoft.com/office/powerpoint/2010/main" val="546147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3068</TotalTime>
  <Words>2371</Words>
  <Application>Microsoft Office PowerPoint</Application>
  <PresentationFormat>On-screen Show (4:3)</PresentationFormat>
  <Paragraphs>312</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ＭＳ Ｐゴシック</vt:lpstr>
      <vt:lpstr>Arial</vt:lpstr>
      <vt:lpstr>Calibri</vt:lpstr>
      <vt:lpstr>Blank</vt:lpstr>
      <vt:lpstr>Module 5.4  Managing Risk with  Vehicle and Highway Design</vt:lpstr>
      <vt:lpstr>Managing Risk - Objectives</vt:lpstr>
      <vt:lpstr>PowerPoint Presentation</vt:lpstr>
      <vt:lpstr>Is driving safe or dangerous?</vt:lpstr>
      <vt:lpstr>PowerPoint Presentation</vt:lpstr>
      <vt:lpstr>Teens &amp; Young Adults at Risk The deadly consequences of not buckling up</vt:lpstr>
      <vt:lpstr>PowerPoint Presentation</vt:lpstr>
      <vt:lpstr>Driving Decisions </vt:lpstr>
      <vt:lpstr>Student Activity: Risk Factors</vt:lpstr>
      <vt:lpstr>PowerPoint Presentation</vt:lpstr>
      <vt:lpstr>Improving Montana Roads and Bridges</vt:lpstr>
      <vt:lpstr>PowerPoint Presentation</vt:lpstr>
      <vt:lpstr>Crash Forces and Consequences</vt:lpstr>
      <vt:lpstr>Collision Types</vt:lpstr>
      <vt:lpstr>2009 Chevrolet Malibu vs.1959 Chevrolet Bel Air</vt:lpstr>
      <vt:lpstr>PowerPoint Presentation</vt:lpstr>
      <vt:lpstr>Will your next car or truck drive itself?</vt:lpstr>
      <vt:lpstr>Developing Crash Prevention Technology</vt:lpstr>
      <vt:lpstr>Automated Driving Systems*</vt:lpstr>
      <vt:lpstr>Forward Collision Prevention</vt:lpstr>
      <vt:lpstr>Keeping You In Line  Lane Departure Warning &amp; Lane Keeping </vt:lpstr>
      <vt:lpstr>Adaptive Cruise Control (ACC)</vt:lpstr>
      <vt:lpstr>Driver Decisions</vt:lpstr>
      <vt:lpstr>PowerPoint Presentation</vt:lpstr>
      <vt:lpstr>Practice, practice, practice!</vt:lpstr>
      <vt:lpstr>PowerPoint Presentation</vt:lpstr>
      <vt:lpstr>PowerPoint Presentation</vt:lpstr>
      <vt:lpstr>Montana Driver Education and Training Standards and Benchmarks</vt:lpstr>
    </vt:vector>
  </TitlesOfParts>
  <Company>Office of Public Instruction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Montana Office of Public Instruction</dc:creator>
  <cp:lastModifiedBy>Borneman, Patricia</cp:lastModifiedBy>
  <cp:revision>216</cp:revision>
  <dcterms:created xsi:type="dcterms:W3CDTF">2013-08-29T19:41:12Z</dcterms:created>
  <dcterms:modified xsi:type="dcterms:W3CDTF">2018-03-13T18:13:37Z</dcterms:modified>
</cp:coreProperties>
</file>