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219" r:id="rId2"/>
  </p:sldMasterIdLst>
  <p:notesMasterIdLst>
    <p:notesMasterId r:id="rId43"/>
  </p:notesMasterIdLst>
  <p:handoutMasterIdLst>
    <p:handoutMasterId r:id="rId44"/>
  </p:handoutMasterIdLst>
  <p:sldIdLst>
    <p:sldId id="256" r:id="rId3"/>
    <p:sldId id="272" r:id="rId4"/>
    <p:sldId id="317" r:id="rId5"/>
    <p:sldId id="289" r:id="rId6"/>
    <p:sldId id="288" r:id="rId7"/>
    <p:sldId id="290" r:id="rId8"/>
    <p:sldId id="275" r:id="rId9"/>
    <p:sldId id="315" r:id="rId10"/>
    <p:sldId id="267" r:id="rId11"/>
    <p:sldId id="319" r:id="rId12"/>
    <p:sldId id="320" r:id="rId13"/>
    <p:sldId id="287" r:id="rId14"/>
    <p:sldId id="299" r:id="rId15"/>
    <p:sldId id="260" r:id="rId16"/>
    <p:sldId id="271" r:id="rId17"/>
    <p:sldId id="300" r:id="rId18"/>
    <p:sldId id="269" r:id="rId19"/>
    <p:sldId id="270" r:id="rId20"/>
    <p:sldId id="307" r:id="rId21"/>
    <p:sldId id="322" r:id="rId22"/>
    <p:sldId id="323" r:id="rId23"/>
    <p:sldId id="279" r:id="rId24"/>
    <p:sldId id="278" r:id="rId25"/>
    <p:sldId id="324" r:id="rId26"/>
    <p:sldId id="325" r:id="rId27"/>
    <p:sldId id="305" r:id="rId28"/>
    <p:sldId id="280" r:id="rId29"/>
    <p:sldId id="297" r:id="rId30"/>
    <p:sldId id="282" r:id="rId31"/>
    <p:sldId id="296" r:id="rId32"/>
    <p:sldId id="261" r:id="rId33"/>
    <p:sldId id="283" r:id="rId34"/>
    <p:sldId id="263" r:id="rId35"/>
    <p:sldId id="298" r:id="rId36"/>
    <p:sldId id="268" r:id="rId37"/>
    <p:sldId id="302" r:id="rId38"/>
    <p:sldId id="303" r:id="rId39"/>
    <p:sldId id="304" r:id="rId40"/>
    <p:sldId id="316" r:id="rId41"/>
    <p:sldId id="326" r:id="rId42"/>
  </p:sldIdLst>
  <p:sldSz cx="9144000" cy="6858000" type="screen4x3"/>
  <p:notesSz cx="6858000" cy="9144000"/>
  <p:custDataLst>
    <p:tags r:id="rId45"/>
  </p:custDataLst>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C0066"/>
    <a:srgbClr val="953735"/>
    <a:srgbClr val="800000"/>
    <a:srgbClr val="990033"/>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5" autoAdjust="0"/>
    <p:restoredTop sz="82361" autoAdjust="0"/>
  </p:normalViewPr>
  <p:slideViewPr>
    <p:cSldViewPr snapToGrid="0" snapToObjects="1">
      <p:cViewPr varScale="1">
        <p:scale>
          <a:sx n="88" d="100"/>
          <a:sy n="88" d="100"/>
        </p:scale>
        <p:origin x="660" y="78"/>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9" d="100"/>
          <a:sy n="69" d="100"/>
        </p:scale>
        <p:origin x="-1926"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11" charset="0"/>
                <a:ea typeface="ＭＳ Ｐゴシック" pitchFamily="-111" charset="-128"/>
                <a:cs typeface="+mn-cs"/>
              </a:defRPr>
            </a:lvl1pPr>
          </a:lstStyle>
          <a:p>
            <a:pPr>
              <a:defRPr/>
            </a:pPr>
            <a:fld id="{AAA16DDC-5DC6-417D-8F15-6BEF59DE733A}" type="datetime1">
              <a:rPr lang="en-US"/>
              <a:pPr>
                <a:defRPr/>
              </a:pPr>
              <a:t>2/23/2018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11" charset="0"/>
                <a:ea typeface="ＭＳ Ｐゴシック" pitchFamily="-111" charset="-128"/>
                <a:cs typeface="+mn-cs"/>
              </a:defRPr>
            </a:lvl1pPr>
          </a:lstStyle>
          <a:p>
            <a:pPr>
              <a:defRPr/>
            </a:pPr>
            <a:fld id="{094D3738-C6D2-44BA-AE55-B15DC044097E}" type="slidenum">
              <a:rPr lang="en-US"/>
              <a:pPr>
                <a:defRPr/>
              </a:pPr>
              <a:t>‹#›</a:t>
            </a:fld>
            <a:endParaRPr lang="en-US"/>
          </a:p>
        </p:txBody>
      </p:sp>
      <p:pic>
        <p:nvPicPr>
          <p:cNvPr id="91142" name="Picture 6" descr="opi_logo_2color.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363" y="30163"/>
            <a:ext cx="1295400" cy="400050"/>
          </a:xfrm>
          <a:prstGeom prst="rect">
            <a:avLst/>
          </a:prstGeom>
          <a:noFill/>
          <a:ln w="9525">
            <a:noFill/>
            <a:miter lim="800000"/>
            <a:headEnd/>
            <a:tailEnd/>
          </a:ln>
        </p:spPr>
      </p:pic>
    </p:spTree>
    <p:extLst>
      <p:ext uri="{BB962C8B-B14F-4D97-AF65-F5344CB8AC3E}">
        <p14:creationId xmlns:p14="http://schemas.microsoft.com/office/powerpoint/2010/main" val="2129742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11" charset="0"/>
                <a:ea typeface="ＭＳ Ｐゴシック" pitchFamily="-111" charset="-128"/>
                <a:cs typeface="+mn-cs"/>
              </a:defRPr>
            </a:lvl1pPr>
          </a:lstStyle>
          <a:p>
            <a:pPr>
              <a:defRPr/>
            </a:pPr>
            <a:fld id="{E61CCE97-4D9C-4F44-AAB5-88CA7C385C71}" type="datetime1">
              <a:rPr lang="en-US"/>
              <a:pPr>
                <a:defRPr/>
              </a:pPr>
              <a:t>2/23/2018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11" charset="0"/>
                <a:ea typeface="ＭＳ Ｐゴシック" pitchFamily="-111" charset="-128"/>
                <a:cs typeface="+mn-cs"/>
              </a:defRPr>
            </a:lvl1pPr>
          </a:lstStyle>
          <a:p>
            <a:pPr>
              <a:defRPr/>
            </a:pPr>
            <a:fld id="{093DED0A-8E25-4915-8CAC-FABDEDF2F72D}" type="slidenum">
              <a:rPr lang="en-US"/>
              <a:pPr>
                <a:defRPr/>
              </a:pPr>
              <a:t>‹#›</a:t>
            </a:fld>
            <a:endParaRPr lang="en-US"/>
          </a:p>
        </p:txBody>
      </p:sp>
      <p:pic>
        <p:nvPicPr>
          <p:cNvPr id="58376" name="Picture 7" descr="opi_logo_2color.jpg"/>
          <p:cNvPicPr>
            <a:picLocks noChangeAspect="1"/>
          </p:cNvPicPr>
          <p:nvPr/>
        </p:nvPicPr>
        <p:blipFill>
          <a:blip r:embed="rId2"/>
          <a:srcRect/>
          <a:stretch>
            <a:fillRect/>
          </a:stretch>
        </p:blipFill>
        <p:spPr bwMode="auto">
          <a:xfrm>
            <a:off x="96838" y="25400"/>
            <a:ext cx="1266825" cy="390525"/>
          </a:xfrm>
          <a:prstGeom prst="rect">
            <a:avLst/>
          </a:prstGeom>
          <a:noFill/>
          <a:ln w="9525">
            <a:noFill/>
            <a:miter lim="800000"/>
            <a:headEnd/>
            <a:tailEnd/>
          </a:ln>
        </p:spPr>
      </p:pic>
    </p:spTree>
    <p:extLst>
      <p:ext uri="{BB962C8B-B14F-4D97-AF65-F5344CB8AC3E}">
        <p14:creationId xmlns:p14="http://schemas.microsoft.com/office/powerpoint/2010/main" val="218528293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lcoholscreening.org/Learn-More.aspx?topicID=8&amp;articleID=2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leg.mt.gov/bills/mca/45/2/45-2-104.htm" TargetMode="External"/><Relationship Id="rId3" Type="http://schemas.openxmlformats.org/officeDocument/2006/relationships/hyperlink" Target="http://leg.mt.gov/bills/mca/61/8/61-8-442.htm" TargetMode="External"/><Relationship Id="rId7" Type="http://schemas.openxmlformats.org/officeDocument/2006/relationships/hyperlink" Target="http://leg.mt.gov/bills/mca/61/8/61-8-734.htm"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leg.mt.gov/bills/mca/61/8/61-8-731.htm" TargetMode="External"/><Relationship Id="rId5" Type="http://schemas.openxmlformats.org/officeDocument/2006/relationships/hyperlink" Target="http://leg.mt.gov/bills/mca/61/8/61-8-723.htm" TargetMode="External"/><Relationship Id="rId4" Type="http://schemas.openxmlformats.org/officeDocument/2006/relationships/hyperlink" Target="http://leg.mt.gov/bills/mca/61/8/61-8-722.htm"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teens.drugabuse.go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teens.drugabuse.gov/"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teens.drugabuse.gov/"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teens.drugabuse.gov/"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imh.nih.gov/health/topics/anxiety-disorders/index.shtml" TargetMode="External"/><Relationship Id="rId7" Type="http://schemas.openxmlformats.org/officeDocument/2006/relationships/hyperlink" Target="http://www.nimh.nih.gov/health/topics/depression/index.shtml"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nimh.nih.gov/health/topics/schizophrenia/index.shtml" TargetMode="External"/><Relationship Id="rId5" Type="http://schemas.openxmlformats.org/officeDocument/2006/relationships/hyperlink" Target="http://www.nimh.nih.gov/health/topics/attention-deficit-hyperactivity-disorder-adhd/index.shtml" TargetMode="External"/><Relationship Id="rId4" Type="http://schemas.openxmlformats.org/officeDocument/2006/relationships/hyperlink" Target="http://www.nimh.nih.gov/health/topics/post-traumatic-stress-disorder-ptsd/index.s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ea typeface="ＭＳ Ｐゴシック"/>
              </a:rPr>
              <a:t>REVISED 2018</a:t>
            </a:r>
          </a:p>
        </p:txBody>
      </p:sp>
      <p:sp>
        <p:nvSpPr>
          <p:cNvPr id="59396" name="Slide Number Placeholder 3"/>
          <p:cNvSpPr>
            <a:spLocks noGrp="1"/>
          </p:cNvSpPr>
          <p:nvPr>
            <p:ph type="sldNum" sz="quarter" idx="5"/>
          </p:nvPr>
        </p:nvSpPr>
        <p:spPr bwMode="auto">
          <a:noFill/>
          <a:ln>
            <a:miter lim="800000"/>
            <a:headEnd/>
            <a:tailEnd/>
          </a:ln>
        </p:spPr>
        <p:txBody>
          <a:bodyPr/>
          <a:lstStyle/>
          <a:p>
            <a:fld id="{0CCD5C80-CADE-430F-8F6D-A410D1B57C2C}" type="slidenum">
              <a:rPr lang="en-US" smtClean="0">
                <a:latin typeface="Calibri" pitchFamily="34" charset="0"/>
                <a:ea typeface="ＭＳ Ｐゴシック"/>
                <a:cs typeface="ＭＳ Ｐゴシック"/>
              </a:rPr>
              <a:pPr/>
              <a:t>1</a:t>
            </a:fld>
            <a:endParaRPr lang="en-US">
              <a:latin typeface="Calibri" pitchFamily="34"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b="0" cap="none" dirty="0"/>
              <a:t>Montana teens are making smart choices about</a:t>
            </a:r>
            <a:r>
              <a:rPr lang="en-US" b="0" cap="none" baseline="0" dirty="0"/>
              <a:t> drinking and driving.</a:t>
            </a:r>
            <a:endParaRPr lang="en-US" b="0" cap="none" dirty="0"/>
          </a:p>
          <a:p>
            <a:pPr>
              <a:defRPr/>
            </a:pPr>
            <a:r>
              <a:rPr lang="en-US" b="0" cap="none" dirty="0"/>
              <a:t>YRBS Trends QN10: Percentage of students who drove a car or other vehicle when they had been drinking alcohol (one or more times during the 30 days before the survey, among students who had driven a car or other vehicle during the 30 days before the survey)</a:t>
            </a:r>
          </a:p>
          <a:p>
            <a:pPr>
              <a:defRPr/>
            </a:pPr>
            <a:endParaRPr lang="en-US" b="0" cap="none" dirty="0"/>
          </a:p>
          <a:p>
            <a:pPr>
              <a:defRPr/>
            </a:pPr>
            <a:r>
              <a:rPr lang="en-US" b="0" cap="none" dirty="0"/>
              <a:t>In 2017 Montana</a:t>
            </a:r>
            <a:r>
              <a:rPr lang="en-US" b="0" cap="none" baseline="0" dirty="0"/>
              <a:t> YRBS reported </a:t>
            </a:r>
            <a:r>
              <a:rPr lang="en-US" b="0" cap="none" dirty="0"/>
              <a:t>one third of high school students(</a:t>
            </a:r>
            <a:r>
              <a:rPr lang="en-US" b="0" cap="none" baseline="0" dirty="0"/>
              <a:t> </a:t>
            </a:r>
            <a:r>
              <a:rPr lang="en-US" b="0" cap="none" dirty="0"/>
              <a:t>33.1</a:t>
            </a:r>
            <a:r>
              <a:rPr lang="en-US" b="0" cap="none" baseline="0" dirty="0"/>
              <a:t>%) as the percentage of students who currently drank alcohol (at least one drink of alcohol, on at least 1 day during the 30 days before the survey) </a:t>
            </a:r>
          </a:p>
          <a:p>
            <a:pPr>
              <a:defRPr/>
            </a:pPr>
            <a:r>
              <a:rPr lang="en-US" b="0" cap="none" baseline="0" dirty="0"/>
              <a:t>http://opi.mt.gov/Portals/182/Page%20Files/YRBS/17AlcoholOtherDrugs.pdf </a:t>
            </a:r>
          </a:p>
          <a:p>
            <a:pPr>
              <a:defRPr/>
            </a:pPr>
            <a:endParaRPr lang="en-US" b="0" cap="none" baseline="0" dirty="0"/>
          </a:p>
          <a:p>
            <a:pPr>
              <a:defRPr/>
            </a:pPr>
            <a:r>
              <a:rPr lang="en-US" b="0" cap="none" baseline="0" dirty="0"/>
              <a:t>Montana citations for DUI under age 21 with BAC of 0.02 – liquor are decreasing:</a:t>
            </a:r>
          </a:p>
          <a:p>
            <a:pPr>
              <a:defRPr/>
            </a:pPr>
            <a:r>
              <a:rPr lang="en-US" b="0" cap="none" baseline="0" dirty="0"/>
              <a:t>2011- 159</a:t>
            </a:r>
          </a:p>
          <a:p>
            <a:pPr>
              <a:defRPr/>
            </a:pPr>
            <a:r>
              <a:rPr lang="en-US" b="0" cap="none" baseline="0" dirty="0"/>
              <a:t>2012 - 144</a:t>
            </a:r>
          </a:p>
          <a:p>
            <a:pPr>
              <a:defRPr/>
            </a:pPr>
            <a:r>
              <a:rPr lang="en-US" b="0" cap="none" baseline="0" dirty="0"/>
              <a:t>2013 – 116</a:t>
            </a:r>
          </a:p>
          <a:p>
            <a:pPr>
              <a:defRPr/>
            </a:pPr>
            <a:r>
              <a:rPr lang="en-US" b="0" cap="none" baseline="0" dirty="0"/>
              <a:t>2014 - 111</a:t>
            </a:r>
          </a:p>
          <a:p>
            <a:pPr>
              <a:defRPr/>
            </a:pPr>
            <a:r>
              <a:rPr lang="en-US" b="0" cap="none" baseline="0" dirty="0"/>
              <a:t>2015 – 115</a:t>
            </a:r>
          </a:p>
          <a:p>
            <a:pPr>
              <a:defRPr/>
            </a:pPr>
            <a:r>
              <a:rPr lang="en-US" b="0" cap="none" baseline="0" dirty="0"/>
              <a:t>2016 - 97</a:t>
            </a:r>
            <a:endParaRPr lang="en-US" b="0" cap="none" dirty="0"/>
          </a:p>
          <a:p>
            <a:pPr>
              <a:defRPr/>
            </a:pPr>
            <a:endParaRPr lang="en-US" b="1" cap="none" dirty="0"/>
          </a:p>
          <a:p>
            <a:pPr>
              <a:defRPr/>
            </a:pPr>
            <a:endParaRPr lang="en-US" b="1" cap="all" dirty="0"/>
          </a:p>
          <a:p>
            <a:pPr>
              <a:defRPr/>
            </a:pPr>
            <a:endParaRPr lang="en-US" dirty="0"/>
          </a:p>
          <a:p>
            <a:pPr>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093DED0A-8E25-4915-8CAC-FABDEDF2F72D}" type="slidenum">
              <a:rPr lang="en-US" smtClean="0"/>
              <a:pPr>
                <a:defRPr/>
              </a:pPr>
              <a:t>11</a:t>
            </a:fld>
            <a:endParaRPr lang="en-US"/>
          </a:p>
        </p:txBody>
      </p:sp>
    </p:spTree>
    <p:extLst>
      <p:ext uri="{BB962C8B-B14F-4D97-AF65-F5344CB8AC3E}">
        <p14:creationId xmlns:p14="http://schemas.microsoft.com/office/powerpoint/2010/main" val="3157857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drinking culture in your community</a:t>
            </a:r>
          </a:p>
          <a:p>
            <a:pPr marL="171450" indent="-171450">
              <a:buFont typeface="Arial" panose="020B0604020202020204" pitchFamily="34" charset="0"/>
              <a:buChar char="•"/>
            </a:pPr>
            <a:r>
              <a:rPr lang="en-US" dirty="0"/>
              <a:t>Why do people drink?</a:t>
            </a:r>
          </a:p>
          <a:p>
            <a:pPr marL="171450" indent="-171450" eaLnBrk="1" hangingPunct="1">
              <a:buFont typeface="Arial" panose="020B0604020202020204" pitchFamily="34" charset="0"/>
              <a:buChar char="•"/>
              <a:tabLst>
                <a:tab pos="457200" algn="l"/>
              </a:tabLst>
            </a:pPr>
            <a:r>
              <a:rPr lang="en-US" sz="1200" dirty="0">
                <a:ea typeface="ＭＳ Ｐゴシック"/>
              </a:rPr>
              <a:t>Quench thirst </a:t>
            </a:r>
          </a:p>
          <a:p>
            <a:pPr marL="171450" indent="-171450" eaLnBrk="1" hangingPunct="1">
              <a:buFont typeface="Arial" panose="020B0604020202020204" pitchFamily="34" charset="0"/>
              <a:buChar char="•"/>
              <a:tabLst>
                <a:tab pos="457200" algn="l"/>
              </a:tabLst>
            </a:pPr>
            <a:r>
              <a:rPr lang="en-US" sz="1200" dirty="0">
                <a:ea typeface="ＭＳ Ｐゴシック"/>
              </a:rPr>
              <a:t>Get drunk (binge drinking)</a:t>
            </a:r>
          </a:p>
          <a:p>
            <a:pPr marL="171450" indent="-171450" eaLnBrk="1" hangingPunct="1">
              <a:buFont typeface="Arial" panose="020B0604020202020204" pitchFamily="34" charset="0"/>
              <a:buChar char="•"/>
              <a:tabLst>
                <a:tab pos="457200" algn="l"/>
              </a:tabLst>
            </a:pPr>
            <a:r>
              <a:rPr lang="en-US" sz="1200" dirty="0">
                <a:ea typeface="ＭＳ Ｐゴシック"/>
              </a:rPr>
              <a:t>Enjoy a social setting</a:t>
            </a:r>
          </a:p>
          <a:p>
            <a:pPr marL="171450" indent="-171450" eaLnBrk="1" hangingPunct="1">
              <a:buFont typeface="Arial" panose="020B0604020202020204" pitchFamily="34" charset="0"/>
              <a:buChar char="•"/>
              <a:tabLst>
                <a:tab pos="457200" algn="l"/>
              </a:tabLst>
            </a:pPr>
            <a:r>
              <a:rPr lang="en-US" sz="1200" dirty="0">
                <a:ea typeface="ＭＳ Ｐゴシック"/>
              </a:rPr>
              <a:t>As part of a religious or traditional ceremony</a:t>
            </a:r>
          </a:p>
          <a:p>
            <a:pPr eaLnBrk="1" hangingPunct="1">
              <a:tabLst>
                <a:tab pos="457200" algn="l"/>
              </a:tabLst>
            </a:pPr>
            <a:r>
              <a:rPr lang="en-US" sz="1200" dirty="0">
                <a:ea typeface="ＭＳ Ｐゴシック"/>
              </a:rPr>
              <a:t> </a:t>
            </a:r>
            <a:endParaRPr lang="en-US" dirty="0"/>
          </a:p>
          <a:p>
            <a:r>
              <a:rPr lang="en-US" sz="1200" dirty="0"/>
              <a:t>Before you risk it:</a:t>
            </a:r>
          </a:p>
          <a:p>
            <a:pPr marL="171450" indent="-171450">
              <a:buFont typeface="Arial" panose="020B0604020202020204" pitchFamily="34" charset="0"/>
              <a:buChar char="•"/>
            </a:pPr>
            <a:r>
              <a:rPr lang="en-US" sz="1200" dirty="0"/>
              <a:t>Know the law.</a:t>
            </a:r>
          </a:p>
          <a:p>
            <a:pPr marL="171450" indent="-171450">
              <a:buFont typeface="Arial" panose="020B0604020202020204" pitchFamily="34" charset="0"/>
              <a:buChar char="•"/>
            </a:pPr>
            <a:r>
              <a:rPr lang="en-US" sz="1200" dirty="0"/>
              <a:t>It is illegal to buy or possess alcohol if you are under age 21.</a:t>
            </a:r>
          </a:p>
          <a:p>
            <a:pPr marL="171450" indent="-171450">
              <a:buFont typeface="Arial" panose="020B0604020202020204" pitchFamily="34" charset="0"/>
              <a:buChar char="•"/>
            </a:pPr>
            <a:r>
              <a:rPr lang="en-US" sz="1200" dirty="0"/>
              <a:t>Get the facts. </a:t>
            </a:r>
          </a:p>
          <a:p>
            <a:pPr marL="171450" indent="-171450">
              <a:buFont typeface="Arial" panose="020B0604020202020204" pitchFamily="34" charset="0"/>
              <a:buChar char="•"/>
            </a:pPr>
            <a:r>
              <a:rPr lang="en-US" sz="1200" dirty="0"/>
              <a:t>One drink can make you fail a breath test. In Montana, people under age 21 can lose their driver's license, be subject to a heavy fine, or have their car permanently taken away.</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111"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093DED0A-8E25-4915-8CAC-FABDEDF2F72D}" type="slidenum">
              <a:rPr lang="en-US" smtClean="0"/>
              <a:pPr>
                <a:defRPr/>
              </a:pPr>
              <a:t>12</a:t>
            </a:fld>
            <a:endParaRPr lang="en-US"/>
          </a:p>
        </p:txBody>
      </p:sp>
    </p:spTree>
    <p:extLst>
      <p:ext uri="{BB962C8B-B14F-4D97-AF65-F5344CB8AC3E}">
        <p14:creationId xmlns:p14="http://schemas.microsoft.com/office/powerpoint/2010/main" val="3743868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Aren't beer and wine "safer" than liquor? No. </a:t>
            </a:r>
          </a:p>
          <a:p>
            <a:endParaRPr lang="en-US" sz="1200" dirty="0"/>
          </a:p>
          <a:p>
            <a:r>
              <a:rPr lang="en-US" sz="1200" dirty="0"/>
              <a:t>One 12-ounce beer has about as much alcohol as a 1.5-ounce shot of liquor, a 5-ounce glass of wine, or a wine cooler.</a:t>
            </a:r>
          </a:p>
          <a:p>
            <a:endParaRPr lang="en-US" dirty="0"/>
          </a:p>
        </p:txBody>
      </p:sp>
      <p:sp>
        <p:nvSpPr>
          <p:cNvPr id="4" name="Slide Number Placeholder 3"/>
          <p:cNvSpPr>
            <a:spLocks noGrp="1"/>
          </p:cNvSpPr>
          <p:nvPr>
            <p:ph type="sldNum" sz="quarter" idx="10"/>
          </p:nvPr>
        </p:nvSpPr>
        <p:spPr/>
        <p:txBody>
          <a:bodyPr/>
          <a:lstStyle/>
          <a:p>
            <a:pPr>
              <a:defRPr/>
            </a:pPr>
            <a:fld id="{093DED0A-8E25-4915-8CAC-FABDEDF2F72D}" type="slidenum">
              <a:rPr lang="en-US" smtClean="0"/>
              <a:pPr>
                <a:defRPr/>
              </a:pPr>
              <a:t>13</a:t>
            </a:fld>
            <a:endParaRPr lang="en-US"/>
          </a:p>
        </p:txBody>
      </p:sp>
    </p:spTree>
    <p:extLst>
      <p:ext uri="{BB962C8B-B14F-4D97-AF65-F5344CB8AC3E}">
        <p14:creationId xmlns:p14="http://schemas.microsoft.com/office/powerpoint/2010/main" val="100240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a:ea typeface="ＭＳ Ｐゴシック"/>
              </a:rPr>
              <a:t>Consuming several alcoholic drinks in one hour will raise blood alcohol concentration much more than having one drink over a longer period of time.</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a:ea typeface="ＭＳ Ｐゴシック"/>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a:ea typeface="ＭＳ Ｐゴシック"/>
              </a:rPr>
              <a:t>Source: </a:t>
            </a:r>
            <a:r>
              <a:rPr lang="en-US" dirty="0">
                <a:ea typeface="ＭＳ Ｐゴシック"/>
              </a:rPr>
              <a:t>CDC,</a:t>
            </a:r>
            <a:r>
              <a:rPr lang="en-US" baseline="0" dirty="0">
                <a:ea typeface="ＭＳ Ｐゴシック"/>
              </a:rPr>
              <a:t> </a:t>
            </a:r>
            <a:r>
              <a:rPr lang="en-US" dirty="0">
                <a:ea typeface="ＭＳ Ｐゴシック"/>
              </a:rPr>
              <a:t>2012 - http://www.cdc.gov/vitalsigns/drinkinganddriving</a:t>
            </a:r>
          </a:p>
        </p:txBody>
      </p:sp>
      <p:sp>
        <p:nvSpPr>
          <p:cNvPr id="69636" name="Slide Number Placeholder 3"/>
          <p:cNvSpPr>
            <a:spLocks noGrp="1"/>
          </p:cNvSpPr>
          <p:nvPr>
            <p:ph type="sldNum" sz="quarter" idx="5"/>
          </p:nvPr>
        </p:nvSpPr>
        <p:spPr bwMode="auto">
          <a:noFill/>
          <a:ln>
            <a:miter lim="800000"/>
            <a:headEnd/>
            <a:tailEnd/>
          </a:ln>
        </p:spPr>
        <p:txBody>
          <a:bodyPr/>
          <a:lstStyle/>
          <a:p>
            <a:fld id="{56CF0E70-FFA3-4D73-803F-A87527378010}" type="slidenum">
              <a:rPr lang="en-US" smtClean="0">
                <a:latin typeface="Calibri" pitchFamily="34" charset="0"/>
                <a:ea typeface="ＭＳ Ｐゴシック"/>
                <a:cs typeface="ＭＳ Ｐゴシック"/>
              </a:rPr>
              <a:pPr/>
              <a:t>14</a:t>
            </a:fld>
            <a:endParaRPr lang="en-US">
              <a:latin typeface="Calibri" pitchFamily="34" charset="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dirty="0">
                <a:latin typeface="Arial" panose="020B0604020202020204" pitchFamily="34" charset="0"/>
                <a:cs typeface="Arial" panose="020B0604020202020204" pitchFamily="34" charset="0"/>
              </a:rPr>
              <a:t>Drinking large amounts of alcohol at one time or very rapidly can cause alcohol poisoning, which can lead to coma or even death. Driving and drinking also can be deadly. Alcohol can hurt you--even if you're not the one drinking.</a:t>
            </a:r>
          </a:p>
          <a:p>
            <a:pPr marL="0" indent="0">
              <a:buNone/>
            </a:pP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If you're around people who are drinking, you have an increased risk of being seriously injured, involved in car crashes, or affected by violence. At the very least, you may have to deal with people who are sick, out of control, or unable to take care of themselves.</a:t>
            </a:r>
          </a:p>
          <a:p>
            <a:endParaRPr lang="en-US" sz="1200" dirty="0">
              <a:latin typeface="Arial" panose="020B0604020202020204" pitchFamily="34" charset="0"/>
              <a:cs typeface="Arial" panose="020B0604020202020204" pitchFamily="34"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u="sng" kern="1200" dirty="0">
                <a:solidFill>
                  <a:schemeClr val="tx1"/>
                </a:solidFill>
                <a:effectLst/>
                <a:latin typeface="+mn-lt"/>
                <a:ea typeface="ＭＳ Ｐゴシック" pitchFamily="-111" charset="-128"/>
                <a:cs typeface="ＭＳ Ｐゴシック"/>
                <a:hlinkClick r:id="rId3"/>
              </a:rPr>
              <a:t>http://www.alcoholscreening.org/Learn-More.aspx?topicID=8&amp;articleID=25</a:t>
            </a:r>
            <a:r>
              <a:rPr lang="en-US" sz="1200" kern="1200" dirty="0">
                <a:solidFill>
                  <a:schemeClr val="tx1"/>
                </a:solidFill>
                <a:effectLst/>
                <a:latin typeface="+mn-lt"/>
                <a:ea typeface="ＭＳ Ｐゴシック" pitchFamily="-111" charset="-128"/>
                <a:cs typeface="ＭＳ Ｐゴシック"/>
              </a:rPr>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111"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ea typeface="ＭＳ Ｐゴシック"/>
              </a:rPr>
              <a:t>NHTSA photo and Binge Drinking definition CDC,</a:t>
            </a:r>
            <a:r>
              <a:rPr lang="en-US" baseline="0" dirty="0">
                <a:ea typeface="ＭＳ Ｐゴシック"/>
              </a:rPr>
              <a:t> </a:t>
            </a:r>
            <a:r>
              <a:rPr lang="en-US" dirty="0">
                <a:ea typeface="ＭＳ Ｐゴシック"/>
              </a:rPr>
              <a:t>2012  http://www.cdc.gov/vitalsigns/drinkinganddriving/</a:t>
            </a:r>
            <a:endParaRPr lang="en-US" dirty="0"/>
          </a:p>
          <a:p>
            <a:endParaRPr lang="en-US" dirty="0">
              <a:ea typeface="ＭＳ Ｐゴシック"/>
            </a:endParaRPr>
          </a:p>
        </p:txBody>
      </p:sp>
      <p:sp>
        <p:nvSpPr>
          <p:cNvPr id="71684" name="Slide Number Placeholder 3"/>
          <p:cNvSpPr>
            <a:spLocks noGrp="1"/>
          </p:cNvSpPr>
          <p:nvPr>
            <p:ph type="sldNum" sz="quarter" idx="5"/>
          </p:nvPr>
        </p:nvSpPr>
        <p:spPr bwMode="auto">
          <a:noFill/>
          <a:ln>
            <a:miter lim="800000"/>
            <a:headEnd/>
            <a:tailEnd/>
          </a:ln>
        </p:spPr>
        <p:txBody>
          <a:bodyPr/>
          <a:lstStyle/>
          <a:p>
            <a:fld id="{E8C9306E-5057-4295-A2DA-45E65327568A}" type="slidenum">
              <a:rPr lang="en-US" smtClean="0">
                <a:latin typeface="Calibri" pitchFamily="34" charset="0"/>
                <a:ea typeface="ＭＳ Ｐゴシック"/>
                <a:cs typeface="ＭＳ Ｐゴシック"/>
              </a:rPr>
              <a:pPr/>
              <a:t>15</a:t>
            </a:fld>
            <a:endParaRPr lang="en-US">
              <a:latin typeface="Calibri" pitchFamily="34" charset="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latin typeface="Arial" panose="020B0604020202020204" pitchFamily="34" charset="0"/>
                <a:cs typeface="Arial" panose="020B0604020202020204" pitchFamily="34" charset="0"/>
              </a:rPr>
              <a:t>Knowing and understanding the signs of alcohol poisoning can save lives. Call 911.</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latin typeface="Arial" panose="020B0604020202020204" pitchFamily="34" charset="0"/>
                <a:cs typeface="Arial" panose="020B0604020202020204" pitchFamily="34" charset="0"/>
              </a:rPr>
              <a:t>Don’t wait for all the signs before seeking medical help.  </a:t>
            </a:r>
          </a:p>
          <a:p>
            <a:r>
              <a:rPr lang="en-US" dirty="0">
                <a:latin typeface="Arial" panose="020B0604020202020204" pitchFamily="34" charset="0"/>
                <a:cs typeface="Arial" panose="020B0604020202020204" pitchFamily="34" charset="0"/>
              </a:rPr>
              <a:t>Blood</a:t>
            </a:r>
            <a:r>
              <a:rPr lang="en-US" baseline="0" dirty="0">
                <a:latin typeface="Arial" panose="020B0604020202020204" pitchFamily="34" charset="0"/>
                <a:cs typeface="Arial" panose="020B0604020202020204" pitchFamily="34" charset="0"/>
              </a:rPr>
              <a:t> alcohol levels can continue to rise even when a person stops drinking or is passed out.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Signs of alcohol poisoning include:</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Mental confusion or stupor – The person can’t speak or doesn’t make sense</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Passed out and can’t be roused – The person may already be in a coma</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Vomiting – Throwing up is not a normal result of drinking</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Seizures – The body shakes or convulses</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Slow breathing – Less than eight breaths per minute</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Irregular breathing – Taking 10 seconds or more between breaths</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Hypothermia – The person is cool to the touch, is pale or has bluish skin color</a:t>
            </a:r>
          </a:p>
          <a:p>
            <a:endParaRPr lang="en-US" dirty="0"/>
          </a:p>
        </p:txBody>
      </p:sp>
      <p:sp>
        <p:nvSpPr>
          <p:cNvPr id="4" name="Slide Number Placeholder 3"/>
          <p:cNvSpPr>
            <a:spLocks noGrp="1"/>
          </p:cNvSpPr>
          <p:nvPr>
            <p:ph type="sldNum" sz="quarter" idx="10"/>
          </p:nvPr>
        </p:nvSpPr>
        <p:spPr/>
        <p:txBody>
          <a:bodyPr/>
          <a:lstStyle/>
          <a:p>
            <a:pPr>
              <a:defRPr/>
            </a:pPr>
            <a:fld id="{093DED0A-8E25-4915-8CAC-FABDEDF2F72D}" type="slidenum">
              <a:rPr lang="en-US" smtClean="0"/>
              <a:pPr>
                <a:defRPr/>
              </a:pPr>
              <a:t>16</a:t>
            </a:fld>
            <a:endParaRPr lang="en-US"/>
          </a:p>
        </p:txBody>
      </p:sp>
    </p:spTree>
    <p:extLst>
      <p:ext uri="{BB962C8B-B14F-4D97-AF65-F5344CB8AC3E}">
        <p14:creationId xmlns:p14="http://schemas.microsoft.com/office/powerpoint/2010/main" val="895745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ea typeface="ＭＳ Ｐゴシック"/>
              </a:rPr>
              <a:t>Understanding Alcohol: Investigations into Biology and Behavior page 29 – 30 figure 6 </a:t>
            </a:r>
          </a:p>
          <a:p>
            <a:pPr eaLnBrk="1" hangingPunct="1"/>
            <a:r>
              <a:rPr lang="en-US" dirty="0">
                <a:ea typeface="ＭＳ Ｐゴシック"/>
              </a:rPr>
              <a:t>National Institute of Health 2003 Curriculum</a:t>
            </a:r>
          </a:p>
          <a:p>
            <a:pPr eaLnBrk="1" hangingPunct="1"/>
            <a:endParaRPr lang="en-US" dirty="0">
              <a:ea typeface="ＭＳ Ｐゴシック"/>
            </a:endParaRPr>
          </a:p>
          <a:p>
            <a:pPr eaLnBrk="1" hangingPunct="1"/>
            <a:r>
              <a:rPr lang="en-US" dirty="0">
                <a:ea typeface="ＭＳ Ｐゴシック"/>
              </a:rPr>
              <a:t>Rate of alcohol</a:t>
            </a:r>
            <a:r>
              <a:rPr lang="en-US" baseline="0" dirty="0">
                <a:ea typeface="ＭＳ Ｐゴシック"/>
              </a:rPr>
              <a:t> elimination varies by individual and time is essential. </a:t>
            </a:r>
          </a:p>
          <a:p>
            <a:pPr eaLnBrk="1" hangingPunct="1"/>
            <a:r>
              <a:rPr lang="en-US" baseline="0" dirty="0">
                <a:ea typeface="ＭＳ Ｐゴシック"/>
              </a:rPr>
              <a:t>The body can eliminate about one dose of alcohol per hour.  </a:t>
            </a:r>
          </a:p>
          <a:p>
            <a:pPr eaLnBrk="1" hangingPunct="1"/>
            <a:endParaRPr lang="en-US" baseline="0" dirty="0">
              <a:ea typeface="ＭＳ Ｐゴシック"/>
            </a:endParaRPr>
          </a:p>
        </p:txBody>
      </p:sp>
      <p:sp>
        <p:nvSpPr>
          <p:cNvPr id="70660" name="Slide Number Placeholder 3"/>
          <p:cNvSpPr>
            <a:spLocks noGrp="1"/>
          </p:cNvSpPr>
          <p:nvPr>
            <p:ph type="sldNum" sz="quarter" idx="5"/>
          </p:nvPr>
        </p:nvSpPr>
        <p:spPr bwMode="auto">
          <a:noFill/>
          <a:ln>
            <a:miter lim="800000"/>
            <a:headEnd/>
            <a:tailEnd/>
          </a:ln>
        </p:spPr>
        <p:txBody>
          <a:bodyPr/>
          <a:lstStyle/>
          <a:p>
            <a:fld id="{E288BC60-FAEF-4F79-AFE8-BFB6C39FFEF4}" type="slidenum">
              <a:rPr lang="en-US" smtClean="0">
                <a:latin typeface="Calibri" pitchFamily="34" charset="0"/>
                <a:ea typeface="ＭＳ Ｐゴシック"/>
                <a:cs typeface="ＭＳ Ｐゴシック"/>
              </a:rPr>
              <a:pPr/>
              <a:t>17</a:t>
            </a:fld>
            <a:endParaRPr lang="en-US">
              <a:latin typeface="Calibri" pitchFamily="34" charset="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a:rPr>
              <a:t>Drinking alcohol or using drugs when driving is totally unacceptable, dangerous, illegal and it can cost you your license.</a:t>
            </a:r>
          </a:p>
          <a:p>
            <a:r>
              <a:rPr lang="en-US" sz="1200" b="0" kern="1200" dirty="0">
                <a:solidFill>
                  <a:schemeClr val="tx1"/>
                </a:solidFill>
                <a:effectLst/>
                <a:latin typeface="Arial" panose="020B0604020202020204" pitchFamily="34" charset="0"/>
                <a:ea typeface="ＭＳ Ｐゴシック" pitchFamily="-111" charset="-128"/>
                <a:cs typeface="Arial" panose="020B0604020202020204" pitchFamily="34" charset="0"/>
              </a:rPr>
              <a:t>See the MDT-MIP Penalties factsheet in the Additional Resources folder</a:t>
            </a:r>
          </a:p>
          <a:p>
            <a:endParaRPr lang="en-US" sz="1200" b="0" kern="1200" dirty="0">
              <a:solidFill>
                <a:schemeClr val="tx1"/>
              </a:solidFill>
              <a:effectLst/>
              <a:latin typeface="Arial" panose="020B0604020202020204" pitchFamily="34" charset="0"/>
              <a:ea typeface="ＭＳ Ｐゴシック" pitchFamily="-111"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11" charset="-128"/>
                <a:cs typeface="Arial" panose="020B0604020202020204" pitchFamily="34" charset="0"/>
              </a:rPr>
              <a:t>MDT PSA: https://youtu.be/sxS7wcKOtcM </a:t>
            </a:r>
            <a:endParaRPr lang="en-US" b="0" dirty="0">
              <a:latin typeface="Arial" panose="020B0604020202020204" pitchFamily="34" charset="0"/>
              <a:ea typeface="ＭＳ Ｐゴシック"/>
              <a:cs typeface="Arial" panose="020B0604020202020204" pitchFamily="34" charset="0"/>
            </a:endParaRPr>
          </a:p>
          <a:p>
            <a:endParaRPr lang="en-US" dirty="0">
              <a:ea typeface="ＭＳ Ｐゴシック"/>
            </a:endParaRPr>
          </a:p>
          <a:p>
            <a:r>
              <a:rPr lang="en-US" dirty="0">
                <a:ea typeface="ＭＳ Ｐゴシック"/>
              </a:rPr>
              <a:t>Resource: http://www.abovetheinfluence.com</a:t>
            </a:r>
          </a:p>
          <a:p>
            <a:endParaRPr lang="en-US" dirty="0">
              <a:ea typeface="ＭＳ Ｐゴシック"/>
            </a:endParaRPr>
          </a:p>
        </p:txBody>
      </p:sp>
      <p:sp>
        <p:nvSpPr>
          <p:cNvPr id="4" name="Slide Number Placeholder 3"/>
          <p:cNvSpPr>
            <a:spLocks noGrp="1"/>
          </p:cNvSpPr>
          <p:nvPr>
            <p:ph type="sldNum" sz="quarter" idx="5"/>
          </p:nvPr>
        </p:nvSpPr>
        <p:spPr/>
        <p:txBody>
          <a:bodyPr/>
          <a:lstStyle/>
          <a:p>
            <a:pPr>
              <a:defRPr/>
            </a:pPr>
            <a:fld id="{9F37440C-B135-42D9-9848-72C3397E4773}"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base" latinLnBrk="0" hangingPunct="1">
              <a:lnSpc>
                <a:spcPct val="100000"/>
              </a:lnSpc>
              <a:spcBef>
                <a:spcPct val="30000"/>
              </a:spcBef>
              <a:spcAft>
                <a:spcPct val="0"/>
              </a:spcAft>
              <a:buClrTx/>
              <a:buSzTx/>
              <a:buFontTx/>
              <a:buAutoNum type="arabicPeriod"/>
              <a:tabLst/>
              <a:defRPr/>
            </a:pPr>
            <a:r>
              <a:rPr lang="en-US" sz="1200" dirty="0">
                <a:latin typeface="Arial" panose="020B0604020202020204" pitchFamily="34" charset="0"/>
                <a:cs typeface="Arial" panose="020B0604020202020204" pitchFamily="34" charset="0"/>
              </a:rPr>
              <a:t>Research shows that a single drink increases the risk of death or serious injury by five times.</a:t>
            </a:r>
          </a:p>
          <a:p>
            <a:pPr marL="228600" marR="0" indent="-228600" algn="l" defTabSz="457200" rtl="0" eaLnBrk="1" fontAlgn="base" latinLnBrk="0" hangingPunct="1">
              <a:lnSpc>
                <a:spcPct val="100000"/>
              </a:lnSpc>
              <a:spcBef>
                <a:spcPct val="30000"/>
              </a:spcBef>
              <a:spcAft>
                <a:spcPct val="0"/>
              </a:spcAft>
              <a:buClrTx/>
              <a:buSzTx/>
              <a:buFontTx/>
              <a:buAutoNum type="arabicPeriod"/>
              <a:tabLst/>
              <a:defRPr/>
            </a:pPr>
            <a:r>
              <a:rPr lang="en-US" sz="1200" kern="1200" dirty="0">
                <a:solidFill>
                  <a:schemeClr val="tx1"/>
                </a:solidFill>
                <a:effectLst/>
                <a:latin typeface="Arial" panose="020B0604020202020204" pitchFamily="34" charset="0"/>
                <a:ea typeface="ＭＳ Ｐゴシック" pitchFamily="-111" charset="-128"/>
                <a:cs typeface="Arial" panose="020B0604020202020204" pitchFamily="34" charset="0"/>
              </a:rPr>
              <a:t>On average each year in Montana, alcohol/drug-related driving has been a factor in</a:t>
            </a:r>
            <a:r>
              <a:rPr lang="en-US" sz="1200" kern="1200" baseline="0" dirty="0">
                <a:solidFill>
                  <a:schemeClr val="tx1"/>
                </a:solidFill>
                <a:effectLst/>
                <a:latin typeface="Arial" panose="020B0604020202020204" pitchFamily="34" charset="0"/>
                <a:ea typeface="ＭＳ Ｐゴシック" pitchFamily="-111" charset="-128"/>
                <a:cs typeface="Arial" panose="020B0604020202020204" pitchFamily="34" charset="0"/>
              </a:rPr>
              <a:t> more than </a:t>
            </a:r>
            <a:r>
              <a:rPr lang="en-US" sz="1200" kern="1200" dirty="0">
                <a:solidFill>
                  <a:schemeClr val="tx1"/>
                </a:solidFill>
                <a:effectLst/>
                <a:latin typeface="Arial" panose="020B0604020202020204" pitchFamily="34" charset="0"/>
                <a:ea typeface="ＭＳ Ｐゴシック" pitchFamily="-111" charset="-128"/>
                <a:cs typeface="Arial" panose="020B0604020202020204" pitchFamily="34" charset="0"/>
              </a:rPr>
              <a:t>50% of deaths on Montana’s roads – MDT http://www.mdt.mt.gov/visionzero/people/impairment.shtml </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i="1" kern="1200" dirty="0">
                <a:solidFill>
                  <a:schemeClr val="tx1"/>
                </a:solidFill>
                <a:effectLst/>
                <a:latin typeface="Arial" panose="020B0604020202020204" pitchFamily="34" charset="0"/>
                <a:ea typeface="ＭＳ Ｐゴシック" pitchFamily="-111" charset="-128"/>
                <a:cs typeface="Arial" panose="020B0604020202020204" pitchFamily="34" charset="0"/>
              </a:rPr>
              <a:t>3</a:t>
            </a:r>
            <a:r>
              <a:rPr lang="en-US" sz="1200" i="0" kern="1200" dirty="0">
                <a:solidFill>
                  <a:schemeClr val="tx1"/>
                </a:solidFill>
                <a:effectLst/>
                <a:latin typeface="Arial" panose="020B0604020202020204" pitchFamily="34" charset="0"/>
                <a:ea typeface="ＭＳ Ｐゴシック" pitchFamily="-111" charset="-128"/>
                <a:cs typeface="Arial" panose="020B0604020202020204" pitchFamily="34" charset="0"/>
              </a:rPr>
              <a:t>.  Drinking illegally combined with less driving experience results in a deadly combination</a:t>
            </a:r>
            <a:r>
              <a:rPr lang="en-US" sz="1200" i="1" kern="1200" dirty="0">
                <a:solidFill>
                  <a:schemeClr val="tx1"/>
                </a:solidFill>
                <a:effectLst/>
                <a:latin typeface="Arial" panose="020B0604020202020204" pitchFamily="34" charset="0"/>
                <a:ea typeface="ＭＳ Ｐゴシック" pitchFamily="-111" charset="-128"/>
                <a:cs typeface="Arial" panose="020B0604020202020204" pitchFamily="34" charset="0"/>
              </a:rPr>
              <a:t>.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i="1" kern="1200" dirty="0">
              <a:solidFill>
                <a:schemeClr val="tx1"/>
              </a:solidFill>
              <a:effectLst/>
              <a:latin typeface="Arial" panose="020B0604020202020204" pitchFamily="34" charset="0"/>
              <a:ea typeface="ＭＳ Ｐゴシック" pitchFamily="-111" charset="-128"/>
              <a:cs typeface="Arial" panose="020B0604020202020204" pitchFamily="34"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i="1" kern="1200" dirty="0">
                <a:solidFill>
                  <a:schemeClr val="tx1"/>
                </a:solidFill>
                <a:effectLst/>
                <a:latin typeface="Arial" panose="020B0604020202020204" pitchFamily="34" charset="0"/>
                <a:ea typeface="ＭＳ Ｐゴシック" pitchFamily="-111" charset="-128"/>
                <a:cs typeface="Arial" panose="020B0604020202020204" pitchFamily="34" charset="0"/>
              </a:rPr>
              <a:t>Sources: </a:t>
            </a:r>
          </a:p>
          <a:p>
            <a:pPr marL="0" indent="0" eaLnBrk="1" hangingPunct="1">
              <a:buFontTx/>
              <a:buNone/>
            </a:pPr>
            <a:r>
              <a:rPr lang="en-US" dirty="0">
                <a:latin typeface="Arial" panose="020B0604020202020204" pitchFamily="34" charset="0"/>
                <a:ea typeface="ＭＳ Ｐゴシック"/>
                <a:cs typeface="Arial" panose="020B0604020202020204" pitchFamily="34" charset="0"/>
              </a:rPr>
              <a:t>Drugs Shatter the Myths NIDA teens.drugabuse.gov</a:t>
            </a:r>
          </a:p>
          <a:p>
            <a:pPr marL="0" indent="0" eaLnBrk="1" hangingPunct="1">
              <a:buFontTx/>
              <a:buNone/>
            </a:pPr>
            <a:r>
              <a:rPr lang="en-US" dirty="0">
                <a:latin typeface="Arial" panose="020B0604020202020204" pitchFamily="34" charset="0"/>
                <a:ea typeface="ＭＳ Ｐゴシック"/>
                <a:cs typeface="Arial" panose="020B0604020202020204" pitchFamily="34" charset="0"/>
              </a:rPr>
              <a:t>Centers for Disease Control. “Vital Signs: Alcohol-Impaired Driving Among Adults — United States, 2010.” Morbidity and Mortality Weekly Report. October 4, 2011. http://www.cdc.gov/mmwr/preview/mmwrhtml/mm6039a4.htm</a:t>
            </a:r>
          </a:p>
          <a:p>
            <a:pPr marL="0" indent="0" eaLnBrk="1" hangingPunct="1">
              <a:buFontTx/>
              <a:buNone/>
            </a:pPr>
            <a:endParaRPr lang="en-US" dirty="0">
              <a:latin typeface="Arial" panose="020B0604020202020204" pitchFamily="34" charset="0"/>
              <a:ea typeface="ＭＳ Ｐゴシック"/>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093DED0A-8E25-4915-8CAC-FABDEDF2F72D}" type="slidenum">
              <a:rPr lang="en-US" smtClean="0"/>
              <a:pPr>
                <a:defRPr/>
              </a:pPr>
              <a:t>19</a:t>
            </a:fld>
            <a:endParaRPr lang="en-US"/>
          </a:p>
        </p:txBody>
      </p:sp>
    </p:spTree>
    <p:extLst>
      <p:ext uri="{BB962C8B-B14F-4D97-AF65-F5344CB8AC3E}">
        <p14:creationId xmlns:p14="http://schemas.microsoft.com/office/powerpoint/2010/main" val="3283627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sz="1200" dirty="0">
                <a:solidFill>
                  <a:schemeClr val="tx1"/>
                </a:solidFill>
              </a:rPr>
              <a:t>Montana has one of the highest fatality rates in the nation for number of deaths caused by impaired drivers per vehicle mile traveled. </a:t>
            </a:r>
          </a:p>
          <a:p>
            <a:r>
              <a:rPr lang="en-US" sz="1200" dirty="0">
                <a:solidFill>
                  <a:schemeClr val="tx1"/>
                </a:solidFill>
              </a:rPr>
              <a:t>Impaired drivers are involved in over half of all fatal crashes and in 3 out of every 10 serious injury crashes. </a:t>
            </a:r>
          </a:p>
          <a:p>
            <a:r>
              <a:rPr lang="en-US" sz="1200" dirty="0">
                <a:solidFill>
                  <a:schemeClr val="tx1"/>
                </a:solidFill>
              </a:rPr>
              <a:t>Impaired driver involved crashes occur in rural areas 85% of the time and 57% occur on weekends.</a:t>
            </a:r>
            <a:endParaRPr lang="en-US" dirty="0">
              <a:ea typeface="ＭＳ Ｐゴシック"/>
            </a:endParaRPr>
          </a:p>
          <a:p>
            <a:endParaRPr lang="en-US" dirty="0">
              <a:ea typeface="ＭＳ Ｐゴシック"/>
            </a:endParaRPr>
          </a:p>
          <a:p>
            <a:r>
              <a:rPr lang="en-US" dirty="0">
                <a:ea typeface="ＭＳ Ｐゴシック"/>
              </a:rPr>
              <a:t>Montana Highway</a:t>
            </a:r>
            <a:r>
              <a:rPr lang="en-US" baseline="0" dirty="0">
                <a:ea typeface="ＭＳ Ｐゴシック"/>
              </a:rPr>
              <a:t> Traffic Safety Problem Identification FFY 2017 - </a:t>
            </a:r>
            <a:r>
              <a:rPr lang="en-US" dirty="0">
                <a:ea typeface="ＭＳ Ｐゴシック"/>
              </a:rPr>
              <a:t>http://www.mdt.mt.gov/publications/docs/brochures/safety/probid.pdf</a:t>
            </a:r>
          </a:p>
          <a:p>
            <a:endParaRPr lang="en-US" sz="1200" b="0" i="0" u="none" strike="noStrike" kern="1200" baseline="0" dirty="0">
              <a:solidFill>
                <a:schemeClr val="tx1"/>
              </a:solidFill>
              <a:latin typeface="+mn-lt"/>
              <a:ea typeface="ＭＳ Ｐゴシック" pitchFamily="-111" charset="-128"/>
              <a:cs typeface="ＭＳ Ｐゴシック"/>
            </a:endParaRPr>
          </a:p>
          <a:p>
            <a:r>
              <a:rPr lang="en-US" sz="1200" b="0" i="0" u="none" strike="noStrike" kern="1200" baseline="0" dirty="0">
                <a:solidFill>
                  <a:schemeClr val="tx1"/>
                </a:solidFill>
                <a:latin typeface="+mn-lt"/>
                <a:ea typeface="ＭＳ Ｐゴシック" pitchFamily="-111" charset="-128"/>
                <a:cs typeface="ＭＳ Ｐゴシック"/>
              </a:rPr>
              <a:t>According to the 2017 Montana Highway Patrol Annual Report, alcohol contributed to 37% of all fatal crashes, followed closely by drugs which were present in one-third of all traffic fatality cases. </a:t>
            </a:r>
          </a:p>
          <a:p>
            <a:r>
              <a:rPr lang="en-US" sz="1200" b="0" i="1" u="none" strike="noStrike" kern="1200" baseline="0" dirty="0">
                <a:solidFill>
                  <a:schemeClr val="tx1"/>
                </a:solidFill>
                <a:latin typeface="+mn-lt"/>
                <a:ea typeface="ＭＳ Ｐゴシック" pitchFamily="-111" charset="-128"/>
              </a:rPr>
              <a:t>Source: </a:t>
            </a:r>
            <a:r>
              <a:rPr lang="en-US" i="1" dirty="0">
                <a:ea typeface="ＭＳ Ｐゴシック"/>
              </a:rPr>
              <a:t>https://media.dojmt.gov/wp-content/uploads/Substance-Use-in-Montana-DOJ-FINAL-September-19th.pdf (page 10)</a:t>
            </a:r>
          </a:p>
          <a:p>
            <a:endParaRPr lang="en-US" dirty="0">
              <a:ea typeface="ＭＳ Ｐゴシック"/>
            </a:endParaRPr>
          </a:p>
          <a:p>
            <a:r>
              <a:rPr lang="en-US" dirty="0"/>
              <a:t>Montana Map - The red dots on this map represent fatalities and severe</a:t>
            </a:r>
            <a:r>
              <a:rPr lang="en-US" baseline="0" dirty="0"/>
              <a:t> injuries </a:t>
            </a:r>
            <a:r>
              <a:rPr lang="en-US" dirty="0"/>
              <a:t>attributed to </a:t>
            </a:r>
            <a:r>
              <a:rPr lang="en-US" baseline="0" dirty="0"/>
              <a:t>road departure crashes in Montana.  In the years 2005 to 2014 there were 7990 s</a:t>
            </a:r>
            <a:r>
              <a:rPr lang="en-US" dirty="0"/>
              <a:t>ingle vehicle road departure crash fatalities and severe injuries.</a:t>
            </a:r>
            <a:r>
              <a:rPr lang="en-US" baseline="0" dirty="0"/>
              <a:t>   </a:t>
            </a:r>
          </a:p>
          <a:p>
            <a:r>
              <a:rPr lang="en-US" sz="1000" kern="1200" dirty="0">
                <a:solidFill>
                  <a:schemeClr val="tx1"/>
                </a:solidFill>
                <a:latin typeface="Arial" panose="020B0604020202020204" pitchFamily="34" charset="0"/>
                <a:ea typeface="ＭＳ Ｐゴシック" pitchFamily="-111" charset="-128"/>
                <a:cs typeface="Arial" panose="020B0604020202020204" pitchFamily="34" charset="0"/>
              </a:rPr>
              <a:t>Source: </a:t>
            </a:r>
            <a:r>
              <a:rPr lang="en-US" sz="1000" i="1" kern="1200" dirty="0">
                <a:solidFill>
                  <a:schemeClr val="tx1"/>
                </a:solidFill>
                <a:latin typeface="Arial" panose="020B0604020202020204" pitchFamily="34" charset="0"/>
                <a:ea typeface="ＭＳ Ｐゴシック" pitchFamily="-111" charset="-128"/>
                <a:cs typeface="Arial" panose="020B0604020202020204" pitchFamily="34" charset="0"/>
              </a:rPr>
              <a:t>Road Departure Crashes and High Crash Corridors/High Crash Locations</a:t>
            </a:r>
            <a:r>
              <a:rPr lang="en-US" sz="1000" kern="1200" dirty="0">
                <a:solidFill>
                  <a:schemeClr val="tx1"/>
                </a:solidFill>
                <a:latin typeface="Arial" panose="020B0604020202020204" pitchFamily="34" charset="0"/>
                <a:ea typeface="ＭＳ Ｐゴシック" pitchFamily="-111" charset="-128"/>
                <a:cs typeface="Arial" panose="020B0604020202020204" pitchFamily="34" charset="0"/>
              </a:rPr>
              <a:t> (MDT, October 2015)</a:t>
            </a:r>
            <a:endParaRPr lang="en-US" sz="1000" dirty="0">
              <a:latin typeface="Arial" panose="020B0604020202020204" pitchFamily="34" charset="0"/>
              <a:cs typeface="Arial" panose="020B0604020202020204" pitchFamily="34" charset="0"/>
            </a:endParaRPr>
          </a:p>
          <a:p>
            <a:endParaRPr lang="en-US" dirty="0">
              <a:ea typeface="ＭＳ Ｐゴシック"/>
            </a:endParaRPr>
          </a:p>
        </p:txBody>
      </p:sp>
      <p:sp>
        <p:nvSpPr>
          <p:cNvPr id="4" name="Slide Number Placeholder 3"/>
          <p:cNvSpPr>
            <a:spLocks noGrp="1"/>
          </p:cNvSpPr>
          <p:nvPr>
            <p:ph type="sldNum" sz="quarter" idx="5"/>
          </p:nvPr>
        </p:nvSpPr>
        <p:spPr/>
        <p:txBody>
          <a:bodyPr/>
          <a:lstStyle/>
          <a:p>
            <a:pPr>
              <a:defRPr/>
            </a:pPr>
            <a:fld id="{69597582-2DC6-4D86-9B49-4FFA63E33041}" type="slidenum">
              <a:rPr lang="en-US" smtClean="0"/>
              <a:pPr>
                <a:defRPr/>
              </a:pPr>
              <a:t>20</a:t>
            </a:fld>
            <a:endParaRPr lang="en-US"/>
          </a:p>
        </p:txBody>
      </p:sp>
    </p:spTree>
    <p:extLst>
      <p:ext uri="{BB962C8B-B14F-4D97-AF65-F5344CB8AC3E}">
        <p14:creationId xmlns:p14="http://schemas.microsoft.com/office/powerpoint/2010/main" val="4040585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Drinking alcohol and using drugs results in a higher crash rate.</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Drugs</a:t>
            </a:r>
            <a:r>
              <a:rPr lang="en-US" sz="1200" baseline="0" dirty="0">
                <a:latin typeface="Arial" panose="020B0604020202020204" pitchFamily="34" charset="0"/>
                <a:cs typeface="Arial" panose="020B0604020202020204" pitchFamily="34" charset="0"/>
              </a:rPr>
              <a:t> and alcohol </a:t>
            </a:r>
            <a:r>
              <a:rPr lang="en-US" sz="1200" dirty="0">
                <a:latin typeface="Arial" panose="020B0604020202020204" pitchFamily="34" charset="0"/>
                <a:cs typeface="Arial" panose="020B0604020202020204" pitchFamily="34" charset="0"/>
              </a:rPr>
              <a:t>impact human behavior and judgment.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No person is too skilled, too big or too clever to avoid the effects.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Research shows that a single drink increases the risk of death or serious injury by five times.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latin typeface="Arial" panose="020B0604020202020204" pitchFamily="34" charset="0"/>
              <a:cs typeface="Arial" panose="020B0604020202020204" pitchFamily="34" charset="0"/>
            </a:endParaRP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Data source: Underage Drinking: https://pubs.niaaa.nih.gov/publications/</a:t>
            </a:r>
          </a:p>
          <a:p>
            <a:endParaRPr lang="en-US" sz="1000" dirty="0"/>
          </a:p>
        </p:txBody>
      </p:sp>
      <p:sp>
        <p:nvSpPr>
          <p:cNvPr id="60420" name="Slide Number Placeholder 3"/>
          <p:cNvSpPr>
            <a:spLocks noGrp="1"/>
          </p:cNvSpPr>
          <p:nvPr>
            <p:ph type="sldNum" sz="quarter" idx="5"/>
          </p:nvPr>
        </p:nvSpPr>
        <p:spPr bwMode="auto">
          <a:noFill/>
          <a:ln>
            <a:miter lim="800000"/>
            <a:headEnd/>
            <a:tailEnd/>
          </a:ln>
        </p:spPr>
        <p:txBody>
          <a:bodyPr/>
          <a:lstStyle/>
          <a:p>
            <a:fld id="{A2229914-DE98-4C4D-B6BF-C783EB868B41}" type="slidenum">
              <a:rPr lang="en-US" smtClean="0">
                <a:latin typeface="Calibri" pitchFamily="34" charset="0"/>
                <a:ea typeface="ＭＳ Ｐゴシック"/>
                <a:cs typeface="ＭＳ Ｐゴシック"/>
              </a:rPr>
              <a:pPr/>
              <a:t>3</a:t>
            </a:fld>
            <a:endParaRPr lang="en-US">
              <a:latin typeface="Calibri" pitchFamily="34" charset="0"/>
              <a:ea typeface="ＭＳ Ｐゴシック"/>
              <a:cs typeface="ＭＳ Ｐゴシック"/>
            </a:endParaRPr>
          </a:p>
        </p:txBody>
      </p:sp>
    </p:spTree>
    <p:extLst>
      <p:ext uri="{BB962C8B-B14F-4D97-AF65-F5344CB8AC3E}">
        <p14:creationId xmlns:p14="http://schemas.microsoft.com/office/powerpoint/2010/main" val="3763061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ea typeface="ＭＳ Ｐゴシック"/>
              </a:rPr>
              <a:t>2017 Substance Use in Montana Report  https://media.dojmt.gov/wp-content/uploads/Substance-Use-in-Montana-DOJ-FINAL-September-19th.pdf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ea typeface="ＭＳ Ｐゴシック"/>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ea typeface="ＭＳ Ｐゴシック"/>
              </a:rPr>
              <a:t>Fatal crashes</a:t>
            </a:r>
            <a:r>
              <a:rPr lang="en-US" baseline="0" dirty="0">
                <a:ea typeface="ＭＳ Ｐゴシック"/>
              </a:rPr>
              <a:t> may have more than one contributing factor reported by Montana Highway Patrol .</a:t>
            </a:r>
            <a:endParaRPr lang="en-US" dirty="0">
              <a:ea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093DED0A-8E25-4915-8CAC-FABDEDF2F72D}" type="slidenum">
              <a:rPr lang="en-US" smtClean="0"/>
              <a:pPr>
                <a:defRPr/>
              </a:pPr>
              <a:t>21</a:t>
            </a:fld>
            <a:endParaRPr lang="en-US"/>
          </a:p>
        </p:txBody>
      </p:sp>
    </p:spTree>
    <p:extLst>
      <p:ext uri="{BB962C8B-B14F-4D97-AF65-F5344CB8AC3E}">
        <p14:creationId xmlns:p14="http://schemas.microsoft.com/office/powerpoint/2010/main" val="2782800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i="1" dirty="0">
                <a:ea typeface="ＭＳ Ｐゴシック"/>
              </a:rPr>
              <a:t>*Drug Involvement of Fatally Injured Drivers, U.S. DOT/NHTSA, November 2010.</a:t>
            </a:r>
            <a:endParaRPr lang="en-US" dirty="0">
              <a:ea typeface="ＭＳ Ｐゴシック"/>
            </a:endParaRPr>
          </a:p>
        </p:txBody>
      </p:sp>
      <p:sp>
        <p:nvSpPr>
          <p:cNvPr id="77828" name="Slide Number Placeholder 3"/>
          <p:cNvSpPr>
            <a:spLocks noGrp="1"/>
          </p:cNvSpPr>
          <p:nvPr>
            <p:ph type="sldNum" sz="quarter" idx="5"/>
          </p:nvPr>
        </p:nvSpPr>
        <p:spPr bwMode="auto">
          <a:noFill/>
          <a:ln>
            <a:miter lim="800000"/>
            <a:headEnd/>
            <a:tailEnd/>
          </a:ln>
        </p:spPr>
        <p:txBody>
          <a:bodyPr/>
          <a:lstStyle/>
          <a:p>
            <a:fld id="{ABA5B9BC-FB9C-4B30-9DA8-1E8D3918D3A6}" type="slidenum">
              <a:rPr lang="en-US" smtClean="0">
                <a:latin typeface="Calibri" pitchFamily="34" charset="0"/>
                <a:ea typeface="ＭＳ Ｐゴシック"/>
                <a:cs typeface="ＭＳ Ｐゴシック"/>
              </a:rPr>
              <a:pPr/>
              <a:t>22</a:t>
            </a:fld>
            <a:endParaRPr lang="en-US">
              <a:latin typeface="Calibri" pitchFamily="34" charset="0"/>
              <a:ea typeface="ＭＳ Ｐゴシック"/>
              <a:cs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US" sz="1200" dirty="0"/>
              <a:t>Cannabis users feel relaxed and euphoric. They are ‘high’ or ‘stoned’. When translated into driving, this means their reaction time is longer, their coordination decreases, and their memory is affected</a:t>
            </a:r>
          </a:p>
          <a:p>
            <a:endParaRPr lang="en-US" sz="1200" dirty="0"/>
          </a:p>
          <a:p>
            <a:r>
              <a:rPr lang="en-US" dirty="0">
                <a:ea typeface="ＭＳ Ｐゴシック"/>
              </a:rPr>
              <a:t>2013 Montana Impaired Driving statutes include marijuana :</a:t>
            </a:r>
          </a:p>
          <a:p>
            <a:r>
              <a:rPr lang="en-US" b="1" dirty="0"/>
              <a:t>MCA 61-8-411. Operation of noncommercial vehicle or commercial vehicle by person under influence of delta-9-tetrahydrocannabinol. </a:t>
            </a:r>
            <a:r>
              <a:rPr lang="en-US" dirty="0"/>
              <a:t>(1) It is unlawful and punishable as provided in </a:t>
            </a:r>
            <a:r>
              <a:rPr lang="en-US" dirty="0">
                <a:hlinkClick r:id="rId3" action="ppaction://hlinkfile"/>
              </a:rPr>
              <a:t>61-8-442</a:t>
            </a:r>
            <a:r>
              <a:rPr lang="en-US" dirty="0"/>
              <a:t>, </a:t>
            </a:r>
            <a:r>
              <a:rPr lang="en-US" dirty="0">
                <a:hlinkClick r:id="rId4" action="ppaction://hlinkfile"/>
              </a:rPr>
              <a:t>61-8-722</a:t>
            </a:r>
            <a:r>
              <a:rPr lang="en-US" dirty="0"/>
              <a:t>, </a:t>
            </a:r>
            <a:r>
              <a:rPr lang="en-US" dirty="0">
                <a:hlinkClick r:id="rId5" action="ppaction://hlinkfile"/>
              </a:rPr>
              <a:t>61-8-723</a:t>
            </a:r>
            <a:r>
              <a:rPr lang="en-US" dirty="0"/>
              <a:t>, and </a:t>
            </a:r>
            <a:r>
              <a:rPr lang="en-US" dirty="0">
                <a:hlinkClick r:id="rId6" action="ppaction://hlinkfile"/>
              </a:rPr>
              <a:t>61-8-731</a:t>
            </a:r>
            <a:r>
              <a:rPr lang="en-US" dirty="0"/>
              <a:t> through </a:t>
            </a:r>
            <a:r>
              <a:rPr lang="en-US" dirty="0">
                <a:hlinkClick r:id="rId7" action="ppaction://hlinkfile"/>
              </a:rPr>
              <a:t>61-8-734</a:t>
            </a:r>
            <a:r>
              <a:rPr lang="en-US" dirty="0"/>
              <a:t> for any person to drive or be in actual physical control of: </a:t>
            </a:r>
            <a:br>
              <a:rPr lang="en-US" dirty="0"/>
            </a:br>
            <a:r>
              <a:rPr lang="en-US" dirty="0"/>
              <a:t>(a) a noncommercial vehicle upon the ways of this state open to the public while the person's delta-9-tetrahydrocannabinol level, excluding metabolites, as shown by analysis of the person's blood, is 5 </a:t>
            </a:r>
            <a:r>
              <a:rPr lang="en-US" dirty="0" err="1"/>
              <a:t>ng</a:t>
            </a:r>
            <a:r>
              <a:rPr lang="en-US" dirty="0"/>
              <a:t>/ml or more; or </a:t>
            </a:r>
            <a:br>
              <a:rPr lang="en-US" dirty="0"/>
            </a:br>
            <a:r>
              <a:rPr lang="en-US" dirty="0"/>
              <a:t>(b) a commercial motor vehicle upon the ways of this state open to the public while the person's delta-9-tetrahydrocannabinol level, excluding metabolites, as shown by analysis of the person's blood, is 5 </a:t>
            </a:r>
            <a:r>
              <a:rPr lang="en-US" dirty="0" err="1"/>
              <a:t>ng</a:t>
            </a:r>
            <a:r>
              <a:rPr lang="en-US" dirty="0"/>
              <a:t>/ml or more. </a:t>
            </a:r>
            <a:br>
              <a:rPr lang="en-US" dirty="0"/>
            </a:br>
            <a:r>
              <a:rPr lang="en-US" dirty="0"/>
              <a:t>(2) Absolute liability, as provided in </a:t>
            </a:r>
            <a:r>
              <a:rPr lang="en-US" dirty="0">
                <a:hlinkClick r:id="rId8" action="ppaction://hlinkfile"/>
              </a:rPr>
              <a:t>45-2-104</a:t>
            </a:r>
            <a:r>
              <a:rPr lang="en-US" dirty="0"/>
              <a:t>, is imposed for a violation of this section. </a:t>
            </a:r>
          </a:p>
          <a:p>
            <a:r>
              <a:rPr lang="en-US" b="1" dirty="0"/>
              <a:t>History:</a:t>
            </a:r>
            <a:r>
              <a:rPr lang="en-US" dirty="0"/>
              <a:t> En. Sec. 1, Ch. 153, L. 2013</a:t>
            </a:r>
          </a:p>
          <a:p>
            <a:r>
              <a:rPr lang="en-US" dirty="0">
                <a:ea typeface="ＭＳ Ｐゴシック"/>
              </a:rPr>
              <a:t> </a:t>
            </a:r>
          </a:p>
          <a:p>
            <a:r>
              <a:rPr lang="en-US" dirty="0">
                <a:ea typeface="ＭＳ Ｐゴシック"/>
              </a:rPr>
              <a:t>http://www.drugabuse.gov/publications/research-reports/marijuana-abuse</a:t>
            </a:r>
          </a:p>
          <a:p>
            <a:r>
              <a:rPr lang="en-US" dirty="0">
                <a:ea typeface="ＭＳ Ｐゴシック"/>
              </a:rPr>
              <a:t>NIH </a:t>
            </a:r>
            <a:r>
              <a:rPr lang="en-US" b="1" dirty="0">
                <a:ea typeface="ＭＳ Ｐゴシック"/>
              </a:rPr>
              <a:t>Pub Number:</a:t>
            </a:r>
            <a:r>
              <a:rPr lang="en-US" dirty="0">
                <a:ea typeface="ＭＳ Ｐゴシック"/>
              </a:rPr>
              <a:t> 10-3859</a:t>
            </a:r>
            <a:br>
              <a:rPr lang="en-US" dirty="0">
                <a:ea typeface="ＭＳ Ｐゴシック"/>
              </a:rPr>
            </a:br>
            <a:r>
              <a:rPr lang="en-US" b="1" dirty="0">
                <a:ea typeface="ＭＳ Ｐゴシック"/>
              </a:rPr>
              <a:t>Published:</a:t>
            </a:r>
            <a:r>
              <a:rPr lang="en-US" dirty="0">
                <a:ea typeface="ＭＳ Ｐゴシック"/>
              </a:rPr>
              <a:t> October 2002</a:t>
            </a:r>
            <a:br>
              <a:rPr lang="en-US" dirty="0">
                <a:ea typeface="ＭＳ Ｐゴシック"/>
              </a:rPr>
            </a:br>
            <a:r>
              <a:rPr lang="en-US" b="1" dirty="0">
                <a:ea typeface="ＭＳ Ｐゴシック"/>
              </a:rPr>
              <a:t>Revised:</a:t>
            </a:r>
            <a:r>
              <a:rPr lang="en-US" dirty="0">
                <a:ea typeface="ＭＳ Ｐゴシック"/>
              </a:rPr>
              <a:t> September 2010</a:t>
            </a:r>
            <a:br>
              <a:rPr lang="en-US" dirty="0">
                <a:ea typeface="ＭＳ Ｐゴシック"/>
              </a:rPr>
            </a:br>
            <a:r>
              <a:rPr lang="en-US" b="1" dirty="0">
                <a:ea typeface="ＭＳ Ｐゴシック"/>
              </a:rPr>
              <a:t>Author:</a:t>
            </a:r>
            <a:r>
              <a:rPr lang="en-US" dirty="0">
                <a:ea typeface="ＭＳ Ｐゴシック"/>
              </a:rPr>
              <a:t> National Institute on Drug Abuse </a:t>
            </a:r>
          </a:p>
          <a:p>
            <a:endParaRPr lang="en-US" dirty="0">
              <a:ea typeface="ＭＳ Ｐゴシック"/>
            </a:endParaRPr>
          </a:p>
        </p:txBody>
      </p:sp>
      <p:sp>
        <p:nvSpPr>
          <p:cNvPr id="4" name="Slide Number Placeholder 3"/>
          <p:cNvSpPr>
            <a:spLocks noGrp="1"/>
          </p:cNvSpPr>
          <p:nvPr>
            <p:ph type="sldNum" sz="quarter" idx="5"/>
          </p:nvPr>
        </p:nvSpPr>
        <p:spPr/>
        <p:txBody>
          <a:bodyPr/>
          <a:lstStyle/>
          <a:p>
            <a:pPr>
              <a:defRPr/>
            </a:pPr>
            <a:fld id="{A2358ECF-0DA6-424C-A5A3-A77BBD612A8C}"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effectLst/>
              </a:rPr>
              <a:t>NIDA. (2015, November 9). Synthetic Cannabinoids. Retrieved from https://www.drugabuse.gov/publications/drugfacts/synthetic-cannabinoids on 2018, January 10</a:t>
            </a:r>
          </a:p>
          <a:p>
            <a:endParaRPr lang="en-US" dirty="0"/>
          </a:p>
        </p:txBody>
      </p:sp>
      <p:sp>
        <p:nvSpPr>
          <p:cNvPr id="4" name="Slide Number Placeholder 3"/>
          <p:cNvSpPr>
            <a:spLocks noGrp="1"/>
          </p:cNvSpPr>
          <p:nvPr>
            <p:ph type="sldNum" sz="quarter" idx="10"/>
          </p:nvPr>
        </p:nvSpPr>
        <p:spPr/>
        <p:txBody>
          <a:bodyPr/>
          <a:lstStyle/>
          <a:p>
            <a:pPr>
              <a:defRPr/>
            </a:pPr>
            <a:fld id="{093DED0A-8E25-4915-8CAC-FABDEDF2F72D}" type="slidenum">
              <a:rPr lang="en-US" smtClean="0"/>
              <a:pPr>
                <a:defRPr/>
              </a:pPr>
              <a:t>24</a:t>
            </a:fld>
            <a:endParaRPr lang="en-US"/>
          </a:p>
        </p:txBody>
      </p:sp>
    </p:spTree>
    <p:extLst>
      <p:ext uri="{BB962C8B-B14F-4D97-AF65-F5344CB8AC3E}">
        <p14:creationId xmlns:p14="http://schemas.microsoft.com/office/powerpoint/2010/main" val="3705419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t>Percentage of Montana high school students who ever used these</a:t>
            </a:r>
            <a:r>
              <a:rPr lang="en-US" sz="1200" baseline="0" dirty="0"/>
              <a:t> drugs during their life.</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ea typeface="ＭＳ Ｐゴシック"/>
              </a:rPr>
              <a:t>Montana YRBS Trend Report - http://opi.mt.gov/Leadership/Data-Reporting/Youth-Risk-Behavior-Survey </a:t>
            </a:r>
            <a:endParaRPr lang="en-US" sz="1200" dirty="0"/>
          </a:p>
          <a:p>
            <a:pPr marL="0" indent="0" eaLnBrk="1" hangingPunct="1">
              <a:buFont typeface="Arial" pitchFamily="34" charset="0"/>
              <a:buNone/>
            </a:pPr>
            <a:endParaRPr lang="en-US" sz="1200" dirty="0">
              <a:ea typeface="ＭＳ Ｐゴシック"/>
            </a:endParaRPr>
          </a:p>
          <a:p>
            <a:pPr marL="0" indent="0" eaLnBrk="1" hangingPunct="1">
              <a:buFont typeface="Arial" pitchFamily="34" charset="0"/>
              <a:buNone/>
            </a:pPr>
            <a:r>
              <a:rPr lang="en-US" sz="1200" dirty="0">
                <a:ea typeface="ＭＳ Ｐゴシック"/>
              </a:rPr>
              <a:t>The most commonly abused prescription drugs by teenagers include: </a:t>
            </a:r>
          </a:p>
          <a:p>
            <a:pPr eaLnBrk="1" hangingPunct="1"/>
            <a:r>
              <a:rPr lang="en-US" sz="1200" dirty="0">
                <a:ea typeface="ＭＳ Ｐゴシック"/>
              </a:rPr>
              <a:t>Painkillers (e.g. Vicodin; OxyContin, Hydrocodone and Percocet),</a:t>
            </a:r>
          </a:p>
          <a:p>
            <a:pPr eaLnBrk="1" hangingPunct="1"/>
            <a:r>
              <a:rPr lang="en-US" sz="1200" dirty="0">
                <a:ea typeface="ＭＳ Ｐゴシック"/>
              </a:rPr>
              <a:t>tranquilizers, (e.g. Valium), and stimulants (e.g. Adderall; Ritalin).</a:t>
            </a:r>
          </a:p>
          <a:p>
            <a:pPr marL="0" indent="0">
              <a:buNone/>
            </a:pPr>
            <a:endParaRPr lang="en-US" dirty="0">
              <a:ea typeface="ＭＳ Ｐゴシック"/>
            </a:endParaRPr>
          </a:p>
        </p:txBody>
      </p:sp>
      <p:sp>
        <p:nvSpPr>
          <p:cNvPr id="4" name="Slide Number Placeholder 3"/>
          <p:cNvSpPr>
            <a:spLocks noGrp="1"/>
          </p:cNvSpPr>
          <p:nvPr>
            <p:ph type="sldNum" sz="quarter" idx="10"/>
          </p:nvPr>
        </p:nvSpPr>
        <p:spPr/>
        <p:txBody>
          <a:bodyPr/>
          <a:lstStyle/>
          <a:p>
            <a:pPr>
              <a:defRPr/>
            </a:pPr>
            <a:fld id="{093DED0A-8E25-4915-8CAC-FABDEDF2F72D}" type="slidenum">
              <a:rPr lang="en-US" smtClean="0"/>
              <a:pPr>
                <a:defRPr/>
              </a:pPr>
              <a:t>25</a:t>
            </a:fld>
            <a:endParaRPr lang="en-US"/>
          </a:p>
        </p:txBody>
      </p:sp>
    </p:spTree>
    <p:extLst>
      <p:ext uri="{BB962C8B-B14F-4D97-AF65-F5344CB8AC3E}">
        <p14:creationId xmlns:p14="http://schemas.microsoft.com/office/powerpoint/2010/main" val="3101782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a:rPr>
              <a:t>http://teens.drugabuse.gov/facts</a:t>
            </a:r>
          </a:p>
        </p:txBody>
      </p:sp>
      <p:sp>
        <p:nvSpPr>
          <p:cNvPr id="4" name="Slide Number Placeholder 3"/>
          <p:cNvSpPr>
            <a:spLocks noGrp="1"/>
          </p:cNvSpPr>
          <p:nvPr>
            <p:ph type="sldNum" sz="quarter" idx="5"/>
          </p:nvPr>
        </p:nvSpPr>
        <p:spPr/>
        <p:txBody>
          <a:bodyPr/>
          <a:lstStyle/>
          <a:p>
            <a:pPr>
              <a:defRPr/>
            </a:pPr>
            <a:fld id="{823BF58A-7042-4C67-B278-74E2C7DEC5B5}"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a:t>Amphetamines, ecstasy, and cocaine are ‘uppers’ or stimulants; they make users feel more energetic and alert. So drivers drive faster and more aggressively and take more risks though their driving skills are reduced: they have less ability to control the vehicle, judge distances, coordinate their actions, and make sound decisions.</a:t>
            </a:r>
            <a:endParaRPr lang="en-US" dirty="0">
              <a:ea typeface="ＭＳ Ｐゴシック"/>
            </a:endParaRPr>
          </a:p>
        </p:txBody>
      </p:sp>
      <p:sp>
        <p:nvSpPr>
          <p:cNvPr id="4" name="Slide Number Placeholder 3"/>
          <p:cNvSpPr>
            <a:spLocks noGrp="1"/>
          </p:cNvSpPr>
          <p:nvPr>
            <p:ph type="sldNum" sz="quarter" idx="5"/>
          </p:nvPr>
        </p:nvSpPr>
        <p:spPr/>
        <p:txBody>
          <a:bodyPr/>
          <a:lstStyle/>
          <a:p>
            <a:pPr>
              <a:defRPr/>
            </a:pPr>
            <a:fld id="{5CE5BE22-AFA5-460C-91CA-5F6AE0FE7D3B}" type="slidenum">
              <a:rPr lang="en-US" smtClean="0"/>
              <a:pPr>
                <a:defRPr/>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a:rPr>
              <a:t>A highly addictive central nervous system stimulant that causes rapid heart rate, irregular heartbeat, and increased blood pressure.</a:t>
            </a:r>
          </a:p>
          <a:p>
            <a:r>
              <a:rPr lang="en-US" dirty="0">
                <a:ea typeface="ＭＳ Ｐゴシック"/>
              </a:rPr>
              <a:t>It also damages kidneys, lungs, and liver, and can cause psychotic behavior, hallucinations, and stroke.</a:t>
            </a:r>
          </a:p>
        </p:txBody>
      </p:sp>
      <p:sp>
        <p:nvSpPr>
          <p:cNvPr id="4" name="Slide Number Placeholder 3"/>
          <p:cNvSpPr>
            <a:spLocks noGrp="1"/>
          </p:cNvSpPr>
          <p:nvPr>
            <p:ph type="sldNum" sz="quarter" idx="5"/>
          </p:nvPr>
        </p:nvSpPr>
        <p:spPr/>
        <p:txBody>
          <a:bodyPr/>
          <a:lstStyle/>
          <a:p>
            <a:pPr>
              <a:defRPr/>
            </a:pPr>
            <a:fld id="{F55C5F71-592A-4FA5-ABF7-26CE0F7F486A}" type="slidenum">
              <a:rPr lang="en-US" smtClean="0"/>
              <a:pPr>
                <a:defRPr/>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t>Prescription Opioid Abuse: A First Step to Heroin Use?</a:t>
            </a:r>
          </a:p>
          <a:p>
            <a:r>
              <a:rPr lang="en-US" dirty="0"/>
              <a:t>Prescription opioid pain medications such as </a:t>
            </a:r>
            <a:r>
              <a:rPr lang="en-US" dirty="0" err="1"/>
              <a:t>Oxycontin</a:t>
            </a:r>
            <a:r>
              <a:rPr lang="en-US" dirty="0"/>
              <a:t> and Vicodin can have effects similar to heroin when taken in doses or in ways other than prescribed, and they are currently among the most commonly abused drugs in the United States. Research now suggests that abuse of these drugs may open the door to heroin abuse.</a:t>
            </a:r>
          </a:p>
          <a:p>
            <a:endParaRPr lang="en-US" dirty="0"/>
          </a:p>
          <a:p>
            <a:r>
              <a:rPr lang="en-US" dirty="0"/>
              <a:t>Nearly half of young people who inject heroin surveyed in three recent studies reported abusing prescription opioids before starting to use heroin. Some individuals reported taking up heroin because it is cheaper and easier to obtain than prescription opioids.</a:t>
            </a:r>
          </a:p>
          <a:p>
            <a:r>
              <a:rPr lang="en-US" dirty="0"/>
              <a:t>Many of these young people also report that crushing prescription opioid pills to snort or inject the powder provided their initiation into these methods of drug administration.</a:t>
            </a:r>
          </a:p>
          <a:p>
            <a:endParaRPr lang="en-US" dirty="0"/>
          </a:p>
          <a:p>
            <a:r>
              <a:rPr lang="en-US" dirty="0" err="1">
                <a:ea typeface="ＭＳ Ｐゴシック"/>
              </a:rPr>
              <a:t>Drugs_Shatter_the_Myths</a:t>
            </a:r>
            <a:r>
              <a:rPr lang="en-US" dirty="0">
                <a:ea typeface="ＭＳ Ｐゴシック"/>
              </a:rPr>
              <a:t> teen brochure</a:t>
            </a:r>
            <a:r>
              <a:rPr lang="en-US" baseline="0" dirty="0">
                <a:ea typeface="ＭＳ Ｐゴシック"/>
              </a:rPr>
              <a:t> (</a:t>
            </a:r>
            <a:r>
              <a:rPr lang="en-US" dirty="0">
                <a:ea typeface="ＭＳ Ｐゴシック"/>
              </a:rPr>
              <a:t>NIDA 2011)</a:t>
            </a:r>
          </a:p>
          <a:p>
            <a:r>
              <a:rPr lang="en-US" dirty="0">
                <a:ea typeface="ＭＳ Ｐゴシック"/>
              </a:rPr>
              <a:t>Teens.drugabuse.gov</a:t>
            </a:r>
          </a:p>
          <a:p>
            <a:endParaRPr lang="en-US" dirty="0"/>
          </a:p>
          <a:p>
            <a:r>
              <a:rPr lang="en-US" dirty="0"/>
              <a:t>http://www.drugabuse.gov/publications/drugfacts/heroin</a:t>
            </a:r>
          </a:p>
        </p:txBody>
      </p:sp>
      <p:sp>
        <p:nvSpPr>
          <p:cNvPr id="4" name="Slide Number Placeholder 3"/>
          <p:cNvSpPr>
            <a:spLocks noGrp="1"/>
          </p:cNvSpPr>
          <p:nvPr>
            <p:ph type="sldNum" sz="quarter" idx="5"/>
          </p:nvPr>
        </p:nvSpPr>
        <p:spPr/>
        <p:txBody>
          <a:bodyPr/>
          <a:lstStyle/>
          <a:p>
            <a:pPr>
              <a:defRPr/>
            </a:pPr>
            <a:fld id="{3DC35476-4FB1-4FEF-B68A-71894AA5B147}" type="slidenum">
              <a:rPr lang="en-US" smtClean="0"/>
              <a:pPr>
                <a:defRPr/>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ea typeface="ＭＳ Ｐゴシック"/>
              </a:rPr>
              <a:t>"Prescription painkillers" refers to opioid or narcotic pain relievers, including drugs such as Vicodin (hydrocodone), OxyContin (oxycodone), </a:t>
            </a:r>
            <a:r>
              <a:rPr lang="en-US" dirty="0" err="1">
                <a:ea typeface="ＭＳ Ｐゴシック"/>
              </a:rPr>
              <a:t>Opana</a:t>
            </a:r>
            <a:r>
              <a:rPr lang="en-US" dirty="0">
                <a:ea typeface="ＭＳ Ｐゴシック"/>
              </a:rPr>
              <a:t> (oxymorphone), and methadone.</a:t>
            </a:r>
          </a:p>
          <a:p>
            <a:pPr eaLnBrk="1" hangingPunct="1"/>
            <a:endParaRPr lang="en-US" dirty="0">
              <a:ea typeface="ＭＳ Ｐゴシック"/>
            </a:endParaRPr>
          </a:p>
          <a:p>
            <a:pPr eaLnBrk="1" hangingPunct="1"/>
            <a:r>
              <a:rPr lang="en-US" dirty="0">
                <a:ea typeface="ＭＳ Ｐゴシック"/>
              </a:rPr>
              <a:t>The poisoning death rate among teens aged 15–19 years nearly doubled, from 1.7 to 3.3 per 100,000, in part because of an increase in prescription drug overdoses (e.g., opioid pain relievers). Vital Signs: Unintentional Injury Deaths Among Persons Aged 0–19 Years — United States, 2000–2009</a:t>
            </a:r>
          </a:p>
          <a:p>
            <a:pPr eaLnBrk="1" hangingPunct="1"/>
            <a:endParaRPr lang="en-US" dirty="0">
              <a:ea typeface="ＭＳ Ｐゴシック"/>
            </a:endParaRPr>
          </a:p>
          <a:p>
            <a:pPr eaLnBrk="1" hangingPunct="1"/>
            <a:r>
              <a:rPr lang="en-US" dirty="0">
                <a:ea typeface="ＭＳ Ｐゴシック"/>
              </a:rPr>
              <a:t>Taking just one large dose of an opioid  (such as Vicodin, OxyContin or Percocet) could cause severe breathing complications or death.</a:t>
            </a:r>
          </a:p>
          <a:p>
            <a:pPr eaLnBrk="1" hangingPunct="1"/>
            <a:endParaRPr lang="en-US" dirty="0">
              <a:ea typeface="ＭＳ Ｐゴシック"/>
            </a:endParaRPr>
          </a:p>
          <a:p>
            <a:pPr eaLnBrk="1" hangingPunct="1"/>
            <a:r>
              <a:rPr lang="en-US" dirty="0">
                <a:ea typeface="ＭＳ Ｐゴシック"/>
              </a:rPr>
              <a:t>The link between prescription painkiller abuse and subsequent or simultaneous heroin abuse continues to grow. Across the country, 80% of</a:t>
            </a:r>
          </a:p>
          <a:p>
            <a:pPr eaLnBrk="1" hangingPunct="1"/>
            <a:r>
              <a:rPr lang="en-US" dirty="0">
                <a:ea typeface="ＭＳ Ｐゴシック"/>
              </a:rPr>
              <a:t>“recent heroin initiates had previously used prescription opioids non‐medically,” according to the Center for Behavioral Health Statistics </a:t>
            </a:r>
            <a:r>
              <a:rPr lang="en-US" dirty="0" err="1">
                <a:ea typeface="ＭＳ Ｐゴシック"/>
              </a:rPr>
              <a:t>andQuality</a:t>
            </a:r>
            <a:endParaRPr lang="en-US" dirty="0">
              <a:ea typeface="ＭＳ Ｐゴシック"/>
            </a:endParaRPr>
          </a:p>
          <a:p>
            <a:pPr eaLnBrk="1" hangingPunct="1"/>
            <a:endParaRPr lang="en-US" dirty="0">
              <a:ea typeface="ＭＳ Ｐゴシック"/>
            </a:endParaRPr>
          </a:p>
          <a:p>
            <a:pPr eaLnBrk="1" hangingPunct="1"/>
            <a:r>
              <a:rPr lang="en-US" dirty="0">
                <a:ea typeface="ＭＳ Ｐゴシック"/>
              </a:rPr>
              <a:t>Photo:  http://teens.drugabuse.gov/peerx/downloads/poster.php</a:t>
            </a:r>
            <a:endParaRPr lang="en-US" dirty="0"/>
          </a:p>
          <a:p>
            <a:pPr eaLnBrk="1" hangingPunct="1"/>
            <a:endParaRPr lang="en-US" dirty="0">
              <a:ea typeface="ＭＳ Ｐゴシック"/>
            </a:endParaRPr>
          </a:p>
        </p:txBody>
      </p:sp>
      <p:sp>
        <p:nvSpPr>
          <p:cNvPr id="83972" name="Slide Number Placeholder 3"/>
          <p:cNvSpPr>
            <a:spLocks noGrp="1"/>
          </p:cNvSpPr>
          <p:nvPr>
            <p:ph type="sldNum" sz="quarter" idx="5"/>
          </p:nvPr>
        </p:nvSpPr>
        <p:spPr bwMode="auto">
          <a:noFill/>
          <a:ln>
            <a:miter lim="800000"/>
            <a:headEnd/>
            <a:tailEnd/>
          </a:ln>
        </p:spPr>
        <p:txBody>
          <a:bodyPr/>
          <a:lstStyle/>
          <a:p>
            <a:fld id="{28FDAC7D-521B-45A5-A045-FC82204F7EF9}" type="slidenum">
              <a:rPr lang="en-US" smtClean="0">
                <a:latin typeface="Calibri" pitchFamily="34" charset="0"/>
                <a:ea typeface="ＭＳ Ｐゴシック"/>
                <a:cs typeface="ＭＳ Ｐゴシック"/>
              </a:rPr>
              <a:pPr/>
              <a:t>31</a:t>
            </a:fld>
            <a:endParaRPr lang="en-US">
              <a:latin typeface="Calibri" pitchFamily="34"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t>Research shows that a single drink increases the risk of death or serious injury by five times.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i="1" dirty="0"/>
              <a:t>Road Safety: Alcohol and Drink Driving. </a:t>
            </a:r>
            <a:r>
              <a:rPr lang="en-US" sz="1200" dirty="0"/>
              <a:t>Adelaide, Department of Transport, Energy and Infrastructure, Government of South Australia. (www.dtei.sa.gov.au/roadsafety/Safer_behaviours/alcohol_drink_driving)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eaLnBrk="1" hangingPunct="1"/>
            <a:r>
              <a:rPr lang="en-US" dirty="0">
                <a:ea typeface="ＭＳ Ｐゴシック"/>
              </a:rPr>
              <a:t>NIDA 2011 Drug Facts  Shatter the Myths -  </a:t>
            </a:r>
            <a:r>
              <a:rPr lang="en-US" u="sng" dirty="0">
                <a:ea typeface="ＭＳ Ｐゴシック"/>
                <a:hlinkClick r:id="rId3"/>
              </a:rPr>
              <a:t>http://teens.drugabuse.gov/</a:t>
            </a:r>
            <a:endParaRPr lang="en-US" u="sng" dirty="0">
              <a:ea typeface="ＭＳ Ｐゴシック"/>
            </a:endParaRPr>
          </a:p>
          <a:p>
            <a:pPr eaLnBrk="1" hangingPunct="1"/>
            <a:r>
              <a:rPr lang="en-US" dirty="0">
                <a:ea typeface="ＭＳ Ｐゴシック"/>
              </a:rPr>
              <a:t>National Institute on Drug Abuse  National Institute of Health 2011</a:t>
            </a:r>
            <a:endParaRPr lang="en-US" sz="1200" dirty="0"/>
          </a:p>
          <a:p>
            <a:pPr eaLnBrk="1" hangingPunct="1"/>
            <a:endParaRPr lang="en-US" dirty="0">
              <a:ea typeface="ＭＳ Ｐゴシック"/>
            </a:endParaRPr>
          </a:p>
        </p:txBody>
      </p:sp>
      <p:sp>
        <p:nvSpPr>
          <p:cNvPr id="4" name="Slide Number Placeholder 3"/>
          <p:cNvSpPr>
            <a:spLocks noGrp="1"/>
          </p:cNvSpPr>
          <p:nvPr>
            <p:ph type="sldNum" sz="quarter" idx="5"/>
          </p:nvPr>
        </p:nvSpPr>
        <p:spPr/>
        <p:txBody>
          <a:bodyPr/>
          <a:lstStyle/>
          <a:p>
            <a:pPr>
              <a:defRPr/>
            </a:pPr>
            <a:fld id="{CE70B583-40B5-49A4-926D-8B35542CEDD3}"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3DED0A-8E25-4915-8CAC-FABDEDF2F72D}" type="slidenum">
              <a:rPr lang="en-US" smtClean="0"/>
              <a:pPr>
                <a:defRPr/>
              </a:pPr>
              <a:t>32</a:t>
            </a:fld>
            <a:endParaRPr lang="en-US"/>
          </a:p>
        </p:txBody>
      </p:sp>
    </p:spTree>
    <p:extLst>
      <p:ext uri="{BB962C8B-B14F-4D97-AF65-F5344CB8AC3E}">
        <p14:creationId xmlns:p14="http://schemas.microsoft.com/office/powerpoint/2010/main" val="72168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a:t>Know the risks. </a:t>
            </a:r>
          </a:p>
          <a:p>
            <a:endParaRPr lang="en-US" sz="1200" dirty="0"/>
          </a:p>
          <a:p>
            <a:r>
              <a:rPr lang="en-US" sz="1200" dirty="0"/>
              <a:t>Alcohol is a drug. Mixing it with any other drug can be extremely dangerous. Alcohol and acetaminophen--a common ingredient in OTC pain and fever reducers--can damage your liver. Alcohol mixed with other drugs can cause nausea, vomiting, fainting, heart problems, and difficulty breathing. Mixing alcohol and drugs also can lead to coma and death.</a:t>
            </a:r>
          </a:p>
          <a:p>
            <a:endParaRPr lang="en-US" sz="1200" dirty="0"/>
          </a:p>
          <a:p>
            <a:r>
              <a:rPr lang="en-US" sz="1200" dirty="0"/>
              <a:t>Using drugs with or after drinking alcohol is never a good idea. People who combine alcohol and drugs are twice as likely to be involved in a crash as those drinking alcohol alone. Drivers with a BAC of more than 0.08 g/100 ml who combine drugs with alcohol are a hundred times more likely to be injured in a road crash.</a:t>
            </a:r>
          </a:p>
          <a:p>
            <a:endParaRPr lang="en-US" sz="120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i="1" dirty="0">
                <a:ea typeface="ＭＳ Ｐゴシック"/>
              </a:rPr>
              <a:t>NHTSA photo – NIH question</a:t>
            </a:r>
          </a:p>
          <a:p>
            <a:endParaRPr lang="en-US" sz="1200" dirty="0"/>
          </a:p>
          <a:p>
            <a:r>
              <a:rPr lang="en-US" sz="1200" dirty="0"/>
              <a:t> </a:t>
            </a:r>
          </a:p>
          <a:p>
            <a:endParaRPr lang="en-US" dirty="0">
              <a:ea typeface="ＭＳ Ｐゴシック"/>
            </a:endParaRPr>
          </a:p>
        </p:txBody>
      </p:sp>
      <p:sp>
        <p:nvSpPr>
          <p:cNvPr id="4" name="Slide Number Placeholder 3"/>
          <p:cNvSpPr>
            <a:spLocks noGrp="1"/>
          </p:cNvSpPr>
          <p:nvPr>
            <p:ph type="sldNum" sz="quarter" idx="5"/>
          </p:nvPr>
        </p:nvSpPr>
        <p:spPr/>
        <p:txBody>
          <a:bodyPr/>
          <a:lstStyle/>
          <a:p>
            <a:pPr>
              <a:defRPr/>
            </a:pPr>
            <a:fld id="{0DC80E6D-638E-44D5-BF02-09C243868D20}" type="slidenum">
              <a:rPr lang="en-US" smtClean="0"/>
              <a:pPr>
                <a:defRPr/>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ea typeface="ＭＳ Ｐゴシック"/>
              </a:rPr>
              <a:t>NIDA 2011 Drug Facts,</a:t>
            </a:r>
            <a:r>
              <a:rPr lang="en-US" baseline="0" dirty="0">
                <a:ea typeface="ＭＳ Ｐゴシック"/>
              </a:rPr>
              <a:t> </a:t>
            </a:r>
            <a:r>
              <a:rPr lang="en-US" dirty="0">
                <a:ea typeface="ＭＳ Ｐゴシック"/>
              </a:rPr>
              <a:t>Shatter the Myths -  </a:t>
            </a:r>
            <a:r>
              <a:rPr lang="en-US" u="sng" dirty="0">
                <a:ea typeface="ＭＳ Ｐゴシック"/>
                <a:hlinkClick r:id="rId3"/>
              </a:rPr>
              <a:t>http://teens.drugabuse.gov/</a:t>
            </a:r>
            <a:endParaRPr lang="en-US" u="sng" dirty="0">
              <a:ea typeface="ＭＳ Ｐゴシック"/>
            </a:endParaRPr>
          </a:p>
          <a:p>
            <a:pPr eaLnBrk="1" hangingPunct="1"/>
            <a:r>
              <a:rPr lang="en-US" dirty="0">
                <a:ea typeface="ＭＳ Ｐゴシック"/>
              </a:rPr>
              <a:t>National Institute on Drug Abuse, National Institutes of Health, 2011</a:t>
            </a:r>
          </a:p>
        </p:txBody>
      </p:sp>
      <p:sp>
        <p:nvSpPr>
          <p:cNvPr id="4" name="Slide Number Placeholder 3"/>
          <p:cNvSpPr>
            <a:spLocks noGrp="1"/>
          </p:cNvSpPr>
          <p:nvPr>
            <p:ph type="sldNum" sz="quarter" idx="5"/>
          </p:nvPr>
        </p:nvSpPr>
        <p:spPr/>
        <p:txBody>
          <a:bodyPr/>
          <a:lstStyle/>
          <a:p>
            <a:pPr>
              <a:defRPr/>
            </a:pPr>
            <a:fld id="{E550C46F-52A2-41F3-9BE2-C2551D2E9165}" type="slidenum">
              <a:rPr lang="en-US" smtClean="0"/>
              <a:pPr>
                <a:defRPr/>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ea typeface="ＭＳ Ｐゴシック"/>
              </a:rPr>
              <a:t>Consequences matter – Focus on how their drinking affects you and others they are close too.</a:t>
            </a:r>
          </a:p>
          <a:p>
            <a:pPr eaLnBrk="1" hangingPunct="1"/>
            <a:r>
              <a:rPr lang="en-US" dirty="0">
                <a:ea typeface="ＭＳ Ｐゴシック"/>
              </a:rPr>
              <a:t>Plan a safe ride home.  </a:t>
            </a:r>
          </a:p>
          <a:p>
            <a:pPr eaLnBrk="1" hangingPunct="1"/>
            <a:r>
              <a:rPr lang="en-US" dirty="0">
                <a:ea typeface="ＭＳ Ｐゴシック"/>
              </a:rPr>
              <a:t>Vision Zero</a:t>
            </a:r>
            <a:r>
              <a:rPr lang="en-US" baseline="0" dirty="0">
                <a:ea typeface="ＭＳ Ｐゴシック"/>
              </a:rPr>
              <a:t> has videos which show extreme ways to keep your friends from driving under the influence: </a:t>
            </a:r>
          </a:p>
          <a:p>
            <a:pPr eaLnBrk="1" hangingPunct="1"/>
            <a:r>
              <a:rPr lang="en-US" baseline="0" dirty="0">
                <a:ea typeface="ＭＳ Ｐゴシック"/>
              </a:rPr>
              <a:t>http://www.mdt.mt.gov/visionzero/mythcrashers.shtml</a:t>
            </a:r>
          </a:p>
          <a:p>
            <a:pPr eaLnBrk="1" hangingPunct="1"/>
            <a:r>
              <a:rPr lang="en-US" baseline="0" dirty="0">
                <a:ea typeface="ＭＳ Ｐゴシック"/>
              </a:rPr>
              <a:t>http://www.mdt.mt.gov/visionzero/people/impairment.shtml</a:t>
            </a:r>
            <a:endParaRPr lang="en-US" dirty="0">
              <a:ea typeface="ＭＳ Ｐゴシック"/>
            </a:endParaRPr>
          </a:p>
        </p:txBody>
      </p:sp>
      <p:sp>
        <p:nvSpPr>
          <p:cNvPr id="88068" name="Slide Number Placeholder 3"/>
          <p:cNvSpPr>
            <a:spLocks noGrp="1"/>
          </p:cNvSpPr>
          <p:nvPr>
            <p:ph type="sldNum" sz="quarter" idx="5"/>
          </p:nvPr>
        </p:nvSpPr>
        <p:spPr bwMode="auto">
          <a:noFill/>
          <a:ln>
            <a:miter lim="800000"/>
            <a:headEnd/>
            <a:tailEnd/>
          </a:ln>
        </p:spPr>
        <p:txBody>
          <a:bodyPr/>
          <a:lstStyle/>
          <a:p>
            <a:fld id="{AAFE4DD7-3633-4E24-B89E-D0B40FD15B22}" type="slidenum">
              <a:rPr lang="en-US" smtClean="0">
                <a:latin typeface="Calibri" pitchFamily="34" charset="0"/>
                <a:ea typeface="ＭＳ Ｐゴシック"/>
                <a:cs typeface="ＭＳ Ｐゴシック"/>
              </a:rPr>
              <a:pPr/>
              <a:t>35</a:t>
            </a:fld>
            <a:endParaRPr lang="en-US">
              <a:latin typeface="Calibri" pitchFamily="34" charset="0"/>
              <a:ea typeface="ＭＳ Ｐゴシック"/>
              <a:cs typeface="ＭＳ Ｐゴシック"/>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pitchFamily="-111" charset="-128"/>
                <a:cs typeface="ＭＳ Ｐゴシック"/>
              </a:rPr>
              <a:t>Discuss how to</a:t>
            </a:r>
            <a:r>
              <a:rPr lang="en-US" sz="1200" kern="1200" baseline="0" dirty="0">
                <a:solidFill>
                  <a:schemeClr val="tx1"/>
                </a:solidFill>
                <a:effectLst/>
                <a:latin typeface="+mn-lt"/>
                <a:ea typeface="ＭＳ Ｐゴシック" pitchFamily="-111" charset="-128"/>
                <a:cs typeface="ＭＳ Ｐゴシック"/>
              </a:rPr>
              <a:t> </a:t>
            </a:r>
            <a:r>
              <a:rPr lang="en-US" sz="1200" kern="1200" dirty="0">
                <a:solidFill>
                  <a:schemeClr val="tx1"/>
                </a:solidFill>
                <a:effectLst/>
                <a:latin typeface="+mn-lt"/>
                <a:ea typeface="ＭＳ Ｐゴシック" pitchFamily="-111" charset="-128"/>
                <a:cs typeface="ＭＳ Ｐゴシック"/>
              </a:rPr>
              <a:t>say no to alcohol</a:t>
            </a:r>
            <a:r>
              <a:rPr lang="en-US" sz="1200" kern="1200" baseline="0" dirty="0">
                <a:solidFill>
                  <a:schemeClr val="tx1"/>
                </a:solidFill>
                <a:effectLst/>
                <a:latin typeface="+mn-lt"/>
                <a:ea typeface="ＭＳ Ｐゴシック" pitchFamily="-111" charset="-128"/>
                <a:cs typeface="ＭＳ Ｐゴシック"/>
              </a:rPr>
              <a:t> when someone say “</a:t>
            </a:r>
            <a:r>
              <a:rPr lang="en-US" sz="1200" kern="1200" dirty="0">
                <a:solidFill>
                  <a:schemeClr val="tx1"/>
                </a:solidFill>
                <a:effectLst/>
                <a:latin typeface="+mn-lt"/>
                <a:ea typeface="ＭＳ Ｐゴシック" pitchFamily="-111" charset="-128"/>
                <a:cs typeface="ＭＳ Ｐゴシック"/>
              </a:rPr>
              <a:t>I'm afraid I won't fit in.”</a:t>
            </a:r>
          </a:p>
          <a:p>
            <a:r>
              <a:rPr lang="en-US" sz="1200" kern="1200" dirty="0">
                <a:solidFill>
                  <a:schemeClr val="tx1"/>
                </a:solidFill>
                <a:effectLst/>
                <a:latin typeface="+mn-lt"/>
                <a:ea typeface="ＭＳ Ｐゴシック" pitchFamily="-111" charset="-128"/>
                <a:cs typeface="ＭＳ Ｐゴシック"/>
              </a:rPr>
              <a:t>It's easier to refuse than you think. Try: "No thanks," "I don't drink," or "I'm not interested." </a:t>
            </a:r>
          </a:p>
          <a:p>
            <a:r>
              <a:rPr lang="en-US" sz="1200" kern="1200" dirty="0">
                <a:solidFill>
                  <a:schemeClr val="tx1"/>
                </a:solidFill>
                <a:effectLst/>
                <a:latin typeface="+mn-lt"/>
                <a:ea typeface="ＭＳ Ｐゴシック" pitchFamily="-111" charset="-128"/>
                <a:cs typeface="ＭＳ Ｐゴシック"/>
              </a:rPr>
              <a:t>Remember that the majority of teens don't drink alcohol. You're in good company when you're one of them.</a:t>
            </a:r>
          </a:p>
          <a:p>
            <a:endParaRPr lang="en-US" dirty="0"/>
          </a:p>
        </p:txBody>
      </p:sp>
      <p:sp>
        <p:nvSpPr>
          <p:cNvPr id="4" name="Slide Number Placeholder 3"/>
          <p:cNvSpPr>
            <a:spLocks noGrp="1"/>
          </p:cNvSpPr>
          <p:nvPr>
            <p:ph type="sldNum" sz="quarter" idx="10"/>
          </p:nvPr>
        </p:nvSpPr>
        <p:spPr/>
        <p:txBody>
          <a:bodyPr/>
          <a:lstStyle/>
          <a:p>
            <a:pPr>
              <a:defRPr/>
            </a:pPr>
            <a:fld id="{093DED0A-8E25-4915-8CAC-FABDEDF2F72D}" type="slidenum">
              <a:rPr lang="en-US" smtClean="0"/>
              <a:pPr>
                <a:defRPr/>
              </a:pPr>
              <a:t>36</a:t>
            </a:fld>
            <a:endParaRPr lang="en-US"/>
          </a:p>
        </p:txBody>
      </p:sp>
    </p:spTree>
    <p:extLst>
      <p:ext uri="{BB962C8B-B14F-4D97-AF65-F5344CB8AC3E}">
        <p14:creationId xmlns:p14="http://schemas.microsoft.com/office/powerpoint/2010/main" val="29908321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a:rPr>
              <a:t>http://teens.drugabuse.gov/</a:t>
            </a:r>
          </a:p>
        </p:txBody>
      </p:sp>
      <p:sp>
        <p:nvSpPr>
          <p:cNvPr id="4" name="Slide Number Placeholder 3"/>
          <p:cNvSpPr>
            <a:spLocks noGrp="1"/>
          </p:cNvSpPr>
          <p:nvPr>
            <p:ph type="sldNum" sz="quarter" idx="5"/>
          </p:nvPr>
        </p:nvSpPr>
        <p:spPr/>
        <p:txBody>
          <a:bodyPr/>
          <a:lstStyle/>
          <a:p>
            <a:pPr>
              <a:defRPr/>
            </a:pPr>
            <a:fld id="{52645C84-2B47-44E7-8EF3-85A2E163CCB1}" type="slidenum">
              <a:rPr lang="en-US" smtClean="0"/>
              <a:pPr>
                <a:defRPr/>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a:rPr>
              <a:t>Source: Montana YRBS Trend</a:t>
            </a:r>
            <a:r>
              <a:rPr lang="en-US" baseline="0" dirty="0">
                <a:ea typeface="ＭＳ Ｐゴシック"/>
              </a:rPr>
              <a:t> Data 2011</a:t>
            </a:r>
            <a:endParaRPr lang="en-US" dirty="0">
              <a:ea typeface="ＭＳ Ｐゴシック"/>
            </a:endParaRPr>
          </a:p>
        </p:txBody>
      </p:sp>
      <p:sp>
        <p:nvSpPr>
          <p:cNvPr id="4" name="Slide Number Placeholder 3"/>
          <p:cNvSpPr>
            <a:spLocks noGrp="1"/>
          </p:cNvSpPr>
          <p:nvPr>
            <p:ph type="sldNum" sz="quarter" idx="5"/>
          </p:nvPr>
        </p:nvSpPr>
        <p:spPr/>
        <p:txBody>
          <a:bodyPr/>
          <a:lstStyle/>
          <a:p>
            <a:pPr>
              <a:defRPr/>
            </a:pPr>
            <a:fld id="{94EAF612-BA42-4306-9794-8E317AABAF9B}" type="slidenum">
              <a:rPr lang="en-US" smtClean="0"/>
              <a:pPr>
                <a:defRPr/>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3DED0A-8E25-4915-8CAC-FABDEDF2F72D}" type="slidenum">
              <a:rPr lang="en-US" smtClean="0"/>
              <a:pPr>
                <a:defRPr/>
              </a:pPr>
              <a:t>39</a:t>
            </a:fld>
            <a:endParaRPr lang="en-US"/>
          </a:p>
        </p:txBody>
      </p:sp>
    </p:spTree>
    <p:extLst>
      <p:ext uri="{BB962C8B-B14F-4D97-AF65-F5344CB8AC3E}">
        <p14:creationId xmlns:p14="http://schemas.microsoft.com/office/powerpoint/2010/main" val="3898574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Standards and Benchmarks:</a:t>
            </a:r>
            <a:r>
              <a:rPr lang="en-US" baseline="0" dirty="0"/>
              <a:t> </a:t>
            </a:r>
            <a:r>
              <a:rPr lang="en-US" dirty="0"/>
              <a:t>This is for your reference and not to be read to the class verbatim.  Please review</a:t>
            </a:r>
            <a:r>
              <a:rPr lang="en-US" baseline="0" dirty="0"/>
              <a:t> prior to the lesson so you are aware of what the student will be required to know at the end of the module.</a:t>
            </a:r>
          </a:p>
        </p:txBody>
      </p:sp>
      <p:sp>
        <p:nvSpPr>
          <p:cNvPr id="4" name="Slide Number Placeholder 3"/>
          <p:cNvSpPr>
            <a:spLocks noGrp="1"/>
          </p:cNvSpPr>
          <p:nvPr>
            <p:ph type="sldNum" sz="quarter" idx="10"/>
          </p:nvPr>
        </p:nvSpPr>
        <p:spPr/>
        <p:txBody>
          <a:bodyPr/>
          <a:lstStyle/>
          <a:p>
            <a:fld id="{3D16B751-3AA4-874D-9CB5-26B5ACA59E53}" type="slidenum">
              <a:rPr lang="en-US" smtClean="0"/>
              <a:pPr/>
              <a:t>40</a:t>
            </a:fld>
            <a:endParaRPr lang="en-US"/>
          </a:p>
        </p:txBody>
      </p:sp>
    </p:spTree>
    <p:extLst>
      <p:ext uri="{BB962C8B-B14F-4D97-AF65-F5344CB8AC3E}">
        <p14:creationId xmlns:p14="http://schemas.microsoft.com/office/powerpoint/2010/main" val="2460634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ea typeface="ＭＳ Ｐゴシック"/>
              </a:rPr>
              <a:t> </a:t>
            </a:r>
          </a:p>
          <a:p>
            <a:pPr eaLnBrk="1" hangingPunct="1"/>
            <a:r>
              <a:rPr lang="en-US" dirty="0">
                <a:ea typeface="ＭＳ Ｐゴシック"/>
              </a:rPr>
              <a:t>NIDA 2011 Drug Facts  Shatter the Myths -  </a:t>
            </a:r>
            <a:r>
              <a:rPr lang="en-US" u="sng" dirty="0">
                <a:ea typeface="ＭＳ Ｐゴシック"/>
                <a:hlinkClick r:id="rId3"/>
              </a:rPr>
              <a:t>http://teens.drugabuse.gov/</a:t>
            </a:r>
            <a:endParaRPr lang="en-US" u="sng" dirty="0">
              <a:ea typeface="ＭＳ Ｐゴシック"/>
            </a:endParaRPr>
          </a:p>
          <a:p>
            <a:pPr eaLnBrk="1" hangingPunct="1"/>
            <a:r>
              <a:rPr lang="en-US" dirty="0">
                <a:ea typeface="ＭＳ Ｐゴシック"/>
              </a:rPr>
              <a:t>National Institute on Drug Abuse  National Institute of Health 2011</a:t>
            </a:r>
          </a:p>
        </p:txBody>
      </p:sp>
      <p:sp>
        <p:nvSpPr>
          <p:cNvPr id="62468" name="Slide Number Placeholder 3"/>
          <p:cNvSpPr>
            <a:spLocks noGrp="1"/>
          </p:cNvSpPr>
          <p:nvPr>
            <p:ph type="sldNum" sz="quarter" idx="5"/>
          </p:nvPr>
        </p:nvSpPr>
        <p:spPr bwMode="auto">
          <a:noFill/>
          <a:ln>
            <a:miter lim="800000"/>
            <a:headEnd/>
            <a:tailEnd/>
          </a:ln>
        </p:spPr>
        <p:txBody>
          <a:bodyPr/>
          <a:lstStyle/>
          <a:p>
            <a:fld id="{2ECE2895-6D4C-46AB-A534-4317C06AD068}" type="slidenum">
              <a:rPr lang="en-US" smtClean="0">
                <a:latin typeface="Calibri" pitchFamily="34" charset="0"/>
                <a:ea typeface="ＭＳ Ｐゴシック"/>
                <a:cs typeface="ＭＳ Ｐゴシック"/>
              </a:rPr>
              <a:pPr/>
              <a:t>5</a:t>
            </a:fld>
            <a:endParaRPr lang="en-US">
              <a:latin typeface="Calibri" pitchFamily="34"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ea typeface="ＭＳ Ｐゴシック"/>
              </a:rPr>
              <a:t>VISIT THIS SITE FOR FACTS, VIDEOS, GAMES FOR TEENS</a:t>
            </a:r>
          </a:p>
          <a:p>
            <a:pPr eaLnBrk="1" hangingPunct="1"/>
            <a:endParaRPr lang="en-US" dirty="0">
              <a:ea typeface="ＭＳ Ｐゴシック"/>
            </a:endParaRPr>
          </a:p>
          <a:p>
            <a:pPr eaLnBrk="1" hangingPunct="1"/>
            <a:r>
              <a:rPr lang="en-US" dirty="0">
                <a:ea typeface="ＭＳ Ｐゴシック"/>
              </a:rPr>
              <a:t>Drug Facts - Shatter the Myths -  </a:t>
            </a:r>
            <a:r>
              <a:rPr lang="en-US" u="sng" dirty="0">
                <a:ea typeface="ＭＳ Ｐゴシック"/>
                <a:hlinkClick r:id="rId3"/>
              </a:rPr>
              <a:t>http://teens.drugabuse.gov/</a:t>
            </a:r>
            <a:endParaRPr lang="en-US" u="sng" dirty="0">
              <a:ea typeface="ＭＳ Ｐゴシック"/>
            </a:endParaRPr>
          </a:p>
          <a:p>
            <a:pPr eaLnBrk="1" hangingPunct="1"/>
            <a:r>
              <a:rPr lang="en-US" dirty="0">
                <a:ea typeface="ＭＳ Ｐゴシック"/>
              </a:rPr>
              <a:t>National Institute on Drug Abuse,  National Institute of Health</a:t>
            </a:r>
          </a:p>
        </p:txBody>
      </p:sp>
      <p:sp>
        <p:nvSpPr>
          <p:cNvPr id="63492" name="Slide Number Placeholder 3"/>
          <p:cNvSpPr>
            <a:spLocks noGrp="1"/>
          </p:cNvSpPr>
          <p:nvPr>
            <p:ph type="sldNum" sz="quarter" idx="5"/>
          </p:nvPr>
        </p:nvSpPr>
        <p:spPr bwMode="auto">
          <a:noFill/>
          <a:ln>
            <a:miter lim="800000"/>
            <a:headEnd/>
            <a:tailEnd/>
          </a:ln>
        </p:spPr>
        <p:txBody>
          <a:bodyPr/>
          <a:lstStyle/>
          <a:p>
            <a:fld id="{321CC45B-1A40-4937-BFF2-D9C178C76D03}" type="slidenum">
              <a:rPr lang="en-US" smtClean="0">
                <a:latin typeface="Calibri" pitchFamily="34" charset="0"/>
                <a:ea typeface="ＭＳ Ｐゴシック"/>
                <a:cs typeface="ＭＳ Ｐゴシック"/>
              </a:rPr>
              <a:pPr/>
              <a:t>6</a:t>
            </a:fld>
            <a:endParaRPr lang="en-US">
              <a:latin typeface="Calibri" pitchFamily="34"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dirty="0"/>
              <a:t>The brains and bodies of teens are still developing; alcohol use can cause learning problems or lead to adult alcoholism. </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dirty="0"/>
              <a:t>For example, people who begin drinking before age 15 are four times more likely to develop alcoholism than those who begin after age 20.</a:t>
            </a:r>
          </a:p>
          <a:p>
            <a:pPr eaLnBrk="1" hangingPunct="1"/>
            <a:endParaRPr lang="en-US" dirty="0">
              <a:ea typeface="ＭＳ Ｐゴシック"/>
            </a:endParaRPr>
          </a:p>
          <a:p>
            <a:pPr eaLnBrk="1" hangingPunct="1"/>
            <a:r>
              <a:rPr lang="en-US" i="1" dirty="0">
                <a:ea typeface="ＭＳ Ｐゴシック"/>
              </a:rPr>
              <a:t>Montana Prevention Resource Center 2010 Underage Alcohol  Prevention Connection Newsletter</a:t>
            </a:r>
          </a:p>
          <a:p>
            <a:pPr eaLnBrk="1" hangingPunct="1"/>
            <a:r>
              <a:rPr lang="en-US" i="1" dirty="0">
                <a:ea typeface="ＭＳ Ｐゴシック"/>
              </a:rPr>
              <a:t>www.prevention.mt.gov </a:t>
            </a:r>
          </a:p>
          <a:p>
            <a:pPr eaLnBrk="1" hangingPunct="1"/>
            <a:endParaRPr lang="en-US" dirty="0">
              <a:ea typeface="ＭＳ Ｐゴシック"/>
            </a:endParaRPr>
          </a:p>
        </p:txBody>
      </p:sp>
      <p:sp>
        <p:nvSpPr>
          <p:cNvPr id="64516" name="Slide Number Placeholder 3"/>
          <p:cNvSpPr>
            <a:spLocks noGrp="1"/>
          </p:cNvSpPr>
          <p:nvPr>
            <p:ph type="sldNum" sz="quarter" idx="5"/>
          </p:nvPr>
        </p:nvSpPr>
        <p:spPr bwMode="auto">
          <a:noFill/>
          <a:ln>
            <a:miter lim="800000"/>
            <a:headEnd/>
            <a:tailEnd/>
          </a:ln>
        </p:spPr>
        <p:txBody>
          <a:bodyPr/>
          <a:lstStyle/>
          <a:p>
            <a:fld id="{AEDE3499-840D-4A7A-BFC8-D2D5829A7747}" type="slidenum">
              <a:rPr lang="en-US" smtClean="0">
                <a:latin typeface="Calibri" pitchFamily="34" charset="0"/>
                <a:ea typeface="ＭＳ Ｐゴシック"/>
                <a:cs typeface="ＭＳ Ｐゴシック"/>
              </a:rPr>
              <a:pPr/>
              <a:t>7</a:t>
            </a:fld>
            <a:endParaRPr lang="en-US">
              <a:latin typeface="Calibri" pitchFamily="34"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US" dirty="0">
                <a:ea typeface="ＭＳ Ｐゴシック"/>
              </a:rPr>
              <a:t>Photo</a:t>
            </a:r>
            <a:r>
              <a:rPr lang="en-US" baseline="0" dirty="0">
                <a:ea typeface="ＭＳ Ｐゴシック"/>
              </a:rPr>
              <a:t> and information from National Institute of Health  </a:t>
            </a:r>
            <a:r>
              <a:rPr lang="en-US" dirty="0">
                <a:ea typeface="ＭＳ Ｐゴシック"/>
              </a:rPr>
              <a:t>nimh.nih.gov</a:t>
            </a:r>
          </a:p>
          <a:p>
            <a:r>
              <a:rPr lang="en-US" b="1" dirty="0"/>
              <a:t>Amygdala</a:t>
            </a:r>
            <a:r>
              <a:rPr lang="en-US" dirty="0"/>
              <a:t>—The brain's "fear hub," which activates our natural "fight-or-flight" response to confront or escape from a dangerous situation. The amygdala also appears to be involved in learning to fear an event, such as touching a hot stove, and learning not to fear, such as overcoming a fear of spiders. Studying how the amygdala helps create memories of fear and safety may help improve treatments for </a:t>
            </a:r>
            <a:r>
              <a:rPr lang="en-US" dirty="0">
                <a:hlinkClick r:id="rId3" action="ppaction://hlinkfile"/>
              </a:rPr>
              <a:t>anxiety disorders</a:t>
            </a:r>
            <a:r>
              <a:rPr lang="en-US" dirty="0"/>
              <a:t> like phobias or </a:t>
            </a:r>
            <a:r>
              <a:rPr lang="en-US" dirty="0">
                <a:hlinkClick r:id="rId4" action="ppaction://hlinkfile"/>
              </a:rPr>
              <a:t>post-traumatic stress disorder (PTSD)</a:t>
            </a:r>
            <a:r>
              <a:rPr lang="en-US" dirty="0"/>
              <a:t>.</a:t>
            </a:r>
          </a:p>
          <a:p>
            <a:r>
              <a:rPr lang="en-US" b="1" dirty="0"/>
              <a:t>Prefrontal cortex (PFC)</a:t>
            </a:r>
            <a:r>
              <a:rPr lang="en-US" dirty="0"/>
              <a:t>—Seat of the brain's executive functions, such as judgment, decision making, and problem solving. Different parts of the PFC are involved in using short-term or "working" memory and in retrieving long-term memories. This area of the brain also helps to control the amygdala during stressful events. Some research shows that people who have </a:t>
            </a:r>
            <a:r>
              <a:rPr lang="en-US" dirty="0">
                <a:hlinkClick r:id="rId4" action="ppaction://hlinkfile"/>
              </a:rPr>
              <a:t>PTSD</a:t>
            </a:r>
            <a:r>
              <a:rPr lang="en-US" dirty="0"/>
              <a:t> or </a:t>
            </a:r>
            <a:r>
              <a:rPr lang="en-US" dirty="0">
                <a:hlinkClick r:id="rId5" action="ppaction://hlinkfile"/>
              </a:rPr>
              <a:t>ADHD</a:t>
            </a:r>
            <a:r>
              <a:rPr lang="en-US" dirty="0"/>
              <a:t> have reduced activity in their </a:t>
            </a:r>
            <a:r>
              <a:rPr lang="en-US" dirty="0" err="1"/>
              <a:t>PFCs.</a:t>
            </a:r>
            <a:endParaRPr lang="en-US" dirty="0"/>
          </a:p>
          <a:p>
            <a:r>
              <a:rPr lang="en-US" b="1" dirty="0"/>
              <a:t>Anterior cingulate cortex (ACC)</a:t>
            </a:r>
            <a:r>
              <a:rPr lang="en-US" dirty="0"/>
              <a:t>— the ACC has many different roles, from controlling blood pressure and heart rate to responding when we sense a mistake, helping us feel motivated and stay focused on a task, and managing proper emotional reactions. Reduced ACC activity or damage to this brain area has been linked to disorders such as </a:t>
            </a:r>
            <a:r>
              <a:rPr lang="en-US" dirty="0">
                <a:hlinkClick r:id="rId5" action="ppaction://hlinkfile"/>
              </a:rPr>
              <a:t>ADHD</a:t>
            </a:r>
            <a:r>
              <a:rPr lang="en-US" dirty="0"/>
              <a:t>, </a:t>
            </a:r>
            <a:r>
              <a:rPr lang="en-US" dirty="0">
                <a:hlinkClick r:id="rId6" action="ppaction://hlinkfile"/>
              </a:rPr>
              <a:t>schizophrenia</a:t>
            </a:r>
            <a:r>
              <a:rPr lang="en-US" dirty="0"/>
              <a:t>, and </a:t>
            </a:r>
            <a:r>
              <a:rPr lang="en-US" dirty="0">
                <a:hlinkClick r:id="rId7" action="ppaction://hlinkfile"/>
              </a:rPr>
              <a:t>depression</a:t>
            </a:r>
            <a:r>
              <a:rPr lang="en-US" dirty="0"/>
              <a:t>.</a:t>
            </a:r>
          </a:p>
          <a:p>
            <a:r>
              <a:rPr lang="en-US" b="1" dirty="0"/>
              <a:t>Hippocampus</a:t>
            </a:r>
            <a:r>
              <a:rPr lang="en-US" dirty="0"/>
              <a:t>—Helps create and file new memories. When the hippocampus is damaged, a person can't create new memories, but can still remember past events and learned skills, and carry on a conversation, all which rely on different parts of the brain. The hippocampus may be involved in mood disorders through its control of a major mood circuit called the hypothalamic-pituitary-adrenal (HPA) axis.</a:t>
            </a:r>
          </a:p>
          <a:p>
            <a:pPr eaLnBrk="1" hangingPunct="1"/>
            <a:r>
              <a:rPr lang="en-US" dirty="0">
                <a:ea typeface="ＭＳ Ｐゴシック"/>
              </a:rPr>
              <a:t>http://www.nimh.nih.gov/health/educational-resources/brain-basics/brain-basics.shtml  2013</a:t>
            </a:r>
          </a:p>
        </p:txBody>
      </p:sp>
      <p:sp>
        <p:nvSpPr>
          <p:cNvPr id="65540" name="Slide Number Placeholder 3"/>
          <p:cNvSpPr>
            <a:spLocks noGrp="1"/>
          </p:cNvSpPr>
          <p:nvPr>
            <p:ph type="sldNum" sz="quarter" idx="5"/>
          </p:nvPr>
        </p:nvSpPr>
        <p:spPr bwMode="auto">
          <a:noFill/>
          <a:ln>
            <a:miter lim="800000"/>
            <a:headEnd/>
            <a:tailEnd/>
          </a:ln>
        </p:spPr>
        <p:txBody>
          <a:bodyPr/>
          <a:lstStyle/>
          <a:p>
            <a:fld id="{3E420DAF-D068-49D3-BFC4-BD7162155A8C}" type="slidenum">
              <a:rPr lang="en-US" smtClean="0">
                <a:latin typeface="Calibri" pitchFamily="34" charset="0"/>
                <a:ea typeface="ＭＳ Ｐゴシック"/>
                <a:cs typeface="ＭＳ Ｐゴシック"/>
              </a:rPr>
              <a:pPr/>
              <a:t>8</a:t>
            </a:fld>
            <a:endParaRPr lang="en-US">
              <a:latin typeface="Calibri" pitchFamily="34"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ea typeface="ＭＳ Ｐゴシック"/>
              </a:rPr>
              <a:t>A study was performed on teens and drinking. Scans illustrate that drinking might harm the ability of a teen’s brain to process information. This slide shows brain activity of a 15 year old with an alcohol problem versus the brain activity of a non-drinking 15 year old.  The pink shows brain activity. It is clear that the teen who does not drink has much more activity.  </a:t>
            </a:r>
          </a:p>
          <a:p>
            <a:pPr eaLnBrk="1" hangingPunct="1"/>
            <a:endParaRPr lang="en-US" dirty="0">
              <a:ea typeface="ＭＳ Ｐゴシック"/>
            </a:endParaRPr>
          </a:p>
          <a:p>
            <a:pPr eaLnBrk="1" hangingPunct="1"/>
            <a:r>
              <a:rPr lang="en-US" dirty="0">
                <a:ea typeface="ＭＳ Ｐゴシック"/>
              </a:rPr>
              <a:t>So drinking relates to various short term and long term effects on the body.  It could also have a long term effect in the sense that it could affect your future by decreasing brain function during prime learning periods. </a:t>
            </a:r>
          </a:p>
          <a:p>
            <a:pPr eaLnBrk="1" hangingPunct="1"/>
            <a:endParaRPr lang="en-US" dirty="0">
              <a:ea typeface="ＭＳ Ｐゴシック"/>
            </a:endParaRPr>
          </a:p>
          <a:p>
            <a:pPr eaLnBrk="1" hangingPunct="1"/>
            <a:r>
              <a:rPr lang="en-US" dirty="0">
                <a:ea typeface="ＭＳ Ｐゴシック"/>
              </a:rPr>
              <a:t>2012 permission granted for photo  use in this PowerPoint by Susan </a:t>
            </a:r>
            <a:r>
              <a:rPr lang="en-US" dirty="0" err="1">
                <a:ea typeface="ＭＳ Ｐゴシック"/>
              </a:rPr>
              <a:t>Tapert</a:t>
            </a:r>
            <a:r>
              <a:rPr lang="en-US" dirty="0">
                <a:ea typeface="ＭＳ Ｐゴシック"/>
              </a:rPr>
              <a:t>, PhD Acting Chief, Psychology Service, VASDHS  Professor of Psychiatry, UCSD</a:t>
            </a:r>
          </a:p>
          <a:p>
            <a:pPr eaLnBrk="1" hangingPunct="1"/>
            <a:r>
              <a:rPr lang="en-US" dirty="0">
                <a:ea typeface="ＭＳ Ｐゴシック"/>
              </a:rPr>
              <a:t>Brown SA, </a:t>
            </a:r>
            <a:r>
              <a:rPr lang="en-US" dirty="0" err="1">
                <a:ea typeface="ＭＳ Ｐゴシック"/>
              </a:rPr>
              <a:t>Tapert</a:t>
            </a:r>
            <a:r>
              <a:rPr lang="en-US" dirty="0">
                <a:ea typeface="ＭＳ Ｐゴシック"/>
              </a:rPr>
              <a:t> SF, </a:t>
            </a:r>
            <a:r>
              <a:rPr lang="en-US" dirty="0" err="1">
                <a:ea typeface="ＭＳ Ｐゴシック"/>
              </a:rPr>
              <a:t>Granholm</a:t>
            </a:r>
            <a:r>
              <a:rPr lang="en-US" dirty="0">
                <a:ea typeface="ＭＳ Ｐゴシック"/>
              </a:rPr>
              <a:t> E, Delis DC (2000).  Neurocognitive functioning of adolescents:  effects of protracted alcohol use.  Alcoholism:  Clinical and Experimental Research.  24 (2):  164-171.  [Cited 20 June 2005].</a:t>
            </a:r>
            <a:endParaRPr lang="en-US" dirty="0">
              <a:solidFill>
                <a:srgbClr val="FF0000"/>
              </a:solidFill>
              <a:ea typeface="ＭＳ Ｐゴシック"/>
            </a:endParaRPr>
          </a:p>
          <a:p>
            <a:pPr eaLnBrk="1" hangingPunct="1"/>
            <a:r>
              <a:rPr lang="en-US" dirty="0">
                <a:ea typeface="ＭＳ Ｐゴシック"/>
              </a:rPr>
              <a:t>CDC SHER - http://apps.nccd.cdc.gov/sher/:</a:t>
            </a:r>
          </a:p>
        </p:txBody>
      </p:sp>
      <p:sp>
        <p:nvSpPr>
          <p:cNvPr id="72708" name="Slide Number Placeholder 3"/>
          <p:cNvSpPr>
            <a:spLocks noGrp="1"/>
          </p:cNvSpPr>
          <p:nvPr>
            <p:ph type="sldNum" sz="quarter" idx="5"/>
          </p:nvPr>
        </p:nvSpPr>
        <p:spPr bwMode="auto">
          <a:noFill/>
          <a:ln>
            <a:miter lim="800000"/>
            <a:headEnd/>
            <a:tailEnd/>
          </a:ln>
        </p:spPr>
        <p:txBody>
          <a:bodyPr/>
          <a:lstStyle/>
          <a:p>
            <a:fld id="{58591F43-47B3-4C44-894B-22432D0E85E7}" type="slidenum">
              <a:rPr lang="en-US" smtClean="0">
                <a:latin typeface="Calibri" pitchFamily="34" charset="0"/>
                <a:ea typeface="ＭＳ Ｐゴシック"/>
                <a:cs typeface="ＭＳ Ｐゴシック"/>
              </a:rPr>
              <a:pPr/>
              <a:t>9</a:t>
            </a:fld>
            <a:endParaRPr lang="en-US">
              <a:latin typeface="Calibri" pitchFamily="34" charset="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cap="all" dirty="0"/>
              <a:t>Alcohol Use</a:t>
            </a:r>
            <a:r>
              <a:rPr lang="en-US" dirty="0"/>
              <a:t>:  While less than  10% of teens report drinking and driving within the prior month, nearly 4 out of every 10 teens behind the wheel who died in a crash had blood alcohol content (BAC) levels of </a:t>
            </a:r>
            <a:r>
              <a:rPr lang="en-US" u="sng" dirty="0"/>
              <a:t>&gt;</a:t>
            </a:r>
            <a:r>
              <a:rPr lang="en-US" dirty="0"/>
              <a:t> 0.01 percent.</a:t>
            </a:r>
          </a:p>
          <a:p>
            <a:endParaRPr lang="en-US" dirty="0"/>
          </a:p>
        </p:txBody>
      </p:sp>
      <p:sp>
        <p:nvSpPr>
          <p:cNvPr id="4" name="Slide Number Placeholder 3"/>
          <p:cNvSpPr>
            <a:spLocks noGrp="1"/>
          </p:cNvSpPr>
          <p:nvPr>
            <p:ph type="sldNum" sz="quarter" idx="10"/>
          </p:nvPr>
        </p:nvSpPr>
        <p:spPr/>
        <p:txBody>
          <a:bodyPr/>
          <a:lstStyle/>
          <a:p>
            <a:pPr>
              <a:defRPr/>
            </a:pPr>
            <a:fld id="{093DED0A-8E25-4915-8CAC-FABDEDF2F72D}" type="slidenum">
              <a:rPr lang="en-US" smtClean="0"/>
              <a:pPr>
                <a:defRPr/>
              </a:pPr>
              <a:t>10</a:t>
            </a:fld>
            <a:endParaRPr lang="en-US"/>
          </a:p>
        </p:txBody>
      </p:sp>
    </p:spTree>
    <p:extLst>
      <p:ext uri="{BB962C8B-B14F-4D97-AF65-F5344CB8AC3E}">
        <p14:creationId xmlns:p14="http://schemas.microsoft.com/office/powerpoint/2010/main" val="272412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HIS O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1"/>
          </p:nvPr>
        </p:nvSpPr>
        <p:spPr>
          <a:xfrm>
            <a:off x="7485063" y="6327898"/>
            <a:ext cx="1201737" cy="365125"/>
          </a:xfrm>
        </p:spPr>
        <p:txBody>
          <a:bodyPr/>
          <a:lstStyle>
            <a:lvl1pPr>
              <a:defRPr/>
            </a:lvl1pPr>
          </a:lstStyle>
          <a:p>
            <a:pPr>
              <a:defRPr/>
            </a:pPr>
            <a:r>
              <a:rPr lang="en-US" dirty="0"/>
              <a:t>6.2 - </a:t>
            </a:r>
            <a:fld id="{C1641F8F-D9F2-49A8-81CF-B12CBD0B9F46}" type="slidenum">
              <a:rPr lang="en-US" smtClean="0"/>
              <a:pPr>
                <a:defRPr/>
              </a:pPr>
              <a:t>‹#›</a:t>
            </a:fld>
            <a:endParaRPr lang="en-US" dirty="0"/>
          </a:p>
        </p:txBody>
      </p:sp>
      <p:sp>
        <p:nvSpPr>
          <p:cNvPr id="7" name="Title 1"/>
          <p:cNvSpPr>
            <a:spLocks noGrp="1"/>
          </p:cNvSpPr>
          <p:nvPr>
            <p:ph type="title"/>
          </p:nvPr>
        </p:nvSpPr>
        <p:spPr>
          <a:xfrm>
            <a:off x="457200" y="274638"/>
            <a:ext cx="8229600" cy="870421"/>
          </a:xfrm>
        </p:spPr>
        <p:txBody>
          <a:bodyPr/>
          <a:lstStyle>
            <a:lvl1pPr>
              <a:defRPr>
                <a:solidFill>
                  <a:srgbClr val="990033"/>
                </a:solidFill>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24012"/>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9A472C33-78C8-4C8B-9870-1E9ADAB4C2CB}"/>
              </a:ext>
            </a:extLst>
          </p:cNvPr>
          <p:cNvSpPr txBox="1">
            <a:spLocks/>
          </p:cNvSpPr>
          <p:nvPr userDrawn="1"/>
        </p:nvSpPr>
        <p:spPr>
          <a:xfrm>
            <a:off x="7485063" y="6345117"/>
            <a:ext cx="1201737"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solidFill>
                <a:latin typeface="Calibri" pitchFamily="-111"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a:lstStyle>
          <a:p>
            <a:pPr>
              <a:defRPr/>
            </a:pPr>
            <a:r>
              <a:rPr lang="en-US" dirty="0"/>
              <a:t>6.2 - </a:t>
            </a:r>
            <a:fld id="{C1641F8F-D9F2-49A8-81CF-B12CBD0B9F46}" type="slidenum">
              <a:rPr lang="en-US" smtClean="0"/>
              <a:pPr>
                <a:defRPr/>
              </a:pPr>
              <a:t>‹#›</a:t>
            </a:fld>
            <a:endParaRPr lang="en-US" dirty="0"/>
          </a:p>
        </p:txBody>
      </p:sp>
    </p:spTree>
    <p:extLst>
      <p:ext uri="{BB962C8B-B14F-4D97-AF65-F5344CB8AC3E}">
        <p14:creationId xmlns:p14="http://schemas.microsoft.com/office/powerpoint/2010/main" val="1348241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2"/>
          <p:cNvSpPr>
            <a:spLocks noGrp="1"/>
          </p:cNvSpPr>
          <p:nvPr>
            <p:ph type="dt" sz="half" idx="10"/>
          </p:nvPr>
        </p:nvSpPr>
        <p:spPr>
          <a:xfrm>
            <a:off x="457200" y="6356350"/>
            <a:ext cx="2743200" cy="270481"/>
          </a:xfrm>
          <a:prstGeom prst="rect">
            <a:avLst/>
          </a:prstGeom>
        </p:spPr>
        <p:txBody>
          <a:bodyPr/>
          <a:lstStyle>
            <a:lvl1pPr>
              <a:defRPr sz="1000">
                <a:solidFill>
                  <a:schemeClr val="bg1">
                    <a:lumMod val="50000"/>
                  </a:schemeClr>
                </a:solidFill>
                <a:latin typeface="Arial" panose="020B0604020202020204" pitchFamily="34" charset="0"/>
                <a:ea typeface="ＭＳ Ｐゴシック" pitchFamily="-111" charset="-128"/>
                <a:cs typeface="Arial" panose="020B0604020202020204" pitchFamily="34" charset="0"/>
              </a:defRPr>
            </a:lvl1pPr>
          </a:lstStyle>
          <a:p>
            <a:pPr>
              <a:defRPr/>
            </a:pPr>
            <a:endParaRPr lang="en-US" dirty="0"/>
          </a:p>
        </p:txBody>
      </p:sp>
      <p:sp>
        <p:nvSpPr>
          <p:cNvPr id="7" name="Slide Number Placeholder 5">
            <a:extLst>
              <a:ext uri="{FF2B5EF4-FFF2-40B4-BE49-F238E27FC236}">
                <a16:creationId xmlns:a16="http://schemas.microsoft.com/office/drawing/2014/main" id="{90AA4E98-9C58-4DE8-A949-8E2E622B411F}"/>
              </a:ext>
            </a:extLst>
          </p:cNvPr>
          <p:cNvSpPr txBox="1">
            <a:spLocks/>
          </p:cNvSpPr>
          <p:nvPr userDrawn="1"/>
        </p:nvSpPr>
        <p:spPr>
          <a:xfrm>
            <a:off x="7485063" y="6297735"/>
            <a:ext cx="1201737"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solidFill>
                <a:latin typeface="Calibri" pitchFamily="-111"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a:lstStyle>
          <a:p>
            <a:pPr>
              <a:defRPr/>
            </a:pPr>
            <a:r>
              <a:rPr lang="en-US" dirty="0"/>
              <a:t>6.2 - </a:t>
            </a:r>
            <a:fld id="{C1641F8F-D9F2-49A8-81CF-B12CBD0B9F46}" type="slidenum">
              <a:rPr lang="en-US" smtClean="0"/>
              <a:pPr>
                <a:defRPr/>
              </a:pPr>
              <a:t>‹#›</a:t>
            </a:fld>
            <a:endParaRPr lang="en-US" dirty="0"/>
          </a:p>
        </p:txBody>
      </p:sp>
    </p:spTree>
    <p:extLst>
      <p:ext uri="{BB962C8B-B14F-4D97-AF65-F5344CB8AC3E}">
        <p14:creationId xmlns:p14="http://schemas.microsoft.com/office/powerpoint/2010/main" val="79814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pPr>
              <a:defRPr/>
            </a:pPr>
            <a:fld id="{7DFF7558-0B91-4BC5-8411-6FE24444A2AD}" type="slidenum">
              <a:rPr lang="en-US" smtClean="0"/>
              <a:pPr>
                <a:defRPr/>
              </a:pPr>
              <a:t>‹#›</a:t>
            </a:fld>
            <a:endParaRPr lang="en-US" dirty="0"/>
          </a:p>
        </p:txBody>
      </p:sp>
      <p:sp>
        <p:nvSpPr>
          <p:cNvPr id="4" name="Date Placeholder 2"/>
          <p:cNvSpPr>
            <a:spLocks noGrp="1"/>
          </p:cNvSpPr>
          <p:nvPr>
            <p:ph type="dt" sz="half" idx="10"/>
          </p:nvPr>
        </p:nvSpPr>
        <p:spPr>
          <a:xfrm>
            <a:off x="416560" y="6356350"/>
            <a:ext cx="2833956" cy="270481"/>
          </a:xfrm>
          <a:prstGeom prst="rect">
            <a:avLst/>
          </a:prstGeom>
        </p:spPr>
        <p:txBody>
          <a:bodyPr/>
          <a:lstStyle>
            <a:lvl1pPr>
              <a:defRPr sz="1000">
                <a:solidFill>
                  <a:schemeClr val="bg1">
                    <a:lumMod val="50000"/>
                  </a:schemeClr>
                </a:solidFill>
                <a:latin typeface="Arial" panose="020B0604020202020204" pitchFamily="34" charset="0"/>
                <a:ea typeface="ＭＳ Ｐゴシック" pitchFamily="-111" charset="-128"/>
                <a:cs typeface="Arial" panose="020B0604020202020204" pitchFamily="34" charset="0"/>
              </a:defRPr>
            </a:lvl1pPr>
          </a:lstStyle>
          <a:p>
            <a:pPr>
              <a:defRPr/>
            </a:pPr>
            <a:r>
              <a:rPr lang="en-US"/>
              <a:t>Montana Teen Driver Education and Training</a:t>
            </a:r>
            <a:endParaRPr lang="en-US" dirty="0"/>
          </a:p>
        </p:txBody>
      </p:sp>
    </p:spTree>
    <p:extLst>
      <p:ext uri="{BB962C8B-B14F-4D97-AF65-F5344CB8AC3E}">
        <p14:creationId xmlns:p14="http://schemas.microsoft.com/office/powerpoint/2010/main" val="1811060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773680" cy="270481"/>
          </a:xfrm>
          <a:prstGeom prst="rect">
            <a:avLst/>
          </a:prstGeom>
        </p:spPr>
        <p:txBody>
          <a:bodyPr/>
          <a:lstStyle>
            <a:lvl1pPr>
              <a:defRPr sz="1000">
                <a:solidFill>
                  <a:schemeClr val="bg1">
                    <a:lumMod val="50000"/>
                  </a:schemeClr>
                </a:solidFill>
                <a:latin typeface="Arial" panose="020B0604020202020204" pitchFamily="34" charset="0"/>
                <a:ea typeface="ＭＳ Ｐゴシック" pitchFamily="-111" charset="-128"/>
                <a:cs typeface="Arial" panose="020B0604020202020204" pitchFamily="34" charset="0"/>
              </a:defRPr>
            </a:lvl1pPr>
          </a:lstStyle>
          <a:p>
            <a:pPr>
              <a:defRPr/>
            </a:pPr>
            <a:r>
              <a:rPr lang="en-US"/>
              <a:t>Montana Teen Driver Education and Training</a:t>
            </a:r>
            <a:endParaRPr lang="en-US" dirty="0"/>
          </a:p>
        </p:txBody>
      </p:sp>
      <p:sp>
        <p:nvSpPr>
          <p:cNvPr id="5" name="Slide Number Placeholder 5"/>
          <p:cNvSpPr>
            <a:spLocks noGrp="1"/>
          </p:cNvSpPr>
          <p:nvPr>
            <p:ph type="sldNum" sz="quarter" idx="11"/>
          </p:nvPr>
        </p:nvSpPr>
        <p:spPr>
          <a:xfrm>
            <a:off x="8085138" y="6356350"/>
            <a:ext cx="601662" cy="365125"/>
          </a:xfrm>
        </p:spPr>
        <p:txBody>
          <a:bodyPr/>
          <a:lstStyle>
            <a:lvl1pPr>
              <a:defRPr/>
            </a:lvl1pPr>
          </a:lstStyle>
          <a:p>
            <a:pPr>
              <a:defRPr/>
            </a:pPr>
            <a:fld id="{7DFF7558-0B91-4BC5-8411-6FE24444A2AD}" type="slidenum">
              <a:rPr lang="en-US" smtClean="0"/>
              <a:pPr>
                <a:defRPr/>
              </a:pPr>
              <a:t>‹#›</a:t>
            </a:fld>
            <a:endParaRPr lang="en-US" dirty="0"/>
          </a:p>
        </p:txBody>
      </p:sp>
    </p:spTree>
    <p:extLst>
      <p:ext uri="{BB962C8B-B14F-4D97-AF65-F5344CB8AC3E}">
        <p14:creationId xmlns:p14="http://schemas.microsoft.com/office/powerpoint/2010/main" val="3748266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1"/>
          </p:nvPr>
        </p:nvSpPr>
        <p:spPr>
          <a:xfrm>
            <a:off x="7485063" y="6327898"/>
            <a:ext cx="1201737" cy="365125"/>
          </a:xfrm>
        </p:spPr>
        <p:txBody>
          <a:bodyPr/>
          <a:lstStyle>
            <a:lvl1pPr>
              <a:defRPr/>
            </a:lvl1pPr>
          </a:lstStyle>
          <a:p>
            <a:pPr>
              <a:defRPr/>
            </a:pPr>
            <a:fld id="{C1641F8F-D9F2-49A8-81CF-B12CBD0B9F46}" type="slidenum">
              <a:rPr lang="en-US" smtClean="0"/>
              <a:pPr>
                <a:defRPr/>
              </a:pPr>
              <a:t>‹#›</a:t>
            </a:fld>
            <a:endParaRPr lang="en-US" dirty="0"/>
          </a:p>
        </p:txBody>
      </p:sp>
      <p:sp>
        <p:nvSpPr>
          <p:cNvPr id="6" name="Date Placeholder 2"/>
          <p:cNvSpPr>
            <a:spLocks noGrp="1"/>
          </p:cNvSpPr>
          <p:nvPr>
            <p:ph type="dt" sz="half" idx="10"/>
          </p:nvPr>
        </p:nvSpPr>
        <p:spPr>
          <a:xfrm>
            <a:off x="457200" y="6356350"/>
            <a:ext cx="2743200" cy="270481"/>
          </a:xfrm>
          <a:prstGeom prst="rect">
            <a:avLst/>
          </a:prstGeom>
        </p:spPr>
        <p:txBody>
          <a:bodyPr/>
          <a:lstStyle>
            <a:lvl1pPr>
              <a:defRPr sz="1000">
                <a:solidFill>
                  <a:schemeClr val="bg1">
                    <a:lumMod val="50000"/>
                  </a:schemeClr>
                </a:solidFill>
                <a:latin typeface="Arial" panose="020B0604020202020204" pitchFamily="34" charset="0"/>
                <a:ea typeface="ＭＳ Ｐゴシック" pitchFamily="-111" charset="-128"/>
                <a:cs typeface="Arial" panose="020B0604020202020204" pitchFamily="34" charset="0"/>
              </a:defRPr>
            </a:lvl1pPr>
          </a:lstStyle>
          <a:p>
            <a:pPr>
              <a:defRPr/>
            </a:pPr>
            <a:r>
              <a:rPr lang="en-US"/>
              <a:t>Montana Teen Driver Education and Training</a:t>
            </a:r>
            <a:endParaRPr lang="en-US" dirty="0"/>
          </a:p>
        </p:txBody>
      </p:sp>
    </p:spTree>
    <p:extLst>
      <p:ext uri="{BB962C8B-B14F-4D97-AF65-F5344CB8AC3E}">
        <p14:creationId xmlns:p14="http://schemas.microsoft.com/office/powerpoint/2010/main" val="1735446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081F24B1-4A2F-46FC-9FEC-D8E9DD946570}" type="slidenum">
              <a:rPr lang="en-US"/>
              <a:pPr>
                <a:defRPr/>
              </a:pPr>
              <a:t>‹#›</a:t>
            </a:fld>
            <a:endParaRPr lang="en-US"/>
          </a:p>
        </p:txBody>
      </p:sp>
      <p:sp>
        <p:nvSpPr>
          <p:cNvPr id="7" name="Date Placeholder 2"/>
          <p:cNvSpPr>
            <a:spLocks noGrp="1"/>
          </p:cNvSpPr>
          <p:nvPr>
            <p:ph type="dt" sz="half" idx="10"/>
          </p:nvPr>
        </p:nvSpPr>
        <p:spPr>
          <a:xfrm>
            <a:off x="457200" y="6356350"/>
            <a:ext cx="2224356" cy="270481"/>
          </a:xfrm>
          <a:prstGeom prst="rect">
            <a:avLst/>
          </a:prstGeom>
        </p:spPr>
        <p:txBody>
          <a:bodyPr/>
          <a:lstStyle>
            <a:lvl1pPr>
              <a:defRPr sz="1000">
                <a:solidFill>
                  <a:schemeClr val="tx1"/>
                </a:solidFill>
                <a:latin typeface="+mj-lt"/>
                <a:ea typeface="ＭＳ Ｐゴシック" pitchFamily="-111" charset="-128"/>
                <a:cs typeface="+mn-cs"/>
              </a:defRPr>
            </a:lvl1pPr>
          </a:lstStyle>
          <a:p>
            <a:pPr>
              <a:defRPr/>
            </a:pPr>
            <a:r>
              <a:rPr lang="en-US"/>
              <a:t>Montana Teen Driver Education and Training</a:t>
            </a:r>
            <a:endParaRPr lang="en-US" dirty="0"/>
          </a:p>
        </p:txBody>
      </p:sp>
    </p:spTree>
    <p:extLst>
      <p:ext uri="{BB962C8B-B14F-4D97-AF65-F5344CB8AC3E}">
        <p14:creationId xmlns:p14="http://schemas.microsoft.com/office/powerpoint/2010/main" val="72154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p:txBody>
          <a:bodyPr/>
          <a:lstStyle>
            <a:lvl1pPr>
              <a:defRPr/>
            </a:lvl1pPr>
          </a:lstStyle>
          <a:p>
            <a:pPr>
              <a:defRPr/>
            </a:pPr>
            <a:fld id="{267759DB-D2C8-4312-A01C-8BD5332C6A3F}" type="slidenum">
              <a:rPr lang="en-US"/>
              <a:pPr>
                <a:defRPr/>
              </a:pPr>
              <a:t>‹#›</a:t>
            </a:fld>
            <a:endParaRPr lang="en-US"/>
          </a:p>
        </p:txBody>
      </p:sp>
      <p:sp>
        <p:nvSpPr>
          <p:cNvPr id="10" name="Date Placeholder 2"/>
          <p:cNvSpPr>
            <a:spLocks noGrp="1"/>
          </p:cNvSpPr>
          <p:nvPr>
            <p:ph type="dt" sz="half" idx="10"/>
          </p:nvPr>
        </p:nvSpPr>
        <p:spPr>
          <a:xfrm>
            <a:off x="457200" y="6356350"/>
            <a:ext cx="2224356" cy="270481"/>
          </a:xfrm>
          <a:prstGeom prst="rect">
            <a:avLst/>
          </a:prstGeom>
        </p:spPr>
        <p:txBody>
          <a:bodyPr/>
          <a:lstStyle>
            <a:lvl1pPr>
              <a:defRPr sz="1000">
                <a:solidFill>
                  <a:schemeClr val="tx1"/>
                </a:solidFill>
                <a:latin typeface="+mj-lt"/>
                <a:ea typeface="ＭＳ Ｐゴシック" pitchFamily="-111" charset="-128"/>
                <a:cs typeface="+mn-cs"/>
              </a:defRPr>
            </a:lvl1pPr>
          </a:lstStyle>
          <a:p>
            <a:pPr>
              <a:defRPr/>
            </a:pPr>
            <a:r>
              <a:rPr lang="en-US"/>
              <a:t>Montana Teen Driver Education and Training</a:t>
            </a:r>
            <a:endParaRPr lang="en-US" dirty="0"/>
          </a:p>
        </p:txBody>
      </p:sp>
    </p:spTree>
    <p:extLst>
      <p:ext uri="{BB962C8B-B14F-4D97-AF65-F5344CB8AC3E}">
        <p14:creationId xmlns:p14="http://schemas.microsoft.com/office/powerpoint/2010/main" val="3162615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677492" y="6356350"/>
            <a:ext cx="2133600" cy="365125"/>
          </a:xfrm>
        </p:spPr>
        <p:txBody>
          <a:bodyPr/>
          <a:lstStyle/>
          <a:p>
            <a:fld id="{FE360CB7-114B-5542-A058-431F05DC5BC9}" type="slidenum">
              <a:rPr lang="en-US" smtClean="0"/>
              <a:pPr/>
              <a:t>‹#›</a:t>
            </a:fld>
            <a:endParaRPr lang="en-US"/>
          </a:p>
        </p:txBody>
      </p:sp>
    </p:spTree>
    <p:extLst>
      <p:ext uri="{BB962C8B-B14F-4D97-AF65-F5344CB8AC3E}">
        <p14:creationId xmlns:p14="http://schemas.microsoft.com/office/powerpoint/2010/main" val="3307670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8704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949514" y="6344851"/>
            <a:ext cx="73728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1"/>
                </a:solidFill>
                <a:latin typeface="Calibri" pitchFamily="-111" charset="0"/>
                <a:ea typeface="ＭＳ Ｐゴシック" pitchFamily="-111" charset="-128"/>
                <a:cs typeface="+mn-cs"/>
              </a:defRPr>
            </a:lvl1pPr>
          </a:lstStyle>
          <a:p>
            <a:pPr>
              <a:defRPr/>
            </a:pPr>
            <a:r>
              <a:rPr lang="en-US"/>
              <a:t>6.2 - </a:t>
            </a:r>
            <a:fld id="{661A99B5-2DAB-460D-BE43-B5C63EBF752C}" type="slidenum">
              <a:rPr lang="en-US" smtClean="0"/>
              <a:pPr>
                <a:defRPr/>
              </a:pPr>
              <a:t>‹#›</a:t>
            </a:fld>
            <a:endParaRPr lang="en-US" dirty="0"/>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Lst>
  <p:hf hdr="0" dt="0"/>
  <p:txStyles>
    <p:titleStyle>
      <a:lvl1pPr algn="ctr" defTabSz="457200" rtl="0" eaLnBrk="0" fontAlgn="base" hangingPunct="0">
        <a:spcBef>
          <a:spcPct val="0"/>
        </a:spcBef>
        <a:spcAft>
          <a:spcPct val="0"/>
        </a:spcAft>
        <a:defRPr sz="4000" kern="1200">
          <a:solidFill>
            <a:srgbClr val="990033"/>
          </a:solidFill>
          <a:latin typeface="+mj-lt"/>
          <a:ea typeface="ＭＳ Ｐゴシック" pitchFamily="-111" charset="-128"/>
          <a:cs typeface="Arial" panose="020B0604020202020204" pitchFamily="34" charset="0"/>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a:defRPr>
      </a:lvl5pPr>
      <a:lvl6pPr marL="4572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j-lt"/>
          <a:ea typeface="ＭＳ Ｐゴシック" pitchFamily="-111" charset="-128"/>
          <a:cs typeface="Arial" panose="020B0604020202020204" pitchFamily="34"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j-lt"/>
          <a:ea typeface="ＭＳ Ｐゴシック" pitchFamily="-111" charset="-128"/>
          <a:cs typeface="Arial" panose="020B0604020202020204" pitchFamily="34"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j-lt"/>
          <a:ea typeface="ＭＳ Ｐゴシック" pitchFamily="-111" charset="-128"/>
          <a:cs typeface="Arial" panose="020B0604020202020204" pitchFamily="34"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j-lt"/>
          <a:ea typeface="ＭＳ Ｐゴシック" pitchFamily="-111" charset="-128"/>
          <a:cs typeface="Arial" panose="020B0604020202020204" pitchFamily="34"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j-lt"/>
          <a:ea typeface="ＭＳ Ｐゴシック" pitchFamily="-111"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085138" y="6356350"/>
            <a:ext cx="6016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ea typeface="ＭＳ Ｐゴシック" pitchFamily="-111" charset="-128"/>
                <a:cs typeface="+mn-cs"/>
              </a:defRPr>
            </a:lvl1pPr>
          </a:lstStyle>
          <a:p>
            <a:pPr>
              <a:defRPr/>
            </a:pPr>
            <a:fld id="{661A99B5-2DAB-460D-BE43-B5C63EBF752C}" type="slidenum">
              <a:rPr lang="en-US"/>
              <a:pPr>
                <a:defRPr/>
              </a:pPr>
              <a:t>‹#›</a:t>
            </a:fld>
            <a:endParaRPr lang="en-US" dirty="0"/>
          </a:p>
        </p:txBody>
      </p:sp>
    </p:spTree>
    <p:extLst>
      <p:ext uri="{BB962C8B-B14F-4D97-AF65-F5344CB8AC3E}">
        <p14:creationId xmlns:p14="http://schemas.microsoft.com/office/powerpoint/2010/main" val="137938128"/>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Lst>
  <p:hf hdr="0" ftr="0"/>
  <p:txStyles>
    <p:titleStyle>
      <a:lvl1pPr algn="ctr" defTabSz="457200" rtl="0" eaLnBrk="0" fontAlgn="base" hangingPunct="0">
        <a:spcBef>
          <a:spcPct val="0"/>
        </a:spcBef>
        <a:spcAft>
          <a:spcPct val="0"/>
        </a:spcAft>
        <a:defRPr sz="4000" kern="1200">
          <a:solidFill>
            <a:srgbClr val="C00000"/>
          </a:solidFill>
          <a:latin typeface="Arial" panose="020B0604020202020204" pitchFamily="34" charset="0"/>
          <a:ea typeface="ＭＳ Ｐゴシック" pitchFamily="-111" charset="-128"/>
          <a:cs typeface="Arial" panose="020B0604020202020204" pitchFamily="34" charset="0"/>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a:defRPr>
      </a:lvl5pPr>
      <a:lvl6pPr marL="4572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Arial" panose="020B0604020202020204" pitchFamily="34" charset="0"/>
          <a:ea typeface="ＭＳ Ｐゴシック" pitchFamily="-111" charset="-128"/>
          <a:cs typeface="Arial" panose="020B0604020202020204" pitchFamily="34"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Arial" panose="020B0604020202020204" pitchFamily="34" charset="0"/>
          <a:ea typeface="ＭＳ Ｐゴシック" pitchFamily="-111" charset="-128"/>
          <a:cs typeface="Arial" panose="020B0604020202020204" pitchFamily="34"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panose="020B0604020202020204" pitchFamily="34" charset="0"/>
          <a:ea typeface="ＭＳ Ｐゴシック" pitchFamily="-111" charset="-128"/>
          <a:cs typeface="Arial" panose="020B0604020202020204" pitchFamily="34"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ＭＳ Ｐゴシック" pitchFamily="-111" charset="-128"/>
          <a:cs typeface="Arial" panose="020B0604020202020204" pitchFamily="34"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ＭＳ Ｐゴシック" pitchFamily="-111"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helenair.com/news/local/schescke-sentenced-to-years-suspended-watch-video/article_4e8acbbc-2526-11e3-bb99-0019bb2963f4.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teens.drugabuse.gov/peerx/"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hyperlink" Target="https://www.madd.org/donate-now/?s_src=search&amp;gclid=EAIaIQobChMIov7Mlc6j2QIVApF-Ch1-owmoEAAYASAAEgJcW_D_BwE" TargetMode="External"/><Relationship Id="rId13" Type="http://schemas.openxmlformats.org/officeDocument/2006/relationships/image" Target="../media/image58.png"/><Relationship Id="rId3" Type="http://schemas.openxmlformats.org/officeDocument/2006/relationships/hyperlink" Target="http://opi.mt.gov/Leadership/Data-Reporting/Youth-Risk-Behavior-Survey" TargetMode="External"/><Relationship Id="rId7" Type="http://schemas.openxmlformats.org/officeDocument/2006/relationships/hyperlink" Target="https://www.cdc.gov/alcohol/index.htm" TargetMode="External"/><Relationship Id="rId12" Type="http://schemas.openxmlformats.org/officeDocument/2006/relationships/image" Target="../media/image57.JP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www.alcoholscreening.org/Learn-More.aspx?topicID=8&amp;articleID=25" TargetMode="External"/><Relationship Id="rId11" Type="http://schemas.openxmlformats.org/officeDocument/2006/relationships/image" Target="../media/image56.png"/><Relationship Id="rId5" Type="http://schemas.openxmlformats.org/officeDocument/2006/relationships/hyperlink" Target="http://teens.drugabuse.gov/" TargetMode="External"/><Relationship Id="rId15" Type="http://schemas.openxmlformats.org/officeDocument/2006/relationships/image" Target="../media/image60.JPG"/><Relationship Id="rId10" Type="http://schemas.openxmlformats.org/officeDocument/2006/relationships/image" Target="../media/image55.gif"/><Relationship Id="rId4" Type="http://schemas.openxmlformats.org/officeDocument/2006/relationships/hyperlink" Target="http://mdt.mt.gov/visionzero/" TargetMode="External"/><Relationship Id="rId9" Type="http://schemas.openxmlformats.org/officeDocument/2006/relationships/hyperlink" Target="https://www.nhtsa.gov/risky-driving/drunk-driving" TargetMode="External"/><Relationship Id="rId1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teens.drugabuse.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734097" y="321971"/>
            <a:ext cx="7688686" cy="4623516"/>
          </a:xfrm>
        </p:spPr>
        <p:txBody>
          <a:bodyPr/>
          <a:lstStyle/>
          <a:p>
            <a:r>
              <a:rPr lang="en-US" sz="2400" dirty="0">
                <a:solidFill>
                  <a:schemeClr val="bg1">
                    <a:lumMod val="50000"/>
                  </a:schemeClr>
                </a:solidFill>
              </a:rPr>
              <a:t>Montana Teen Driver Education and Training</a:t>
            </a:r>
            <a:br>
              <a:rPr lang="en-US" dirty="0">
                <a:solidFill>
                  <a:srgbClr val="C00000"/>
                </a:solidFill>
              </a:rPr>
            </a:br>
            <a:br>
              <a:rPr lang="en-US" dirty="0">
                <a:solidFill>
                  <a:srgbClr val="C00000"/>
                </a:solidFill>
              </a:rPr>
            </a:br>
            <a:r>
              <a:rPr lang="en-US" dirty="0">
                <a:solidFill>
                  <a:schemeClr val="tx1"/>
                </a:solidFill>
              </a:rPr>
              <a:t>Module 6.2</a:t>
            </a:r>
            <a:br>
              <a:rPr lang="en-US" dirty="0">
                <a:solidFill>
                  <a:srgbClr val="C00000"/>
                </a:solidFill>
              </a:rPr>
            </a:br>
            <a:br>
              <a:rPr lang="en-US" dirty="0">
                <a:solidFill>
                  <a:srgbClr val="C00000"/>
                </a:solidFill>
              </a:rPr>
            </a:br>
            <a:r>
              <a:rPr lang="en-US" dirty="0">
                <a:solidFill>
                  <a:srgbClr val="C00000"/>
                </a:solidFill>
              </a:rPr>
              <a:t>How Alcohol and Other Drugs </a:t>
            </a:r>
            <a:br>
              <a:rPr lang="en-US" dirty="0">
                <a:solidFill>
                  <a:srgbClr val="C00000"/>
                </a:solidFill>
              </a:rPr>
            </a:br>
            <a:r>
              <a:rPr lang="en-US" dirty="0">
                <a:solidFill>
                  <a:srgbClr val="C00000"/>
                </a:solidFill>
              </a:rPr>
              <a:t>Affect the Driving Task</a:t>
            </a:r>
            <a:br>
              <a:rPr lang="en-US" dirty="0">
                <a:solidFill>
                  <a:srgbClr val="C00000"/>
                </a:solidFill>
              </a:rPr>
            </a:br>
            <a:br>
              <a:rPr lang="en-US" dirty="0">
                <a:solidFill>
                  <a:srgbClr val="C00000"/>
                </a:solidFill>
              </a:rPr>
            </a:br>
            <a:r>
              <a:rPr lang="en-US" sz="2800" i="1" dirty="0">
                <a:solidFill>
                  <a:schemeClr val="bg1">
                    <a:lumMod val="50000"/>
                  </a:schemeClr>
                </a:solidFill>
              </a:rPr>
              <a:t>Making Life-Saving Decisions</a:t>
            </a:r>
          </a:p>
        </p:txBody>
      </p:sp>
      <p:pic>
        <p:nvPicPr>
          <p:cNvPr id="3" name="Picture 2">
            <a:extLst>
              <a:ext uri="{FF2B5EF4-FFF2-40B4-BE49-F238E27FC236}">
                <a16:creationId xmlns:a16="http://schemas.microsoft.com/office/drawing/2014/main" id="{D402F598-225C-4F48-9334-DF97D4DAD34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39565" y="5378223"/>
            <a:ext cx="1264870" cy="11321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tretch/>
        </p:blipFill>
        <p:spPr>
          <a:xfrm>
            <a:off x="2543793" y="660042"/>
            <a:ext cx="4056414" cy="5161919"/>
          </a:xfrm>
        </p:spPr>
      </p:pic>
      <p:sp>
        <p:nvSpPr>
          <p:cNvPr id="6" name="TextBox 5"/>
          <p:cNvSpPr txBox="1"/>
          <p:nvPr/>
        </p:nvSpPr>
        <p:spPr>
          <a:xfrm>
            <a:off x="2296948" y="6116661"/>
            <a:ext cx="4550104" cy="307777"/>
          </a:xfrm>
          <a:prstGeom prst="rect">
            <a:avLst/>
          </a:prstGeom>
          <a:noFill/>
        </p:spPr>
        <p:txBody>
          <a:bodyPr wrap="square" rtlCol="0">
            <a:spAutoFit/>
          </a:bodyPr>
          <a:lstStyle/>
          <a:p>
            <a:pPr algn="ctr"/>
            <a:r>
              <a:rPr lang="en-US" sz="1400" dirty="0">
                <a:latin typeface="+mj-lt"/>
              </a:rPr>
              <a:t>Montana Youth Risk Behavior Survey 2017</a:t>
            </a:r>
          </a:p>
        </p:txBody>
      </p:sp>
    </p:spTree>
    <p:extLst>
      <p:ext uri="{BB962C8B-B14F-4D97-AF65-F5344CB8AC3E}">
        <p14:creationId xmlns:p14="http://schemas.microsoft.com/office/powerpoint/2010/main" val="15493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211" t="2724" r="1676" b="3431"/>
          <a:stretch/>
        </p:blipFill>
        <p:spPr>
          <a:xfrm>
            <a:off x="640690" y="504831"/>
            <a:ext cx="7862620" cy="5026600"/>
          </a:xfrm>
          <a:prstGeom prst="rect">
            <a:avLst/>
          </a:prstGeom>
        </p:spPr>
      </p:pic>
      <p:sp>
        <p:nvSpPr>
          <p:cNvPr id="10" name="Rectangle 9"/>
          <p:cNvSpPr/>
          <p:nvPr/>
        </p:nvSpPr>
        <p:spPr>
          <a:xfrm>
            <a:off x="2675327" y="6048794"/>
            <a:ext cx="3793346" cy="307777"/>
          </a:xfrm>
          <a:prstGeom prst="rect">
            <a:avLst/>
          </a:prstGeom>
        </p:spPr>
        <p:txBody>
          <a:bodyPr wrap="none">
            <a:spAutoFit/>
          </a:bodyPr>
          <a:lstStyle/>
          <a:p>
            <a:r>
              <a:rPr lang="en-US" sz="1400" dirty="0">
                <a:latin typeface="+mj-lt"/>
              </a:rPr>
              <a:t>Montana Youth Risk Behavior Survey Trends 2017</a:t>
            </a:r>
          </a:p>
        </p:txBody>
      </p:sp>
    </p:spTree>
    <p:extLst>
      <p:ext uri="{BB962C8B-B14F-4D97-AF65-F5344CB8AC3E}">
        <p14:creationId xmlns:p14="http://schemas.microsoft.com/office/powerpoint/2010/main" val="1387743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457200" y="250864"/>
            <a:ext cx="8229600" cy="869950"/>
          </a:xfrm>
        </p:spPr>
        <p:txBody>
          <a:bodyPr/>
          <a:lstStyle/>
          <a:p>
            <a:r>
              <a:rPr lang="en-US" dirty="0">
                <a:solidFill>
                  <a:srgbClr val="C00000"/>
                </a:solidFill>
              </a:rPr>
              <a:t>Our Drinking Culture</a:t>
            </a:r>
          </a:p>
        </p:txBody>
      </p:sp>
      <p:pic>
        <p:nvPicPr>
          <p:cNvPr id="2053" name="Picture 5" descr="C:\Users\cp8035\AppData\Local\Microsoft\Windows\Temporary Internet Files\Content.IE5\RI8VC0Q4\MP900442439[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3464" y="4027605"/>
            <a:ext cx="3728535" cy="24856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D42E96F-F30D-4D81-B45D-9EA3BBD6E5D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43464" y="1248822"/>
            <a:ext cx="3728535" cy="2486904"/>
          </a:xfrm>
          <a:prstGeom prst="rect">
            <a:avLst/>
          </a:prstGeom>
        </p:spPr>
      </p:pic>
      <p:pic>
        <p:nvPicPr>
          <p:cNvPr id="2" name="Picture 1">
            <a:extLst>
              <a:ext uri="{FF2B5EF4-FFF2-40B4-BE49-F238E27FC236}">
                <a16:creationId xmlns:a16="http://schemas.microsoft.com/office/drawing/2014/main" id="{3AD03C08-B2E7-4209-91C2-B7654786DBEA}"/>
              </a:ext>
            </a:extLst>
          </p:cNvPr>
          <p:cNvPicPr>
            <a:picLocks noChangeAspect="1"/>
          </p:cNvPicPr>
          <p:nvPr/>
        </p:nvPicPr>
        <p:blipFill>
          <a:blip r:embed="rId5"/>
          <a:stretch>
            <a:fillRect/>
          </a:stretch>
        </p:blipFill>
        <p:spPr>
          <a:xfrm>
            <a:off x="5228272" y="2045038"/>
            <a:ext cx="3381375" cy="33813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274638"/>
            <a:ext cx="8229600" cy="869950"/>
          </a:xfrm>
        </p:spPr>
        <p:txBody>
          <a:bodyPr/>
          <a:lstStyle/>
          <a:p>
            <a:r>
              <a:rPr lang="en-US" dirty="0">
                <a:solidFill>
                  <a:srgbClr val="C00000"/>
                </a:solidFill>
              </a:rPr>
              <a:t>CRUNCHING THE NUMBERS</a:t>
            </a:r>
          </a:p>
        </p:txBody>
      </p:sp>
      <p:sp>
        <p:nvSpPr>
          <p:cNvPr id="189443" name="Text Box 3"/>
          <p:cNvSpPr txBox="1">
            <a:spLocks noChangeArrowheads="1"/>
          </p:cNvSpPr>
          <p:nvPr/>
        </p:nvSpPr>
        <p:spPr bwMode="auto">
          <a:xfrm>
            <a:off x="532531" y="1252188"/>
            <a:ext cx="3581400" cy="1636713"/>
          </a:xfrm>
          <a:prstGeom prst="rect">
            <a:avLst/>
          </a:prstGeom>
          <a:noFill/>
          <a:ln w="12700">
            <a:noFill/>
            <a:miter lim="800000"/>
            <a:headEnd type="none" w="sm" len="sm"/>
            <a:tailEnd type="none" w="sm" len="sm"/>
          </a:ln>
          <a:effectLst/>
        </p:spPr>
        <p:txBody>
          <a:bodyPr>
            <a:spAutoFit/>
          </a:bodyPr>
          <a:lstStyle/>
          <a:p>
            <a:pPr eaLnBrk="0" hangingPunct="0">
              <a:lnSpc>
                <a:spcPct val="70000"/>
              </a:lnSpc>
              <a:defRPr/>
            </a:pPr>
            <a:r>
              <a:rPr lang="en-US" b="1" dirty="0">
                <a:solidFill>
                  <a:srgbClr val="36083F"/>
                </a:solidFill>
                <a:cs typeface="Arial" panose="020B0604020202020204" pitchFamily="34" charset="0"/>
              </a:rPr>
              <a:t>WHISKEY  </a:t>
            </a:r>
            <a:r>
              <a:rPr lang="en-US" sz="1600" b="1" dirty="0">
                <a:solidFill>
                  <a:srgbClr val="36083F"/>
                </a:solidFill>
                <a:cs typeface="Arial" panose="020B0604020202020204" pitchFamily="34" charset="0"/>
              </a:rPr>
              <a:t>80 Proof</a:t>
            </a:r>
            <a:endParaRPr lang="en-US" b="1" dirty="0">
              <a:solidFill>
                <a:srgbClr val="36083F"/>
              </a:solidFill>
              <a:cs typeface="Arial" panose="020B0604020202020204" pitchFamily="34" charset="0"/>
            </a:endParaRPr>
          </a:p>
          <a:p>
            <a:pPr eaLnBrk="0" hangingPunct="0">
              <a:lnSpc>
                <a:spcPct val="70000"/>
              </a:lnSpc>
              <a:defRPr/>
            </a:pPr>
            <a:endParaRPr lang="en-US" b="1" dirty="0">
              <a:solidFill>
                <a:srgbClr val="36083F"/>
              </a:solidFill>
              <a:cs typeface="Arial" panose="020B0604020202020204" pitchFamily="34" charset="0"/>
            </a:endParaRPr>
          </a:p>
          <a:p>
            <a:pPr eaLnBrk="0" hangingPunct="0">
              <a:lnSpc>
                <a:spcPct val="80000"/>
              </a:lnSpc>
              <a:defRPr/>
            </a:pPr>
            <a:r>
              <a:rPr lang="en-US" b="1" dirty="0">
                <a:solidFill>
                  <a:srgbClr val="36083F"/>
                </a:solidFill>
                <a:cs typeface="Arial" panose="020B0604020202020204" pitchFamily="34" charset="0"/>
              </a:rPr>
              <a:t>1 oz.</a:t>
            </a:r>
          </a:p>
          <a:p>
            <a:pPr eaLnBrk="0" hangingPunct="0">
              <a:lnSpc>
                <a:spcPct val="80000"/>
              </a:lnSpc>
              <a:defRPr/>
            </a:pPr>
            <a:r>
              <a:rPr lang="en-US" b="1" u="sng" dirty="0">
                <a:solidFill>
                  <a:srgbClr val="36083F"/>
                </a:solidFill>
                <a:cs typeface="Arial" panose="020B0604020202020204" pitchFamily="34" charset="0"/>
              </a:rPr>
              <a:t>0.40</a:t>
            </a:r>
          </a:p>
          <a:p>
            <a:pPr eaLnBrk="0" hangingPunct="0">
              <a:lnSpc>
                <a:spcPct val="80000"/>
              </a:lnSpc>
              <a:spcBef>
                <a:spcPts val="600"/>
              </a:spcBef>
              <a:defRPr/>
            </a:pPr>
            <a:r>
              <a:rPr lang="en-US" b="1" dirty="0">
                <a:solidFill>
                  <a:srgbClr val="CC023C"/>
                </a:solidFill>
                <a:cs typeface="Arial" panose="020B0604020202020204" pitchFamily="34" charset="0"/>
              </a:rPr>
              <a:t>0.40</a:t>
            </a:r>
            <a:r>
              <a:rPr lang="en-US" b="1" dirty="0">
                <a:solidFill>
                  <a:srgbClr val="36083F"/>
                </a:solidFill>
                <a:cs typeface="Arial" panose="020B0604020202020204" pitchFamily="34" charset="0"/>
              </a:rPr>
              <a:t> </a:t>
            </a:r>
            <a:r>
              <a:rPr lang="en-US" sz="1400" b="1" dirty="0">
                <a:solidFill>
                  <a:srgbClr val="36083F"/>
                </a:solidFill>
                <a:cs typeface="Arial" panose="020B0604020202020204" pitchFamily="34" charset="0"/>
              </a:rPr>
              <a:t>ounces of ethyl alcohol</a:t>
            </a:r>
            <a:endParaRPr lang="en-US" sz="1600" b="1" dirty="0">
              <a:solidFill>
                <a:srgbClr val="36083F"/>
              </a:solidFill>
              <a:cs typeface="Arial" panose="020B0604020202020204" pitchFamily="34" charset="0"/>
            </a:endParaRPr>
          </a:p>
          <a:p>
            <a:pPr eaLnBrk="0" hangingPunct="0">
              <a:spcBef>
                <a:spcPct val="50000"/>
              </a:spcBef>
              <a:defRPr/>
            </a:pPr>
            <a:endParaRPr lang="en-US" dirty="0">
              <a:solidFill>
                <a:srgbClr val="36083F"/>
              </a:solidFill>
              <a:cs typeface="Arial" panose="020B0604020202020204" pitchFamily="34" charset="0"/>
            </a:endParaRPr>
          </a:p>
        </p:txBody>
      </p:sp>
      <p:sp>
        <p:nvSpPr>
          <p:cNvPr id="189444" name="Text Box 4"/>
          <p:cNvSpPr txBox="1">
            <a:spLocks noChangeArrowheads="1"/>
          </p:cNvSpPr>
          <p:nvPr/>
        </p:nvSpPr>
        <p:spPr bwMode="auto">
          <a:xfrm>
            <a:off x="4419600" y="1295400"/>
            <a:ext cx="4191000" cy="1222375"/>
          </a:xfrm>
          <a:prstGeom prst="rect">
            <a:avLst/>
          </a:prstGeom>
          <a:noFill/>
          <a:ln w="12700">
            <a:noFill/>
            <a:miter lim="800000"/>
            <a:headEnd type="none" w="sm" len="sm"/>
            <a:tailEnd type="none" w="sm" len="sm"/>
          </a:ln>
          <a:effectLst/>
        </p:spPr>
        <p:txBody>
          <a:bodyPr>
            <a:spAutoFit/>
          </a:bodyPr>
          <a:lstStyle/>
          <a:p>
            <a:pPr eaLnBrk="0" hangingPunct="0">
              <a:lnSpc>
                <a:spcPct val="70000"/>
              </a:lnSpc>
              <a:defRPr/>
            </a:pPr>
            <a:r>
              <a:rPr lang="en-US" b="1" dirty="0">
                <a:solidFill>
                  <a:srgbClr val="36083F"/>
                </a:solidFill>
                <a:cs typeface="Arial" panose="020B0604020202020204" pitchFamily="34" charset="0"/>
              </a:rPr>
              <a:t>BEER  </a:t>
            </a:r>
            <a:r>
              <a:rPr lang="en-US" sz="1600" b="1" dirty="0">
                <a:solidFill>
                  <a:srgbClr val="36083F"/>
                </a:solidFill>
                <a:cs typeface="Arial" panose="020B0604020202020204" pitchFamily="34" charset="0"/>
              </a:rPr>
              <a:t>4.5%</a:t>
            </a:r>
            <a:endParaRPr lang="en-US" b="1" dirty="0">
              <a:solidFill>
                <a:srgbClr val="36083F"/>
              </a:solidFill>
              <a:cs typeface="Arial" panose="020B0604020202020204" pitchFamily="34" charset="0"/>
            </a:endParaRPr>
          </a:p>
          <a:p>
            <a:pPr eaLnBrk="0" hangingPunct="0">
              <a:lnSpc>
                <a:spcPct val="70000"/>
              </a:lnSpc>
              <a:defRPr/>
            </a:pPr>
            <a:endParaRPr lang="en-US" b="1" dirty="0">
              <a:solidFill>
                <a:srgbClr val="36083F"/>
              </a:solidFill>
              <a:cs typeface="Arial" panose="020B0604020202020204" pitchFamily="34" charset="0"/>
            </a:endParaRPr>
          </a:p>
          <a:p>
            <a:pPr eaLnBrk="0" hangingPunct="0">
              <a:lnSpc>
                <a:spcPct val="80000"/>
              </a:lnSpc>
              <a:defRPr/>
            </a:pPr>
            <a:r>
              <a:rPr lang="en-US" b="1" dirty="0">
                <a:solidFill>
                  <a:srgbClr val="36083F"/>
                </a:solidFill>
                <a:cs typeface="Arial" panose="020B0604020202020204" pitchFamily="34" charset="0"/>
              </a:rPr>
              <a:t>12 oz.</a:t>
            </a:r>
          </a:p>
          <a:p>
            <a:pPr eaLnBrk="0" hangingPunct="0">
              <a:lnSpc>
                <a:spcPct val="80000"/>
              </a:lnSpc>
              <a:defRPr/>
            </a:pPr>
            <a:r>
              <a:rPr lang="en-US" b="1" u="sng" dirty="0">
                <a:solidFill>
                  <a:srgbClr val="36083F"/>
                </a:solidFill>
                <a:cs typeface="Arial" panose="020B0604020202020204" pitchFamily="34" charset="0"/>
              </a:rPr>
              <a:t>0.045</a:t>
            </a:r>
          </a:p>
          <a:p>
            <a:pPr eaLnBrk="0" hangingPunct="0">
              <a:lnSpc>
                <a:spcPct val="80000"/>
              </a:lnSpc>
              <a:spcBef>
                <a:spcPts val="600"/>
              </a:spcBef>
              <a:defRPr/>
            </a:pPr>
            <a:r>
              <a:rPr lang="en-US" b="1" dirty="0">
                <a:solidFill>
                  <a:srgbClr val="CC023C"/>
                </a:solidFill>
                <a:cs typeface="Arial" panose="020B0604020202020204" pitchFamily="34" charset="0"/>
              </a:rPr>
              <a:t>0.54</a:t>
            </a:r>
            <a:r>
              <a:rPr lang="en-US" b="1" dirty="0">
                <a:solidFill>
                  <a:srgbClr val="36083F"/>
                </a:solidFill>
                <a:cs typeface="Arial" panose="020B0604020202020204" pitchFamily="34" charset="0"/>
              </a:rPr>
              <a:t> </a:t>
            </a:r>
            <a:r>
              <a:rPr lang="en-US" sz="1400" b="1" dirty="0">
                <a:solidFill>
                  <a:srgbClr val="36083F"/>
                </a:solidFill>
                <a:cs typeface="Arial" panose="020B0604020202020204" pitchFamily="34" charset="0"/>
              </a:rPr>
              <a:t>ounces of ethyl alcohol</a:t>
            </a:r>
            <a:endParaRPr lang="en-US" sz="1600" b="1" dirty="0">
              <a:solidFill>
                <a:srgbClr val="36083F"/>
              </a:solidFill>
              <a:cs typeface="Arial" panose="020B0604020202020204" pitchFamily="34" charset="0"/>
            </a:endParaRPr>
          </a:p>
        </p:txBody>
      </p:sp>
      <p:sp>
        <p:nvSpPr>
          <p:cNvPr id="189445" name="Text Box 5"/>
          <p:cNvSpPr txBox="1">
            <a:spLocks noChangeArrowheads="1"/>
          </p:cNvSpPr>
          <p:nvPr/>
        </p:nvSpPr>
        <p:spPr bwMode="auto">
          <a:xfrm>
            <a:off x="381000" y="2819400"/>
            <a:ext cx="3352800" cy="1498600"/>
          </a:xfrm>
          <a:prstGeom prst="rect">
            <a:avLst/>
          </a:prstGeom>
          <a:noFill/>
          <a:ln w="12700">
            <a:noFill/>
            <a:miter lim="800000"/>
            <a:headEnd type="none" w="sm" len="sm"/>
            <a:tailEnd type="none" w="sm" len="sm"/>
          </a:ln>
          <a:effectLst/>
        </p:spPr>
        <p:txBody>
          <a:bodyPr>
            <a:spAutoFit/>
          </a:bodyPr>
          <a:lstStyle/>
          <a:p>
            <a:pPr lvl="2" eaLnBrk="0" hangingPunct="0">
              <a:defRPr/>
            </a:pPr>
            <a:endParaRPr lang="en-US" b="1" dirty="0">
              <a:solidFill>
                <a:srgbClr val="36083F"/>
              </a:solidFill>
              <a:latin typeface="Tahoma" pitchFamily="34" charset="0"/>
            </a:endParaRPr>
          </a:p>
          <a:p>
            <a:pPr eaLnBrk="0" hangingPunct="0">
              <a:lnSpc>
                <a:spcPct val="60000"/>
              </a:lnSpc>
              <a:defRPr/>
            </a:pPr>
            <a:r>
              <a:rPr lang="en-US" b="1" dirty="0">
                <a:solidFill>
                  <a:srgbClr val="36083F"/>
                </a:solidFill>
                <a:cs typeface="Arial" panose="020B0604020202020204" pitchFamily="34" charset="0"/>
              </a:rPr>
              <a:t>WINE COOLER  </a:t>
            </a:r>
            <a:r>
              <a:rPr lang="en-US" sz="1600" b="1" dirty="0">
                <a:solidFill>
                  <a:srgbClr val="36083F"/>
                </a:solidFill>
                <a:cs typeface="Arial" panose="020B0604020202020204" pitchFamily="34" charset="0"/>
              </a:rPr>
              <a:t>5.0%</a:t>
            </a:r>
            <a:endParaRPr lang="en-US" b="1" dirty="0">
              <a:solidFill>
                <a:srgbClr val="36083F"/>
              </a:solidFill>
              <a:cs typeface="Arial" panose="020B0604020202020204" pitchFamily="34" charset="0"/>
            </a:endParaRPr>
          </a:p>
          <a:p>
            <a:pPr eaLnBrk="0" hangingPunct="0">
              <a:lnSpc>
                <a:spcPct val="60000"/>
              </a:lnSpc>
              <a:defRPr/>
            </a:pPr>
            <a:endParaRPr lang="en-US" b="1" dirty="0">
              <a:solidFill>
                <a:srgbClr val="36083F"/>
              </a:solidFill>
              <a:cs typeface="Arial" panose="020B0604020202020204" pitchFamily="34" charset="0"/>
            </a:endParaRPr>
          </a:p>
          <a:p>
            <a:pPr eaLnBrk="0" hangingPunct="0">
              <a:lnSpc>
                <a:spcPct val="90000"/>
              </a:lnSpc>
              <a:defRPr/>
            </a:pPr>
            <a:r>
              <a:rPr lang="en-US" b="1" dirty="0">
                <a:solidFill>
                  <a:srgbClr val="36083F"/>
                </a:solidFill>
                <a:cs typeface="Arial" panose="020B0604020202020204" pitchFamily="34" charset="0"/>
              </a:rPr>
              <a:t>12 oz.</a:t>
            </a:r>
          </a:p>
          <a:p>
            <a:pPr eaLnBrk="0" hangingPunct="0">
              <a:lnSpc>
                <a:spcPct val="90000"/>
              </a:lnSpc>
              <a:defRPr/>
            </a:pPr>
            <a:r>
              <a:rPr lang="en-US" b="1" u="sng" dirty="0">
                <a:solidFill>
                  <a:srgbClr val="36083F"/>
                </a:solidFill>
                <a:cs typeface="Arial" panose="020B0604020202020204" pitchFamily="34" charset="0"/>
              </a:rPr>
              <a:t>0.05</a:t>
            </a:r>
          </a:p>
          <a:p>
            <a:pPr eaLnBrk="0" hangingPunct="0">
              <a:lnSpc>
                <a:spcPct val="80000"/>
              </a:lnSpc>
              <a:spcBef>
                <a:spcPts val="600"/>
              </a:spcBef>
              <a:defRPr/>
            </a:pPr>
            <a:r>
              <a:rPr lang="en-US" b="1" dirty="0">
                <a:solidFill>
                  <a:srgbClr val="CC023C"/>
                </a:solidFill>
                <a:cs typeface="Arial" panose="020B0604020202020204" pitchFamily="34" charset="0"/>
              </a:rPr>
              <a:t>0.60</a:t>
            </a:r>
            <a:r>
              <a:rPr lang="en-US" b="1" dirty="0">
                <a:solidFill>
                  <a:srgbClr val="36083F"/>
                </a:solidFill>
                <a:cs typeface="Arial" panose="020B0604020202020204" pitchFamily="34" charset="0"/>
              </a:rPr>
              <a:t> </a:t>
            </a:r>
            <a:r>
              <a:rPr lang="en-US" sz="1400" b="1" dirty="0">
                <a:solidFill>
                  <a:srgbClr val="36083F"/>
                </a:solidFill>
                <a:cs typeface="Arial" panose="020B0604020202020204" pitchFamily="34" charset="0"/>
              </a:rPr>
              <a:t>ounces of ethyl alcohol</a:t>
            </a:r>
          </a:p>
        </p:txBody>
      </p:sp>
      <p:sp>
        <p:nvSpPr>
          <p:cNvPr id="189446" name="Text Box 6"/>
          <p:cNvSpPr txBox="1">
            <a:spLocks noChangeArrowheads="1"/>
          </p:cNvSpPr>
          <p:nvPr/>
        </p:nvSpPr>
        <p:spPr bwMode="auto">
          <a:xfrm>
            <a:off x="4343400" y="2971800"/>
            <a:ext cx="4114800" cy="1973263"/>
          </a:xfrm>
          <a:prstGeom prst="rect">
            <a:avLst/>
          </a:prstGeom>
          <a:noFill/>
          <a:ln w="12700">
            <a:noFill/>
            <a:miter lim="800000"/>
            <a:headEnd type="none" w="sm" len="sm"/>
            <a:tailEnd type="none" w="sm" len="sm"/>
          </a:ln>
          <a:effectLst/>
        </p:spPr>
        <p:txBody>
          <a:bodyPr>
            <a:spAutoFit/>
          </a:bodyPr>
          <a:lstStyle/>
          <a:p>
            <a:pPr lvl="1" eaLnBrk="0" hangingPunct="0">
              <a:defRPr/>
            </a:pPr>
            <a:r>
              <a:rPr lang="en-US" b="1" dirty="0">
                <a:solidFill>
                  <a:srgbClr val="36083F"/>
                </a:solidFill>
                <a:cs typeface="Arial" panose="020B0604020202020204" pitchFamily="34" charset="0"/>
              </a:rPr>
              <a:t>MARGARITA</a:t>
            </a:r>
          </a:p>
          <a:p>
            <a:pPr lvl="1" eaLnBrk="0" hangingPunct="0">
              <a:defRPr/>
            </a:pPr>
            <a:endParaRPr lang="en-US" sz="800" b="1" dirty="0">
              <a:solidFill>
                <a:srgbClr val="36083F"/>
              </a:solidFill>
              <a:cs typeface="Arial" panose="020B0604020202020204" pitchFamily="34" charset="0"/>
            </a:endParaRPr>
          </a:p>
          <a:p>
            <a:pPr eaLnBrk="0" hangingPunct="0">
              <a:lnSpc>
                <a:spcPct val="90000"/>
              </a:lnSpc>
              <a:defRPr/>
            </a:pPr>
            <a:r>
              <a:rPr lang="en-US" sz="1600" b="1" dirty="0">
                <a:solidFill>
                  <a:srgbClr val="36083F"/>
                </a:solidFill>
                <a:cs typeface="Arial" panose="020B0604020202020204" pitchFamily="34" charset="0"/>
              </a:rPr>
              <a:t>Tequila 80 Proof  </a:t>
            </a:r>
          </a:p>
          <a:p>
            <a:pPr eaLnBrk="0" hangingPunct="0">
              <a:lnSpc>
                <a:spcPct val="90000"/>
              </a:lnSpc>
              <a:defRPr/>
            </a:pPr>
            <a:r>
              <a:rPr lang="en-US" sz="1600" b="1" dirty="0">
                <a:solidFill>
                  <a:srgbClr val="36083F"/>
                </a:solidFill>
                <a:cs typeface="Arial" panose="020B0604020202020204" pitchFamily="34" charset="0"/>
              </a:rPr>
              <a:t>Triple Sec </a:t>
            </a:r>
            <a:r>
              <a:rPr lang="en-US" sz="1400" b="1" dirty="0">
                <a:solidFill>
                  <a:srgbClr val="36083F"/>
                </a:solidFill>
                <a:cs typeface="Arial" panose="020B0604020202020204" pitchFamily="34" charset="0"/>
              </a:rPr>
              <a:t>60 Proof</a:t>
            </a:r>
            <a:r>
              <a:rPr lang="en-US" sz="1600" b="1" dirty="0">
                <a:solidFill>
                  <a:srgbClr val="36083F"/>
                </a:solidFill>
                <a:cs typeface="Arial" panose="020B0604020202020204" pitchFamily="34" charset="0"/>
              </a:rPr>
              <a:t> </a:t>
            </a:r>
            <a:endParaRPr lang="en-US" b="1" dirty="0">
              <a:solidFill>
                <a:srgbClr val="36083F"/>
              </a:solidFill>
              <a:cs typeface="Arial" panose="020B0604020202020204" pitchFamily="34" charset="0"/>
            </a:endParaRPr>
          </a:p>
          <a:p>
            <a:pPr eaLnBrk="0" hangingPunct="0">
              <a:lnSpc>
                <a:spcPct val="80000"/>
              </a:lnSpc>
              <a:defRPr/>
            </a:pPr>
            <a:endParaRPr lang="en-US" sz="1000" b="1" dirty="0">
              <a:solidFill>
                <a:srgbClr val="36083F"/>
              </a:solidFill>
              <a:cs typeface="Arial" panose="020B0604020202020204" pitchFamily="34" charset="0"/>
            </a:endParaRPr>
          </a:p>
          <a:p>
            <a:pPr eaLnBrk="0" hangingPunct="0">
              <a:lnSpc>
                <a:spcPct val="80000"/>
              </a:lnSpc>
              <a:defRPr/>
            </a:pPr>
            <a:r>
              <a:rPr lang="en-US" b="1" dirty="0">
                <a:solidFill>
                  <a:srgbClr val="36083F"/>
                </a:solidFill>
                <a:cs typeface="Arial" panose="020B0604020202020204" pitchFamily="34" charset="0"/>
              </a:rPr>
              <a:t>1.5 oz.      0.5 oz.	</a:t>
            </a:r>
          </a:p>
          <a:p>
            <a:pPr eaLnBrk="0" hangingPunct="0">
              <a:lnSpc>
                <a:spcPct val="80000"/>
              </a:lnSpc>
              <a:defRPr/>
            </a:pPr>
            <a:r>
              <a:rPr lang="en-US" b="1" u="sng" dirty="0">
                <a:solidFill>
                  <a:srgbClr val="36083F"/>
                </a:solidFill>
                <a:cs typeface="Arial" panose="020B0604020202020204" pitchFamily="34" charset="0"/>
              </a:rPr>
              <a:t>0.4</a:t>
            </a:r>
            <a:r>
              <a:rPr lang="en-US" b="1" dirty="0">
                <a:solidFill>
                  <a:srgbClr val="36083F"/>
                </a:solidFill>
                <a:cs typeface="Arial" panose="020B0604020202020204" pitchFamily="34" charset="0"/>
              </a:rPr>
              <a:t>            </a:t>
            </a:r>
            <a:r>
              <a:rPr lang="en-US" b="1" u="sng" dirty="0">
                <a:solidFill>
                  <a:srgbClr val="36083F"/>
                </a:solidFill>
                <a:cs typeface="Arial" panose="020B0604020202020204" pitchFamily="34" charset="0"/>
              </a:rPr>
              <a:t>0.3	</a:t>
            </a:r>
            <a:r>
              <a:rPr lang="en-US" b="1" dirty="0">
                <a:solidFill>
                  <a:srgbClr val="36083F"/>
                </a:solidFill>
                <a:cs typeface="Arial" panose="020B0604020202020204" pitchFamily="34" charset="0"/>
              </a:rPr>
              <a:t>	</a:t>
            </a:r>
          </a:p>
          <a:p>
            <a:pPr eaLnBrk="0" hangingPunct="0">
              <a:lnSpc>
                <a:spcPct val="80000"/>
              </a:lnSpc>
              <a:spcBef>
                <a:spcPts val="600"/>
              </a:spcBef>
              <a:defRPr/>
            </a:pPr>
            <a:r>
              <a:rPr lang="en-US" b="1" dirty="0">
                <a:solidFill>
                  <a:srgbClr val="36083F"/>
                </a:solidFill>
                <a:cs typeface="Arial" panose="020B0604020202020204" pitchFamily="34" charset="0"/>
              </a:rPr>
              <a:t>0.6     +    0.15  =  </a:t>
            </a:r>
            <a:r>
              <a:rPr lang="en-US" b="1" dirty="0">
                <a:solidFill>
                  <a:srgbClr val="CC023C"/>
                </a:solidFill>
                <a:cs typeface="Arial" panose="020B0604020202020204" pitchFamily="34" charset="0"/>
              </a:rPr>
              <a:t>0.75</a:t>
            </a:r>
            <a:r>
              <a:rPr lang="en-US" b="1" dirty="0">
                <a:solidFill>
                  <a:srgbClr val="36083F"/>
                </a:solidFill>
                <a:cs typeface="Arial" panose="020B0604020202020204" pitchFamily="34" charset="0"/>
              </a:rPr>
              <a:t>        	          </a:t>
            </a:r>
            <a:r>
              <a:rPr lang="en-US" sz="1400" b="1" dirty="0">
                <a:solidFill>
                  <a:srgbClr val="36083F"/>
                </a:solidFill>
                <a:cs typeface="Arial" panose="020B0604020202020204" pitchFamily="34" charset="0"/>
              </a:rPr>
              <a:t>ounces of ethyl alcohol</a:t>
            </a:r>
          </a:p>
        </p:txBody>
      </p:sp>
      <p:sp>
        <p:nvSpPr>
          <p:cNvPr id="189447" name="Text Box 7"/>
          <p:cNvSpPr txBox="1">
            <a:spLocks noChangeArrowheads="1"/>
          </p:cNvSpPr>
          <p:nvPr/>
        </p:nvSpPr>
        <p:spPr bwMode="auto">
          <a:xfrm>
            <a:off x="1447800" y="5334000"/>
            <a:ext cx="6324600" cy="812530"/>
          </a:xfrm>
          <a:prstGeom prst="rect">
            <a:avLst/>
          </a:prstGeom>
          <a:noFill/>
          <a:ln w="12700">
            <a:noFill/>
            <a:miter lim="800000"/>
            <a:headEnd type="none" w="sm" len="sm"/>
            <a:tailEnd type="none" w="sm" len="sm"/>
          </a:ln>
          <a:effectLst/>
        </p:spPr>
        <p:txBody>
          <a:bodyPr lIns="0" tIns="0" rIns="0" bIns="0">
            <a:spAutoFit/>
          </a:bodyPr>
          <a:lstStyle/>
          <a:p>
            <a:pPr eaLnBrk="0" hangingPunct="0">
              <a:lnSpc>
                <a:spcPct val="110000"/>
              </a:lnSpc>
              <a:defRPr/>
            </a:pPr>
            <a:r>
              <a:rPr lang="en-US" sz="1600" b="1" dirty="0">
                <a:solidFill>
                  <a:srgbClr val="36083F"/>
                </a:solidFill>
                <a:cs typeface="Arial" panose="020B0604020202020204" pitchFamily="34" charset="0"/>
              </a:rPr>
              <a:t>MARGARITA     =	</a:t>
            </a:r>
            <a:r>
              <a:rPr lang="en-US" sz="1600" b="1" dirty="0">
                <a:solidFill>
                  <a:srgbClr val="CC023C"/>
                </a:solidFill>
                <a:cs typeface="Arial" panose="020B0604020202020204" pitchFamily="34" charset="0"/>
              </a:rPr>
              <a:t>88% more alcohol </a:t>
            </a:r>
            <a:r>
              <a:rPr lang="en-US" sz="1600" b="1" dirty="0">
                <a:solidFill>
                  <a:srgbClr val="36083F"/>
                </a:solidFill>
                <a:cs typeface="Arial" panose="020B0604020202020204" pitchFamily="34" charset="0"/>
              </a:rPr>
              <a:t>than a shot of whiskey</a:t>
            </a:r>
          </a:p>
          <a:p>
            <a:pPr eaLnBrk="0" hangingPunct="0">
              <a:lnSpc>
                <a:spcPct val="110000"/>
              </a:lnSpc>
              <a:defRPr/>
            </a:pPr>
            <a:r>
              <a:rPr lang="en-US" sz="1600" b="1" dirty="0">
                <a:solidFill>
                  <a:srgbClr val="36083F"/>
                </a:solidFill>
                <a:cs typeface="Arial" panose="020B0604020202020204" pitchFamily="34" charset="0"/>
              </a:rPr>
              <a:t>WINE COOLER =    </a:t>
            </a:r>
            <a:r>
              <a:rPr lang="en-US" sz="1600" b="1" dirty="0">
                <a:solidFill>
                  <a:srgbClr val="CC023C"/>
                </a:solidFill>
                <a:cs typeface="Arial" panose="020B0604020202020204" pitchFamily="34" charset="0"/>
              </a:rPr>
              <a:t>50% more alcohol</a:t>
            </a:r>
            <a:r>
              <a:rPr lang="en-US" sz="1600" b="1" dirty="0">
                <a:solidFill>
                  <a:srgbClr val="36083F"/>
                </a:solidFill>
                <a:cs typeface="Arial" panose="020B0604020202020204" pitchFamily="34" charset="0"/>
              </a:rPr>
              <a:t> than a shot of whiskey</a:t>
            </a:r>
          </a:p>
          <a:p>
            <a:pPr eaLnBrk="0" hangingPunct="0">
              <a:lnSpc>
                <a:spcPct val="110000"/>
              </a:lnSpc>
              <a:defRPr/>
            </a:pPr>
            <a:r>
              <a:rPr lang="en-US" sz="1600" b="1" dirty="0">
                <a:solidFill>
                  <a:srgbClr val="36083F"/>
                </a:solidFill>
                <a:cs typeface="Arial" panose="020B0604020202020204" pitchFamily="34" charset="0"/>
              </a:rPr>
              <a:t>BEER	          =	</a:t>
            </a:r>
            <a:r>
              <a:rPr lang="en-US" sz="1600" b="1" dirty="0">
                <a:solidFill>
                  <a:srgbClr val="CC023C"/>
                </a:solidFill>
                <a:cs typeface="Arial" panose="020B0604020202020204" pitchFamily="34" charset="0"/>
              </a:rPr>
              <a:t>35% more alcohol </a:t>
            </a:r>
            <a:r>
              <a:rPr lang="en-US" sz="1600" b="1" dirty="0">
                <a:solidFill>
                  <a:srgbClr val="36083F"/>
                </a:solidFill>
                <a:cs typeface="Arial" panose="020B0604020202020204" pitchFamily="34" charset="0"/>
              </a:rPr>
              <a:t>than a shot of whiskey</a:t>
            </a:r>
            <a:endParaRPr lang="en-US" b="1" dirty="0">
              <a:cs typeface="Arial" panose="020B0604020202020204" pitchFamily="34" charset="0"/>
            </a:endParaRPr>
          </a:p>
        </p:txBody>
      </p:sp>
      <p:sp>
        <p:nvSpPr>
          <p:cNvPr id="29704" name="Rectangle 8"/>
          <p:cNvSpPr>
            <a:spLocks noChangeArrowheads="1"/>
          </p:cNvSpPr>
          <p:nvPr/>
        </p:nvSpPr>
        <p:spPr bwMode="auto">
          <a:xfrm>
            <a:off x="1215851" y="5302982"/>
            <a:ext cx="6556549" cy="925635"/>
          </a:xfrm>
          <a:prstGeom prst="rect">
            <a:avLst/>
          </a:prstGeom>
          <a:noFill/>
          <a:ln w="57150" cmpd="thickThin">
            <a:solidFill>
              <a:srgbClr val="790015"/>
            </a:solidFill>
            <a:miter lim="800000"/>
            <a:headEnd type="none" w="sm" len="sm"/>
            <a:tailEnd type="none" w="sm" len="sm"/>
          </a:ln>
        </p:spPr>
        <p:txBody>
          <a:bodyPr wrap="none" anchor="ctr"/>
          <a:lstStyle/>
          <a:p>
            <a:endParaRPr lang="en-US"/>
          </a:p>
        </p:txBody>
      </p:sp>
      <p:sp>
        <p:nvSpPr>
          <p:cNvPr id="29705" name="Line 9"/>
          <p:cNvSpPr>
            <a:spLocks noChangeShapeType="1"/>
          </p:cNvSpPr>
          <p:nvPr/>
        </p:nvSpPr>
        <p:spPr bwMode="auto">
          <a:xfrm>
            <a:off x="609600" y="2895600"/>
            <a:ext cx="7391400" cy="0"/>
          </a:xfrm>
          <a:prstGeom prst="line">
            <a:avLst/>
          </a:prstGeom>
          <a:noFill/>
          <a:ln w="12700">
            <a:solidFill>
              <a:srgbClr val="790015"/>
            </a:solidFill>
            <a:round/>
            <a:headEnd type="none" w="sm" len="sm"/>
            <a:tailEnd type="none" w="sm" len="sm"/>
          </a:ln>
        </p:spPr>
        <p:txBody>
          <a:bodyPr wrap="none" anchor="ctr"/>
          <a:lstStyle/>
          <a:p>
            <a:endParaRPr lang="en-US"/>
          </a:p>
        </p:txBody>
      </p:sp>
      <p:sp>
        <p:nvSpPr>
          <p:cNvPr id="29706" name="Line 10"/>
          <p:cNvSpPr>
            <a:spLocks noChangeShapeType="1"/>
          </p:cNvSpPr>
          <p:nvPr/>
        </p:nvSpPr>
        <p:spPr bwMode="auto">
          <a:xfrm>
            <a:off x="4267200" y="1252188"/>
            <a:ext cx="0" cy="3624612"/>
          </a:xfrm>
          <a:prstGeom prst="line">
            <a:avLst/>
          </a:prstGeom>
          <a:noFill/>
          <a:ln w="12700">
            <a:solidFill>
              <a:srgbClr val="790015"/>
            </a:solidFill>
            <a:round/>
            <a:headEnd type="none" w="sm" len="sm"/>
            <a:tailEnd type="none" w="sm" len="sm"/>
          </a:ln>
        </p:spPr>
        <p:txBody>
          <a:bodyPr wrap="none" anchor="ctr"/>
          <a:lstStyle/>
          <a:p>
            <a:endParaRPr lang="en-US"/>
          </a:p>
        </p:txBody>
      </p:sp>
      <p:pic>
        <p:nvPicPr>
          <p:cNvPr id="3074" name="Picture 2" descr="C:\Users\cp8035\AppData\Local\Microsoft\Windows\Temporary Internet Files\Content.IE5\K1ZKT5ZB\MP90031431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7251" y="1183090"/>
            <a:ext cx="1150298" cy="129489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p8035\AppData\Local\Microsoft\Windows\Temporary Internet Files\Content.IE5\J6KR0M8T\MP900399697[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77001" y="3198136"/>
            <a:ext cx="1070548" cy="13385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246927" y="1364199"/>
            <a:ext cx="640142" cy="712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200400" y="2971800"/>
            <a:ext cx="802037" cy="1400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 calcmode="lin" valueType="num">
                                      <p:cBhvr additive="base">
                                        <p:cTn id="7" dur="500" fill="hold"/>
                                        <p:tgtEl>
                                          <p:spTgt spid="189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944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9443">
                                            <p:txEl>
                                              <p:pRg st="2" end="2"/>
                                            </p:txEl>
                                          </p:spTgt>
                                        </p:tgtEl>
                                        <p:attrNameLst>
                                          <p:attrName>style.visibility</p:attrName>
                                        </p:attrNameLst>
                                      </p:cBhvr>
                                      <p:to>
                                        <p:strVal val="visible"/>
                                      </p:to>
                                    </p:set>
                                    <p:anim calcmode="lin" valueType="num">
                                      <p:cBhvr additive="base">
                                        <p:cTn id="11" dur="500" fill="hold"/>
                                        <p:tgtEl>
                                          <p:spTgt spid="18944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944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9443">
                                            <p:txEl>
                                              <p:pRg st="3" end="3"/>
                                            </p:txEl>
                                          </p:spTgt>
                                        </p:tgtEl>
                                        <p:attrNameLst>
                                          <p:attrName>style.visibility</p:attrName>
                                        </p:attrNameLst>
                                      </p:cBhvr>
                                      <p:to>
                                        <p:strVal val="visible"/>
                                      </p:to>
                                    </p:set>
                                    <p:anim calcmode="lin" valueType="num">
                                      <p:cBhvr additive="base">
                                        <p:cTn id="15" dur="500" fill="hold"/>
                                        <p:tgtEl>
                                          <p:spTgt spid="18944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8944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89443">
                                            <p:txEl>
                                              <p:pRg st="4" end="4"/>
                                            </p:txEl>
                                          </p:spTgt>
                                        </p:tgtEl>
                                        <p:attrNameLst>
                                          <p:attrName>style.visibility</p:attrName>
                                        </p:attrNameLst>
                                      </p:cBhvr>
                                      <p:to>
                                        <p:strVal val="visible"/>
                                      </p:to>
                                    </p:set>
                                    <p:anim calcmode="lin" valueType="num">
                                      <p:cBhvr additive="base">
                                        <p:cTn id="19" dur="500" fill="hold"/>
                                        <p:tgtEl>
                                          <p:spTgt spid="18944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94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9444">
                                            <p:txEl>
                                              <p:pRg st="0" end="0"/>
                                            </p:txEl>
                                          </p:spTgt>
                                        </p:tgtEl>
                                        <p:attrNameLst>
                                          <p:attrName>style.visibility</p:attrName>
                                        </p:attrNameLst>
                                      </p:cBhvr>
                                      <p:to>
                                        <p:strVal val="visible"/>
                                      </p:to>
                                    </p:set>
                                    <p:anim calcmode="lin" valueType="num">
                                      <p:cBhvr additive="base">
                                        <p:cTn id="25" dur="500" fill="hold"/>
                                        <p:tgtEl>
                                          <p:spTgt spid="18944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9444">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89444">
                                            <p:txEl>
                                              <p:pRg st="2" end="2"/>
                                            </p:txEl>
                                          </p:spTgt>
                                        </p:tgtEl>
                                        <p:attrNameLst>
                                          <p:attrName>style.visibility</p:attrName>
                                        </p:attrNameLst>
                                      </p:cBhvr>
                                      <p:to>
                                        <p:strVal val="visible"/>
                                      </p:to>
                                    </p:set>
                                    <p:anim calcmode="lin" valueType="num">
                                      <p:cBhvr additive="base">
                                        <p:cTn id="29" dur="500" fill="hold"/>
                                        <p:tgtEl>
                                          <p:spTgt spid="189444">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89444">
                                            <p:txEl>
                                              <p:pRg st="2" end="2"/>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89444">
                                            <p:txEl>
                                              <p:pRg st="3" end="3"/>
                                            </p:txEl>
                                          </p:spTgt>
                                        </p:tgtEl>
                                        <p:attrNameLst>
                                          <p:attrName>style.visibility</p:attrName>
                                        </p:attrNameLst>
                                      </p:cBhvr>
                                      <p:to>
                                        <p:strVal val="visible"/>
                                      </p:to>
                                    </p:set>
                                    <p:anim calcmode="lin" valueType="num">
                                      <p:cBhvr additive="base">
                                        <p:cTn id="33" dur="500" fill="hold"/>
                                        <p:tgtEl>
                                          <p:spTgt spid="189444">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89444">
                                            <p:txEl>
                                              <p:pRg st="3" end="3"/>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89444">
                                            <p:txEl>
                                              <p:pRg st="4" end="4"/>
                                            </p:txEl>
                                          </p:spTgt>
                                        </p:tgtEl>
                                        <p:attrNameLst>
                                          <p:attrName>style.visibility</p:attrName>
                                        </p:attrNameLst>
                                      </p:cBhvr>
                                      <p:to>
                                        <p:strVal val="visible"/>
                                      </p:to>
                                    </p:set>
                                    <p:anim calcmode="lin" valueType="num">
                                      <p:cBhvr additive="base">
                                        <p:cTn id="37" dur="500" fill="hold"/>
                                        <p:tgtEl>
                                          <p:spTgt spid="189444">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944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9445">
                                            <p:txEl>
                                              <p:pRg st="1" end="1"/>
                                            </p:txEl>
                                          </p:spTgt>
                                        </p:tgtEl>
                                        <p:attrNameLst>
                                          <p:attrName>style.visibility</p:attrName>
                                        </p:attrNameLst>
                                      </p:cBhvr>
                                      <p:to>
                                        <p:strVal val="visible"/>
                                      </p:to>
                                    </p:set>
                                    <p:anim calcmode="lin" valueType="num">
                                      <p:cBhvr additive="base">
                                        <p:cTn id="43" dur="500" fill="hold"/>
                                        <p:tgtEl>
                                          <p:spTgt spid="189445">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9445">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89445">
                                            <p:txEl>
                                              <p:pRg st="3" end="3"/>
                                            </p:txEl>
                                          </p:spTgt>
                                        </p:tgtEl>
                                        <p:attrNameLst>
                                          <p:attrName>style.visibility</p:attrName>
                                        </p:attrNameLst>
                                      </p:cBhvr>
                                      <p:to>
                                        <p:strVal val="visible"/>
                                      </p:to>
                                    </p:set>
                                    <p:anim calcmode="lin" valueType="num">
                                      <p:cBhvr additive="base">
                                        <p:cTn id="47" dur="500" fill="hold"/>
                                        <p:tgtEl>
                                          <p:spTgt spid="189445">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89445">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89445">
                                            <p:txEl>
                                              <p:pRg st="4" end="4"/>
                                            </p:txEl>
                                          </p:spTgt>
                                        </p:tgtEl>
                                        <p:attrNameLst>
                                          <p:attrName>style.visibility</p:attrName>
                                        </p:attrNameLst>
                                      </p:cBhvr>
                                      <p:to>
                                        <p:strVal val="visible"/>
                                      </p:to>
                                    </p:set>
                                    <p:anim calcmode="lin" valueType="num">
                                      <p:cBhvr additive="base">
                                        <p:cTn id="51" dur="500" fill="hold"/>
                                        <p:tgtEl>
                                          <p:spTgt spid="189445">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89445">
                                            <p:txEl>
                                              <p:pRg st="4" end="4"/>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89445">
                                            <p:txEl>
                                              <p:pRg st="5" end="5"/>
                                            </p:txEl>
                                          </p:spTgt>
                                        </p:tgtEl>
                                        <p:attrNameLst>
                                          <p:attrName>style.visibility</p:attrName>
                                        </p:attrNameLst>
                                      </p:cBhvr>
                                      <p:to>
                                        <p:strVal val="visible"/>
                                      </p:to>
                                    </p:set>
                                    <p:anim calcmode="lin" valueType="num">
                                      <p:cBhvr additive="base">
                                        <p:cTn id="55" dur="500" fill="hold"/>
                                        <p:tgtEl>
                                          <p:spTgt spid="189445">
                                            <p:txEl>
                                              <p:pRg st="5" end="5"/>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8944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89446">
                                            <p:txEl>
                                              <p:pRg st="0" end="0"/>
                                            </p:txEl>
                                          </p:spTgt>
                                        </p:tgtEl>
                                        <p:attrNameLst>
                                          <p:attrName>style.visibility</p:attrName>
                                        </p:attrNameLst>
                                      </p:cBhvr>
                                      <p:to>
                                        <p:strVal val="visible"/>
                                      </p:to>
                                    </p:set>
                                    <p:anim calcmode="lin" valueType="num">
                                      <p:cBhvr additive="base">
                                        <p:cTn id="61" dur="500" fill="hold"/>
                                        <p:tgtEl>
                                          <p:spTgt spid="189446">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89446">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89446">
                                            <p:txEl>
                                              <p:pRg st="2" end="2"/>
                                            </p:txEl>
                                          </p:spTgt>
                                        </p:tgtEl>
                                        <p:attrNameLst>
                                          <p:attrName>style.visibility</p:attrName>
                                        </p:attrNameLst>
                                      </p:cBhvr>
                                      <p:to>
                                        <p:strVal val="visible"/>
                                      </p:to>
                                    </p:set>
                                    <p:anim calcmode="lin" valueType="num">
                                      <p:cBhvr additive="base">
                                        <p:cTn id="65" dur="500" fill="hold"/>
                                        <p:tgtEl>
                                          <p:spTgt spid="189446">
                                            <p:txEl>
                                              <p:pRg st="2" end="2"/>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189446">
                                            <p:txEl>
                                              <p:pRg st="2" end="2"/>
                                            </p:txEl>
                                          </p:spTgt>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89446">
                                            <p:txEl>
                                              <p:pRg st="3" end="3"/>
                                            </p:txEl>
                                          </p:spTgt>
                                        </p:tgtEl>
                                        <p:attrNameLst>
                                          <p:attrName>style.visibility</p:attrName>
                                        </p:attrNameLst>
                                      </p:cBhvr>
                                      <p:to>
                                        <p:strVal val="visible"/>
                                      </p:to>
                                    </p:set>
                                    <p:anim calcmode="lin" valueType="num">
                                      <p:cBhvr additive="base">
                                        <p:cTn id="69" dur="500" fill="hold"/>
                                        <p:tgtEl>
                                          <p:spTgt spid="189446">
                                            <p:txEl>
                                              <p:pRg st="3" end="3"/>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89446">
                                            <p:txEl>
                                              <p:pRg st="3" end="3"/>
                                            </p:txEl>
                                          </p:spTgt>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189446">
                                            <p:txEl>
                                              <p:pRg st="5" end="5"/>
                                            </p:txEl>
                                          </p:spTgt>
                                        </p:tgtEl>
                                        <p:attrNameLst>
                                          <p:attrName>style.visibility</p:attrName>
                                        </p:attrNameLst>
                                      </p:cBhvr>
                                      <p:to>
                                        <p:strVal val="visible"/>
                                      </p:to>
                                    </p:set>
                                    <p:anim calcmode="lin" valueType="num">
                                      <p:cBhvr additive="base">
                                        <p:cTn id="73" dur="500" fill="hold"/>
                                        <p:tgtEl>
                                          <p:spTgt spid="189446">
                                            <p:txEl>
                                              <p:pRg st="5" end="5"/>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189446">
                                            <p:txEl>
                                              <p:pRg st="5" end="5"/>
                                            </p:txEl>
                                          </p:spTgt>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189446">
                                            <p:txEl>
                                              <p:pRg st="6" end="6"/>
                                            </p:txEl>
                                          </p:spTgt>
                                        </p:tgtEl>
                                        <p:attrNameLst>
                                          <p:attrName>style.visibility</p:attrName>
                                        </p:attrNameLst>
                                      </p:cBhvr>
                                      <p:to>
                                        <p:strVal val="visible"/>
                                      </p:to>
                                    </p:set>
                                    <p:anim calcmode="lin" valueType="num">
                                      <p:cBhvr additive="base">
                                        <p:cTn id="77" dur="500" fill="hold"/>
                                        <p:tgtEl>
                                          <p:spTgt spid="189446">
                                            <p:txEl>
                                              <p:pRg st="6" end="6"/>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189446">
                                            <p:txEl>
                                              <p:pRg st="6" end="6"/>
                                            </p:txEl>
                                          </p:spTgt>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189446">
                                            <p:txEl>
                                              <p:pRg st="7" end="7"/>
                                            </p:txEl>
                                          </p:spTgt>
                                        </p:tgtEl>
                                        <p:attrNameLst>
                                          <p:attrName>style.visibility</p:attrName>
                                        </p:attrNameLst>
                                      </p:cBhvr>
                                      <p:to>
                                        <p:strVal val="visible"/>
                                      </p:to>
                                    </p:set>
                                    <p:anim calcmode="lin" valueType="num">
                                      <p:cBhvr additive="base">
                                        <p:cTn id="81" dur="500" fill="hold"/>
                                        <p:tgtEl>
                                          <p:spTgt spid="189446">
                                            <p:txEl>
                                              <p:pRg st="7" end="7"/>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189446">
                                            <p:txEl>
                                              <p:pRg st="7" end="7"/>
                                            </p:txEl>
                                          </p:spTgt>
                                        </p:tgtEl>
                                        <p:attrNameLst>
                                          <p:attrName>ppt_y</p:attrName>
                                        </p:attrNameLst>
                                      </p:cBhvr>
                                      <p:tavLst>
                                        <p:tav tm="0">
                                          <p:val>
                                            <p:strVal val="#ppt_y"/>
                                          </p:val>
                                        </p:tav>
                                        <p:tav tm="100000">
                                          <p:val>
                                            <p:strVal val="#ppt_y"/>
                                          </p:val>
                                        </p:tav>
                                      </p:tavLst>
                                    </p:anim>
                                  </p:childTnLst>
                                </p:cTn>
                              </p:par>
                            </p:childTnLst>
                          </p:cTn>
                        </p:par>
                        <p:par>
                          <p:cTn id="83" fill="hold">
                            <p:stCondLst>
                              <p:cond delay="500"/>
                            </p:stCondLst>
                            <p:childTnLst>
                              <p:par>
                                <p:cTn id="84" presetID="2" presetClass="entr" presetSubtype="8" fill="hold" grpId="0" nodeType="afterEffect">
                                  <p:stCondLst>
                                    <p:cond delay="250"/>
                                  </p:stCondLst>
                                  <p:childTnLst>
                                    <p:set>
                                      <p:cBhvr>
                                        <p:cTn id="85" dur="1" fill="hold">
                                          <p:stCondLst>
                                            <p:cond delay="0"/>
                                          </p:stCondLst>
                                        </p:cTn>
                                        <p:tgtEl>
                                          <p:spTgt spid="189447">
                                            <p:txEl>
                                              <p:pRg st="0" end="0"/>
                                            </p:txEl>
                                          </p:spTgt>
                                        </p:tgtEl>
                                        <p:attrNameLst>
                                          <p:attrName>style.visibility</p:attrName>
                                        </p:attrNameLst>
                                      </p:cBhvr>
                                      <p:to>
                                        <p:strVal val="visible"/>
                                      </p:to>
                                    </p:set>
                                    <p:anim calcmode="lin" valueType="num">
                                      <p:cBhvr additive="base">
                                        <p:cTn id="86" dur="500" fill="hold"/>
                                        <p:tgtEl>
                                          <p:spTgt spid="189447">
                                            <p:txEl>
                                              <p:pRg st="0" end="0"/>
                                            </p:txEl>
                                          </p:spTgt>
                                        </p:tgtEl>
                                        <p:attrNameLst>
                                          <p:attrName>ppt_x</p:attrName>
                                        </p:attrNameLst>
                                      </p:cBhvr>
                                      <p:tavLst>
                                        <p:tav tm="0">
                                          <p:val>
                                            <p:strVal val="0-#ppt_w/2"/>
                                          </p:val>
                                        </p:tav>
                                        <p:tav tm="100000">
                                          <p:val>
                                            <p:strVal val="#ppt_x"/>
                                          </p:val>
                                        </p:tav>
                                      </p:tavLst>
                                    </p:anim>
                                    <p:anim calcmode="lin" valueType="num">
                                      <p:cBhvr additive="base">
                                        <p:cTn id="87" dur="500" fill="hold"/>
                                        <p:tgtEl>
                                          <p:spTgt spid="189447">
                                            <p:txEl>
                                              <p:pRg st="0" end="0"/>
                                            </p:txEl>
                                          </p:spTgt>
                                        </p:tgtEl>
                                        <p:attrNameLst>
                                          <p:attrName>ppt_y</p:attrName>
                                        </p:attrNameLst>
                                      </p:cBhvr>
                                      <p:tavLst>
                                        <p:tav tm="0">
                                          <p:val>
                                            <p:strVal val="#ppt_y"/>
                                          </p:val>
                                        </p:tav>
                                        <p:tav tm="100000">
                                          <p:val>
                                            <p:strVal val="#ppt_y"/>
                                          </p:val>
                                        </p:tav>
                                      </p:tavLst>
                                    </p:anim>
                                  </p:childTnLst>
                                </p:cTn>
                              </p:par>
                            </p:childTnLst>
                          </p:cTn>
                        </p:par>
                        <p:par>
                          <p:cTn id="88" fill="hold">
                            <p:stCondLst>
                              <p:cond delay="1250"/>
                            </p:stCondLst>
                            <p:childTnLst>
                              <p:par>
                                <p:cTn id="89" presetID="2" presetClass="entr" presetSubtype="8" fill="hold" grpId="0" nodeType="afterEffect">
                                  <p:stCondLst>
                                    <p:cond delay="250"/>
                                  </p:stCondLst>
                                  <p:childTnLst>
                                    <p:set>
                                      <p:cBhvr>
                                        <p:cTn id="90" dur="1" fill="hold">
                                          <p:stCondLst>
                                            <p:cond delay="0"/>
                                          </p:stCondLst>
                                        </p:cTn>
                                        <p:tgtEl>
                                          <p:spTgt spid="189447">
                                            <p:txEl>
                                              <p:pRg st="1" end="1"/>
                                            </p:txEl>
                                          </p:spTgt>
                                        </p:tgtEl>
                                        <p:attrNameLst>
                                          <p:attrName>style.visibility</p:attrName>
                                        </p:attrNameLst>
                                      </p:cBhvr>
                                      <p:to>
                                        <p:strVal val="visible"/>
                                      </p:to>
                                    </p:set>
                                    <p:anim calcmode="lin" valueType="num">
                                      <p:cBhvr additive="base">
                                        <p:cTn id="91" dur="500" fill="hold"/>
                                        <p:tgtEl>
                                          <p:spTgt spid="189447">
                                            <p:txEl>
                                              <p:pRg st="1" end="1"/>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189447">
                                            <p:txEl>
                                              <p:pRg st="1" end="1"/>
                                            </p:txEl>
                                          </p:spTgt>
                                        </p:tgtEl>
                                        <p:attrNameLst>
                                          <p:attrName>ppt_y</p:attrName>
                                        </p:attrNameLst>
                                      </p:cBhvr>
                                      <p:tavLst>
                                        <p:tav tm="0">
                                          <p:val>
                                            <p:strVal val="#ppt_y"/>
                                          </p:val>
                                        </p:tav>
                                        <p:tav tm="100000">
                                          <p:val>
                                            <p:strVal val="#ppt_y"/>
                                          </p:val>
                                        </p:tav>
                                      </p:tavLst>
                                    </p:anim>
                                  </p:childTnLst>
                                </p:cTn>
                              </p:par>
                            </p:childTnLst>
                          </p:cTn>
                        </p:par>
                        <p:par>
                          <p:cTn id="93" fill="hold">
                            <p:stCondLst>
                              <p:cond delay="2000"/>
                            </p:stCondLst>
                            <p:childTnLst>
                              <p:par>
                                <p:cTn id="94" presetID="2" presetClass="entr" presetSubtype="8" fill="hold" grpId="0" nodeType="afterEffect">
                                  <p:stCondLst>
                                    <p:cond delay="250"/>
                                  </p:stCondLst>
                                  <p:childTnLst>
                                    <p:set>
                                      <p:cBhvr>
                                        <p:cTn id="95" dur="1" fill="hold">
                                          <p:stCondLst>
                                            <p:cond delay="0"/>
                                          </p:stCondLst>
                                        </p:cTn>
                                        <p:tgtEl>
                                          <p:spTgt spid="189447">
                                            <p:txEl>
                                              <p:pRg st="2" end="2"/>
                                            </p:txEl>
                                          </p:spTgt>
                                        </p:tgtEl>
                                        <p:attrNameLst>
                                          <p:attrName>style.visibility</p:attrName>
                                        </p:attrNameLst>
                                      </p:cBhvr>
                                      <p:to>
                                        <p:strVal val="visible"/>
                                      </p:to>
                                    </p:set>
                                    <p:anim calcmode="lin" valueType="num">
                                      <p:cBhvr additive="base">
                                        <p:cTn id="96" dur="1000" fill="hold"/>
                                        <p:tgtEl>
                                          <p:spTgt spid="189447">
                                            <p:txEl>
                                              <p:pRg st="2" end="2"/>
                                            </p:txEl>
                                          </p:spTgt>
                                        </p:tgtEl>
                                        <p:attrNameLst>
                                          <p:attrName>ppt_x</p:attrName>
                                        </p:attrNameLst>
                                      </p:cBhvr>
                                      <p:tavLst>
                                        <p:tav tm="0">
                                          <p:val>
                                            <p:strVal val="0-#ppt_w/2"/>
                                          </p:val>
                                        </p:tav>
                                        <p:tav tm="100000">
                                          <p:val>
                                            <p:strVal val="#ppt_x"/>
                                          </p:val>
                                        </p:tav>
                                      </p:tavLst>
                                    </p:anim>
                                    <p:anim calcmode="lin" valueType="num">
                                      <p:cBhvr additive="base">
                                        <p:cTn id="97" dur="1000" fill="hold"/>
                                        <p:tgtEl>
                                          <p:spTgt spid="1894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autoUpdateAnimBg="0"/>
      <p:bldP spid="189444" grpId="0" build="p" autoUpdateAnimBg="0"/>
      <p:bldP spid="189445" grpId="0" build="p" autoUpdateAnimBg="0"/>
      <p:bldP spid="189446" grpId="0" build="p" autoUpdateAnimBg="0"/>
      <p:bldP spid="189447"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Content Placeholder 3" descr="risk_a626px CDC.jpg"/>
          <p:cNvPicPr>
            <a:picLocks noGrp="1" noChangeAspect="1"/>
          </p:cNvPicPr>
          <p:nvPr>
            <p:ph idx="1"/>
          </p:nvPr>
        </p:nvPicPr>
        <p:blipFill>
          <a:blip r:embed="rId3" cstate="print"/>
          <a:stretch>
            <a:fillRect/>
          </a:stretch>
        </p:blipFill>
        <p:spPr>
          <a:xfrm>
            <a:off x="416596" y="1803098"/>
            <a:ext cx="7950200" cy="3733800"/>
          </a:xfrm>
        </p:spPr>
      </p:pic>
      <p:sp>
        <p:nvSpPr>
          <p:cNvPr id="29698" name="Title 1"/>
          <p:cNvSpPr>
            <a:spLocks noGrp="1"/>
          </p:cNvSpPr>
          <p:nvPr>
            <p:ph type="title" idx="4294967295"/>
          </p:nvPr>
        </p:nvSpPr>
        <p:spPr>
          <a:xfrm>
            <a:off x="416596" y="350280"/>
            <a:ext cx="8229600" cy="869950"/>
          </a:xfrm>
        </p:spPr>
        <p:txBody>
          <a:bodyPr/>
          <a:lstStyle/>
          <a:p>
            <a:r>
              <a:rPr lang="en-US" dirty="0">
                <a:solidFill>
                  <a:srgbClr val="C00000"/>
                </a:solidFill>
              </a:rPr>
              <a:t>Likely BAC effects on driving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Content Placeholder 3" descr="0091M_reddrink_hand.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55582" y="1580477"/>
            <a:ext cx="4432834" cy="4105752"/>
          </a:xfrm>
        </p:spPr>
      </p:pic>
      <p:sp>
        <p:nvSpPr>
          <p:cNvPr id="31746" name="Title 1"/>
          <p:cNvSpPr>
            <a:spLocks noGrp="1"/>
          </p:cNvSpPr>
          <p:nvPr>
            <p:ph type="title" idx="4294967295"/>
          </p:nvPr>
        </p:nvSpPr>
        <p:spPr>
          <a:xfrm>
            <a:off x="457199" y="274638"/>
            <a:ext cx="8229600" cy="1157802"/>
          </a:xfrm>
        </p:spPr>
        <p:txBody>
          <a:bodyPr/>
          <a:lstStyle/>
          <a:p>
            <a:r>
              <a:rPr lang="en-US" dirty="0">
                <a:solidFill>
                  <a:srgbClr val="C00000"/>
                </a:solidFill>
              </a:rPr>
              <a:t>Binge Drinking </a:t>
            </a:r>
            <a:br>
              <a:rPr lang="en-US" dirty="0"/>
            </a:br>
            <a:r>
              <a:rPr lang="en-US" sz="3200" dirty="0">
                <a:solidFill>
                  <a:schemeClr val="tx1"/>
                </a:solidFill>
              </a:rPr>
              <a:t>4 drinks for a woman, 5 for a man*</a:t>
            </a:r>
          </a:p>
        </p:txBody>
      </p:sp>
      <p:sp>
        <p:nvSpPr>
          <p:cNvPr id="4" name="TextBox 3"/>
          <p:cNvSpPr txBox="1"/>
          <p:nvPr/>
        </p:nvSpPr>
        <p:spPr>
          <a:xfrm>
            <a:off x="497085" y="6306363"/>
            <a:ext cx="2895600" cy="276999"/>
          </a:xfrm>
          <a:prstGeom prst="rect">
            <a:avLst/>
          </a:prstGeom>
          <a:noFill/>
        </p:spPr>
        <p:txBody>
          <a:bodyPr wrap="square" rtlCol="0">
            <a:spAutoFit/>
          </a:bodyPr>
          <a:lstStyle/>
          <a:p>
            <a:r>
              <a:rPr lang="en-US" sz="1200" b="1" dirty="0">
                <a:latin typeface="+mj-lt"/>
              </a:rPr>
              <a:t>* Centers for Disease Control (CDC)</a:t>
            </a:r>
          </a:p>
        </p:txBody>
      </p:sp>
      <p:sp>
        <p:nvSpPr>
          <p:cNvPr id="3" name="Rectangle 2"/>
          <p:cNvSpPr/>
          <p:nvPr/>
        </p:nvSpPr>
        <p:spPr>
          <a:xfrm>
            <a:off x="6788416" y="3741074"/>
            <a:ext cx="1588998" cy="1631216"/>
          </a:xfrm>
          <a:prstGeom prst="rect">
            <a:avLst/>
          </a:prstGeom>
        </p:spPr>
        <p:txBody>
          <a:bodyPr wrap="square">
            <a:spAutoFit/>
          </a:bodyPr>
          <a:lstStyle/>
          <a:p>
            <a:pPr>
              <a:spcBef>
                <a:spcPct val="30000"/>
              </a:spcBef>
              <a:defRPr/>
            </a:pPr>
            <a:r>
              <a:rPr lang="en-US" sz="2000" dirty="0">
                <a:latin typeface="+mj-lt"/>
                <a:cs typeface="Arial" panose="020B0604020202020204" pitchFamily="34" charset="0"/>
              </a:rPr>
              <a:t>Alcohol can hurt you--even if you're not the one drinking.</a:t>
            </a:r>
          </a:p>
        </p:txBody>
      </p:sp>
      <p:sp>
        <p:nvSpPr>
          <p:cNvPr id="5" name="Rectangle 4"/>
          <p:cNvSpPr/>
          <p:nvPr/>
        </p:nvSpPr>
        <p:spPr>
          <a:xfrm>
            <a:off x="376813" y="2002137"/>
            <a:ext cx="2205613" cy="3477875"/>
          </a:xfrm>
          <a:prstGeom prst="rect">
            <a:avLst/>
          </a:prstGeom>
        </p:spPr>
        <p:txBody>
          <a:bodyPr wrap="square">
            <a:spAutoFit/>
          </a:bodyPr>
          <a:lstStyle/>
          <a:p>
            <a:r>
              <a:rPr lang="en-US" sz="2000" dirty="0">
                <a:latin typeface="+mj-lt"/>
                <a:cs typeface="Arial" panose="020B0604020202020204" pitchFamily="34" charset="0"/>
              </a:rPr>
              <a:t>Drinking large amounts of alcohol at one time or very rapidly can cause alcohol poisoning, which can lead to coma or even death. </a:t>
            </a:r>
          </a:p>
          <a:p>
            <a:endParaRPr lang="en-US" sz="2000" dirty="0">
              <a:latin typeface="+mj-lt"/>
              <a:cs typeface="Arial" panose="020B0604020202020204" pitchFamily="34" charset="0"/>
            </a:endParaRPr>
          </a:p>
          <a:p>
            <a:r>
              <a:rPr lang="en-US" sz="2000" dirty="0">
                <a:latin typeface="+mj-lt"/>
                <a:cs typeface="Arial" panose="020B0604020202020204" pitchFamily="34" charset="0"/>
              </a:rPr>
              <a:t>It can also lead to deadly car crashes.</a:t>
            </a:r>
            <a:endParaRPr lang="en-US" sz="2000" dirty="0">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4" descr="DSC00196.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37861" y="1258329"/>
            <a:ext cx="2750262" cy="5252008"/>
          </a:xfrm>
        </p:spPr>
      </p:pic>
      <p:sp>
        <p:nvSpPr>
          <p:cNvPr id="4" name="Title 3"/>
          <p:cNvSpPr>
            <a:spLocks noGrp="1"/>
          </p:cNvSpPr>
          <p:nvPr>
            <p:ph type="title" idx="4294967295"/>
          </p:nvPr>
        </p:nvSpPr>
        <p:spPr>
          <a:xfrm>
            <a:off x="457200" y="274638"/>
            <a:ext cx="8229600" cy="869950"/>
          </a:xfrm>
        </p:spPr>
        <p:txBody>
          <a:bodyPr/>
          <a:lstStyle/>
          <a:p>
            <a:r>
              <a:rPr lang="en-US" dirty="0">
                <a:solidFill>
                  <a:srgbClr val="C00000"/>
                </a:solidFill>
              </a:rPr>
              <a:t>What would you do?</a:t>
            </a:r>
          </a:p>
        </p:txBody>
      </p:sp>
      <p:sp>
        <p:nvSpPr>
          <p:cNvPr id="6" name="TextBox 5"/>
          <p:cNvSpPr txBox="1"/>
          <p:nvPr/>
        </p:nvSpPr>
        <p:spPr>
          <a:xfrm>
            <a:off x="3593206" y="1331354"/>
            <a:ext cx="4807216" cy="3046988"/>
          </a:xfrm>
          <a:prstGeom prst="rect">
            <a:avLst/>
          </a:prstGeom>
          <a:noFill/>
        </p:spPr>
        <p:txBody>
          <a:bodyPr wrap="square">
            <a:spAutoFit/>
          </a:bodyPr>
          <a:lstStyle/>
          <a:p>
            <a:pPr>
              <a:defRPr/>
            </a:pPr>
            <a:r>
              <a:rPr lang="en-US" sz="3200" dirty="0">
                <a:latin typeface="+mj-lt"/>
                <a:cs typeface="Arial" panose="020B0604020202020204" pitchFamily="34" charset="0"/>
              </a:rPr>
              <a:t>At a party you notice someone has passed out.</a:t>
            </a:r>
          </a:p>
          <a:p>
            <a:pPr>
              <a:defRPr/>
            </a:pPr>
            <a:endParaRPr lang="en-US" sz="3200" dirty="0">
              <a:latin typeface="+mj-lt"/>
              <a:cs typeface="Arial" panose="020B0604020202020204" pitchFamily="34" charset="0"/>
            </a:endParaRPr>
          </a:p>
          <a:p>
            <a:pPr>
              <a:defRPr/>
            </a:pPr>
            <a:r>
              <a:rPr lang="en-US" sz="3200" dirty="0">
                <a:latin typeface="+mj-lt"/>
                <a:cs typeface="Arial" panose="020B0604020202020204" pitchFamily="34" charset="0"/>
              </a:rPr>
              <a:t>What would you do?</a:t>
            </a:r>
          </a:p>
          <a:p>
            <a:pPr>
              <a:defRPr/>
            </a:pPr>
            <a:endParaRPr lang="en-US" sz="3200" dirty="0">
              <a:latin typeface="+mj-lt"/>
              <a:cs typeface="Arial" panose="020B0604020202020204" pitchFamily="34" charset="0"/>
            </a:endParaRPr>
          </a:p>
          <a:p>
            <a:pPr>
              <a:defRPr/>
            </a:pPr>
            <a:r>
              <a:rPr lang="en-US" sz="3200" dirty="0">
                <a:latin typeface="+mj-lt"/>
                <a:cs typeface="Arial" panose="020B0604020202020204" pitchFamily="34" charset="0"/>
              </a:rPr>
              <a:t>Why?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Content Placeholder 3" descr="NIH Alcohol Graph.gif"/>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21226"/>
          <a:stretch/>
        </p:blipFill>
        <p:spPr>
          <a:xfrm>
            <a:off x="394735" y="1265615"/>
            <a:ext cx="4846966" cy="4117754"/>
          </a:xfrm>
        </p:spPr>
      </p:pic>
      <p:sp>
        <p:nvSpPr>
          <p:cNvPr id="30722" name="Title 1"/>
          <p:cNvSpPr>
            <a:spLocks noGrp="1"/>
          </p:cNvSpPr>
          <p:nvPr>
            <p:ph type="title" idx="4294967295"/>
          </p:nvPr>
        </p:nvSpPr>
        <p:spPr>
          <a:xfrm>
            <a:off x="313531" y="347882"/>
            <a:ext cx="8229600" cy="869950"/>
          </a:xfrm>
        </p:spPr>
        <p:txBody>
          <a:bodyPr/>
          <a:lstStyle/>
          <a:p>
            <a:r>
              <a:rPr lang="en-US" dirty="0">
                <a:solidFill>
                  <a:srgbClr val="C00000"/>
                </a:solidFill>
              </a:rPr>
              <a:t>Elimination Time After Drinking </a:t>
            </a:r>
          </a:p>
        </p:txBody>
      </p:sp>
      <p:sp>
        <p:nvSpPr>
          <p:cNvPr id="5" name="TextBox 4"/>
          <p:cNvSpPr txBox="1"/>
          <p:nvPr/>
        </p:nvSpPr>
        <p:spPr>
          <a:xfrm>
            <a:off x="5416422" y="1269286"/>
            <a:ext cx="2936384" cy="4154984"/>
          </a:xfrm>
          <a:prstGeom prst="rect">
            <a:avLst/>
          </a:prstGeom>
          <a:noFill/>
        </p:spPr>
        <p:txBody>
          <a:bodyPr wrap="square">
            <a:spAutoFit/>
          </a:bodyPr>
          <a:lstStyle/>
          <a:p>
            <a:pPr>
              <a:defRPr/>
            </a:pPr>
            <a:r>
              <a:rPr lang="en-US" sz="2400" dirty="0">
                <a:latin typeface="+mj-lt"/>
                <a:cs typeface="Arial" panose="020B0604020202020204" pitchFamily="34" charset="0"/>
              </a:rPr>
              <a:t>Concentration of alcohol in the breath and urine mirrors the concentration in the blood.</a:t>
            </a:r>
          </a:p>
          <a:p>
            <a:pPr>
              <a:defRPr/>
            </a:pPr>
            <a:endParaRPr lang="en-US" sz="2400" dirty="0">
              <a:latin typeface="+mj-lt"/>
              <a:cs typeface="Arial" panose="020B0604020202020204" pitchFamily="34" charset="0"/>
            </a:endParaRPr>
          </a:p>
          <a:p>
            <a:pPr>
              <a:defRPr/>
            </a:pPr>
            <a:r>
              <a:rPr lang="en-US" sz="2400" dirty="0">
                <a:latin typeface="+mj-lt"/>
                <a:cs typeface="Arial" panose="020B0604020202020204" pitchFamily="34" charset="0"/>
              </a:rPr>
              <a:t>Breathalyzers can detect, measure and calculate a person’s blood alcohol concentration (BAC).</a:t>
            </a:r>
          </a:p>
        </p:txBody>
      </p:sp>
      <p:sp>
        <p:nvSpPr>
          <p:cNvPr id="6" name="TextBox 5"/>
          <p:cNvSpPr txBox="1"/>
          <p:nvPr/>
        </p:nvSpPr>
        <p:spPr>
          <a:xfrm>
            <a:off x="562439" y="5388484"/>
            <a:ext cx="4542382" cy="553998"/>
          </a:xfrm>
          <a:prstGeom prst="rect">
            <a:avLst/>
          </a:prstGeom>
          <a:noFill/>
          <a:ln w="28575">
            <a:solidFill>
              <a:schemeClr val="accent1"/>
            </a:solidFill>
          </a:ln>
        </p:spPr>
        <p:txBody>
          <a:bodyPr wrap="square">
            <a:spAutoFit/>
          </a:bodyPr>
          <a:lstStyle/>
          <a:p>
            <a:pPr>
              <a:defRPr/>
            </a:pPr>
            <a:r>
              <a:rPr lang="en-US" b="1" dirty="0">
                <a:latin typeface="+mn-lt"/>
              </a:rPr>
              <a:t>____</a:t>
            </a:r>
            <a:r>
              <a:rPr lang="en-US" dirty="0">
                <a:latin typeface="+mn-lt"/>
              </a:rPr>
              <a:t> </a:t>
            </a:r>
            <a:r>
              <a:rPr lang="en-US" sz="1200" dirty="0">
                <a:latin typeface="+mn-lt"/>
              </a:rPr>
              <a:t>BAC after consuming alcohol following an overnight fast</a:t>
            </a:r>
          </a:p>
          <a:p>
            <a:pPr>
              <a:defRPr/>
            </a:pPr>
            <a:r>
              <a:rPr lang="en-US" sz="1200" b="1" dirty="0">
                <a:latin typeface="+mn-lt"/>
              </a:rPr>
              <a:t>- - - - - -  </a:t>
            </a:r>
            <a:r>
              <a:rPr lang="en-US" sz="1200" dirty="0">
                <a:latin typeface="+mn-lt"/>
              </a:rPr>
              <a:t>BAC after consuming alcohol immediately after breakfast</a:t>
            </a:r>
          </a:p>
        </p:txBody>
      </p:sp>
      <p:sp>
        <p:nvSpPr>
          <p:cNvPr id="8" name="TextBox 7"/>
          <p:cNvSpPr txBox="1"/>
          <p:nvPr/>
        </p:nvSpPr>
        <p:spPr>
          <a:xfrm>
            <a:off x="2174528" y="1510499"/>
            <a:ext cx="2678806" cy="861774"/>
          </a:xfrm>
          <a:prstGeom prst="rect">
            <a:avLst/>
          </a:prstGeom>
          <a:noFill/>
        </p:spPr>
        <p:txBody>
          <a:bodyPr wrap="square">
            <a:spAutoFit/>
          </a:bodyPr>
          <a:lstStyle/>
          <a:p>
            <a:pPr algn="ctr">
              <a:defRPr/>
            </a:pPr>
            <a:r>
              <a:rPr lang="en-US" sz="1600" b="1" dirty="0">
                <a:latin typeface="+mn-lt"/>
              </a:rPr>
              <a:t>The Effect of Food on</a:t>
            </a:r>
          </a:p>
          <a:p>
            <a:pPr algn="ctr">
              <a:defRPr/>
            </a:pPr>
            <a:r>
              <a:rPr lang="en-US" sz="1600" b="1" dirty="0">
                <a:latin typeface="+mn-lt"/>
              </a:rPr>
              <a:t> Blood Alcohol Concentration</a:t>
            </a:r>
          </a:p>
          <a:p>
            <a:pPr>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Content Placeholder 3" descr="NHTSA_FREEDOM_JUDGE.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72000" y="1144588"/>
            <a:ext cx="3405185" cy="5097334"/>
          </a:xfrm>
        </p:spPr>
      </p:pic>
      <p:sp>
        <p:nvSpPr>
          <p:cNvPr id="35842" name="Title 1"/>
          <p:cNvSpPr>
            <a:spLocks noGrp="1"/>
          </p:cNvSpPr>
          <p:nvPr>
            <p:ph type="title" idx="4294967295"/>
          </p:nvPr>
        </p:nvSpPr>
        <p:spPr>
          <a:xfrm>
            <a:off x="457200" y="199548"/>
            <a:ext cx="8229600" cy="869950"/>
          </a:xfrm>
        </p:spPr>
        <p:txBody>
          <a:bodyPr/>
          <a:lstStyle/>
          <a:p>
            <a:r>
              <a:rPr lang="en-US" dirty="0">
                <a:solidFill>
                  <a:srgbClr val="C00000"/>
                </a:solidFill>
              </a:rPr>
              <a:t>MIP and DUI Consequences</a:t>
            </a:r>
          </a:p>
        </p:txBody>
      </p:sp>
      <p:pic>
        <p:nvPicPr>
          <p:cNvPr id="37892" name="Picture 4" descr="0060H_NHTSA_Arrest2.JPG"/>
          <p:cNvPicPr>
            <a:picLocks noChangeAspect="1"/>
          </p:cNvPicPr>
          <p:nvPr/>
        </p:nvPicPr>
        <p:blipFill rotWithShape="1">
          <a:blip r:embed="rId4" cstate="email">
            <a:extLst>
              <a:ext uri="{28A0092B-C50C-407E-A947-70E740481C1C}">
                <a14:useLocalDpi xmlns:a14="http://schemas.microsoft.com/office/drawing/2010/main"/>
              </a:ext>
            </a:extLst>
          </a:blip>
          <a:srcRect t="19824" b="17731"/>
          <a:stretch/>
        </p:blipFill>
        <p:spPr bwMode="auto">
          <a:xfrm>
            <a:off x="918777" y="3314581"/>
            <a:ext cx="3205423" cy="3002431"/>
          </a:xfrm>
          <a:prstGeom prst="rect">
            <a:avLst/>
          </a:prstGeom>
          <a:noFill/>
          <a:ln w="9525">
            <a:noFill/>
            <a:miter lim="800000"/>
            <a:headEnd/>
            <a:tailEnd/>
          </a:ln>
        </p:spPr>
      </p:pic>
      <p:pic>
        <p:nvPicPr>
          <p:cNvPr id="7" name="Content Placeholder 3" descr="0065MCuffedNHTSA.jpg"/>
          <p:cNvPicPr>
            <a:picLocks noChangeAspect="1"/>
          </p:cNvPicPr>
          <p:nvPr/>
        </p:nvPicPr>
        <p:blipFill rotWithShape="1">
          <a:blip r:embed="rId5" cstate="print"/>
          <a:srcRect r="28286"/>
          <a:stretch/>
        </p:blipFill>
        <p:spPr bwMode="auto">
          <a:xfrm>
            <a:off x="918777" y="1144588"/>
            <a:ext cx="3205423" cy="201981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1261233" y="4523859"/>
            <a:ext cx="6837589" cy="1157830"/>
          </a:xfrm>
        </p:spPr>
        <p:txBody>
          <a:bodyPr/>
          <a:lstStyle/>
          <a:p>
            <a:pPr marL="0" indent="0" algn="ctr">
              <a:buNone/>
            </a:pPr>
            <a:r>
              <a:rPr lang="en-US" sz="2400" dirty="0"/>
              <a:t>Read the news story about a 22-year-old who killed two people and spent the rest of her life in prison. Then ask yourself: </a:t>
            </a:r>
            <a:r>
              <a:rPr lang="en-US" sz="2400" i="1" dirty="0"/>
              <a:t>Will I drink and drive?</a:t>
            </a:r>
          </a:p>
        </p:txBody>
      </p:sp>
      <p:sp>
        <p:nvSpPr>
          <p:cNvPr id="4" name="Title 3"/>
          <p:cNvSpPr>
            <a:spLocks noGrp="1"/>
          </p:cNvSpPr>
          <p:nvPr>
            <p:ph type="title" idx="4294967295"/>
          </p:nvPr>
        </p:nvSpPr>
        <p:spPr>
          <a:xfrm>
            <a:off x="457200" y="171606"/>
            <a:ext cx="8229600" cy="869950"/>
          </a:xfrm>
        </p:spPr>
        <p:txBody>
          <a:bodyPr/>
          <a:lstStyle/>
          <a:p>
            <a:r>
              <a:rPr lang="en-US" dirty="0"/>
              <a:t>Make the Safe Decision</a:t>
            </a:r>
          </a:p>
        </p:txBody>
      </p:sp>
      <p:pic>
        <p:nvPicPr>
          <p:cNvPr id="38916" name="Picture 4" descr="00289238.jpg"/>
          <p:cNvPicPr>
            <a:picLocks noChangeAspect="1"/>
          </p:cNvPicPr>
          <p:nvPr/>
        </p:nvPicPr>
        <p:blipFill>
          <a:blip r:embed="rId3" cstate="print"/>
          <a:srcRect/>
          <a:stretch>
            <a:fillRect/>
          </a:stretch>
        </p:blipFill>
        <p:spPr bwMode="auto">
          <a:xfrm>
            <a:off x="2338166" y="1472735"/>
            <a:ext cx="4476823" cy="2992331"/>
          </a:xfrm>
          <a:prstGeom prst="rect">
            <a:avLst/>
          </a:prstGeom>
          <a:noFill/>
          <a:ln w="9525">
            <a:noFill/>
            <a:miter lim="800000"/>
            <a:headEnd/>
            <a:tailEnd/>
          </a:ln>
        </p:spPr>
      </p:pic>
      <p:sp>
        <p:nvSpPr>
          <p:cNvPr id="3" name="Rectangle 2"/>
          <p:cNvSpPr/>
          <p:nvPr/>
        </p:nvSpPr>
        <p:spPr>
          <a:xfrm>
            <a:off x="891798" y="5731845"/>
            <a:ext cx="7576458" cy="646331"/>
          </a:xfrm>
          <a:prstGeom prst="rect">
            <a:avLst/>
          </a:prstGeom>
        </p:spPr>
        <p:txBody>
          <a:bodyPr wrap="square">
            <a:spAutoFit/>
          </a:bodyPr>
          <a:lstStyle/>
          <a:p>
            <a:r>
              <a:rPr lang="en-US" dirty="0">
                <a:hlinkClick r:id="rId4"/>
              </a:rPr>
              <a:t>http://helenair.com/news/local/schescke-sentenced-to-years-suspended-watch-video/article_4e8acbbc-2526-11e3-bb99-0019bb2963f4.html</a:t>
            </a:r>
            <a:r>
              <a:rPr lang="en-US" dirty="0"/>
              <a:t> </a:t>
            </a:r>
          </a:p>
        </p:txBody>
      </p:sp>
      <p:sp>
        <p:nvSpPr>
          <p:cNvPr id="11" name="Rectangle 10">
            <a:extLst>
              <a:ext uri="{FF2B5EF4-FFF2-40B4-BE49-F238E27FC236}">
                <a16:creationId xmlns:a16="http://schemas.microsoft.com/office/drawing/2014/main" id="{51AD6D8B-EFDA-4564-83C2-C52CB0E4C2E3}"/>
              </a:ext>
            </a:extLst>
          </p:cNvPr>
          <p:cNvSpPr/>
          <p:nvPr/>
        </p:nvSpPr>
        <p:spPr>
          <a:xfrm>
            <a:off x="1045178" y="897999"/>
            <a:ext cx="6897085" cy="523220"/>
          </a:xfrm>
          <a:prstGeom prst="rect">
            <a:avLst/>
          </a:prstGeom>
        </p:spPr>
        <p:txBody>
          <a:bodyPr wrap="square">
            <a:spAutoFit/>
          </a:bodyPr>
          <a:lstStyle/>
          <a:p>
            <a:pPr lvl="0" algn="ctr" eaLnBrk="0" hangingPunct="0">
              <a:spcBef>
                <a:spcPct val="20000"/>
              </a:spcBef>
            </a:pPr>
            <a:r>
              <a:rPr lang="en-US" sz="2800" b="1" dirty="0">
                <a:solidFill>
                  <a:prstClr val="black"/>
                </a:solidFill>
                <a:latin typeface="Calibri"/>
                <a:ea typeface="ＭＳ Ｐゴシック" pitchFamily="-111" charset="-128"/>
                <a:cs typeface="Arial" panose="020B0604020202020204" pitchFamily="34" charset="0"/>
              </a:rPr>
              <a:t>Never drink or use drugs before driving.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759854" y="1643743"/>
            <a:ext cx="7662929" cy="4343400"/>
          </a:xfrm>
        </p:spPr>
        <p:txBody>
          <a:bodyPr/>
          <a:lstStyle/>
          <a:p>
            <a:pPr marL="0" indent="0">
              <a:buNone/>
            </a:pPr>
            <a:r>
              <a:rPr lang="en-US" sz="2400" b="1" dirty="0"/>
              <a:t>Responsibility and Risk Management</a:t>
            </a:r>
          </a:p>
          <a:p>
            <a:pPr lvl="1">
              <a:buFont typeface="Wingdings" panose="05000000000000000000" pitchFamily="2" charset="2"/>
              <a:buChar char="§"/>
            </a:pPr>
            <a:r>
              <a:rPr lang="en-US" sz="2400" dirty="0"/>
              <a:t>Brain – still under construction</a:t>
            </a:r>
          </a:p>
          <a:p>
            <a:pPr lvl="1">
              <a:buFont typeface="Wingdings" panose="05000000000000000000" pitchFamily="2" charset="2"/>
              <a:buChar char="§"/>
            </a:pPr>
            <a:r>
              <a:rPr lang="en-US" sz="2400" dirty="0"/>
              <a:t>Effects on brain</a:t>
            </a:r>
          </a:p>
          <a:p>
            <a:pPr lvl="1">
              <a:buFont typeface="Wingdings" panose="05000000000000000000" pitchFamily="2" charset="2"/>
              <a:buChar char="§"/>
            </a:pPr>
            <a:r>
              <a:rPr lang="en-US" sz="2400" dirty="0"/>
              <a:t>Effects on body</a:t>
            </a:r>
          </a:p>
          <a:p>
            <a:pPr lvl="1">
              <a:buFont typeface="Wingdings" panose="05000000000000000000" pitchFamily="2" charset="2"/>
              <a:buChar char="§"/>
            </a:pPr>
            <a:r>
              <a:rPr lang="en-US" sz="2400" dirty="0"/>
              <a:t>Alcohol, Blood Alcohol Concentration (BAC ) and elimination</a:t>
            </a:r>
          </a:p>
          <a:p>
            <a:pPr lvl="1">
              <a:buFont typeface="Wingdings" panose="05000000000000000000" pitchFamily="2" charset="2"/>
              <a:buChar char="§"/>
            </a:pPr>
            <a:r>
              <a:rPr lang="en-US" sz="2400" dirty="0"/>
              <a:t>Other drugs</a:t>
            </a:r>
          </a:p>
          <a:p>
            <a:pPr lvl="1">
              <a:buFont typeface="Wingdings" panose="05000000000000000000" pitchFamily="2" charset="2"/>
              <a:buChar char="§"/>
            </a:pPr>
            <a:r>
              <a:rPr lang="en-US" sz="2400" dirty="0"/>
              <a:t>Effect of alcohol and other drugs on the driver</a:t>
            </a:r>
          </a:p>
          <a:p>
            <a:pPr lvl="1">
              <a:buFont typeface="Wingdings" panose="05000000000000000000" pitchFamily="2" charset="2"/>
              <a:buChar char="§"/>
            </a:pPr>
            <a:r>
              <a:rPr lang="en-US" sz="2400" dirty="0"/>
              <a:t>DUI-related crashes in Montana</a:t>
            </a:r>
          </a:p>
          <a:p>
            <a:pPr lvl="1">
              <a:buFont typeface="Wingdings" panose="05000000000000000000" pitchFamily="2" charset="2"/>
              <a:buChar char="§"/>
            </a:pPr>
            <a:r>
              <a:rPr lang="en-US" sz="2400" dirty="0"/>
              <a:t>Keep impaired drivers off the road</a:t>
            </a:r>
          </a:p>
        </p:txBody>
      </p:sp>
      <p:sp>
        <p:nvSpPr>
          <p:cNvPr id="17410" name="Title 1"/>
          <p:cNvSpPr>
            <a:spLocks noGrp="1"/>
          </p:cNvSpPr>
          <p:nvPr>
            <p:ph type="title" idx="4294967295"/>
          </p:nvPr>
        </p:nvSpPr>
        <p:spPr>
          <a:xfrm>
            <a:off x="0" y="274638"/>
            <a:ext cx="8229600" cy="1031648"/>
          </a:xfrm>
        </p:spPr>
        <p:txBody>
          <a:bodyPr/>
          <a:lstStyle/>
          <a:p>
            <a:r>
              <a:rPr lang="en-US" dirty="0">
                <a:solidFill>
                  <a:srgbClr val="C00000"/>
                </a:solidFill>
              </a:rPr>
              <a:t>Objectives: </a:t>
            </a:r>
            <a:br>
              <a:rPr lang="en-US" dirty="0">
                <a:solidFill>
                  <a:srgbClr val="C00000"/>
                </a:solidFill>
              </a:rPr>
            </a:br>
            <a:r>
              <a:rPr lang="en-US" dirty="0">
                <a:solidFill>
                  <a:srgbClr val="C00000"/>
                </a:solidFill>
              </a:rPr>
              <a:t>Drinking, Drugs and Teen Driving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457200" y="4911605"/>
            <a:ext cx="8229600" cy="1438395"/>
          </a:xfrm>
        </p:spPr>
        <p:txBody>
          <a:bodyPr anchor="t" anchorCtr="0"/>
          <a:lstStyle/>
          <a:p>
            <a:pPr algn="l">
              <a:spcBef>
                <a:spcPts val="600"/>
              </a:spcBef>
              <a:spcAft>
                <a:spcPts val="600"/>
              </a:spcAft>
            </a:pPr>
            <a:r>
              <a:rPr lang="en-US" sz="1800" dirty="0">
                <a:solidFill>
                  <a:schemeClr val="tx1"/>
                </a:solidFill>
                <a:latin typeface="+mj-lt"/>
              </a:rPr>
              <a:t>The red dots on this map represent ten years and 7,990 fatalities and severe injuries attributed to road departure crashes in Montana.</a:t>
            </a:r>
            <a:br>
              <a:rPr lang="en-US" sz="1800" dirty="0">
                <a:solidFill>
                  <a:schemeClr val="tx1"/>
                </a:solidFill>
                <a:latin typeface="+mj-lt"/>
              </a:rPr>
            </a:br>
            <a:br>
              <a:rPr lang="en-US" sz="1800" dirty="0">
                <a:solidFill>
                  <a:schemeClr val="tx1"/>
                </a:solidFill>
                <a:latin typeface="+mj-lt"/>
              </a:rPr>
            </a:br>
            <a:r>
              <a:rPr lang="en-US" sz="1800" dirty="0">
                <a:solidFill>
                  <a:schemeClr val="tx1"/>
                </a:solidFill>
              </a:rPr>
              <a:t>Impaired drivers are involved in over half of all fatal crashes and in 3 out of every 10 serious injury crashes. </a:t>
            </a:r>
            <a:br>
              <a:rPr lang="en-US" sz="1800" dirty="0">
                <a:solidFill>
                  <a:schemeClr val="tx1"/>
                </a:solidFill>
              </a:rPr>
            </a:br>
            <a:br>
              <a:rPr lang="en-US" sz="1800" dirty="0"/>
            </a:br>
            <a:endParaRPr lang="en-US" sz="1800" dirty="0">
              <a:solidFill>
                <a:schemeClr val="tx1"/>
              </a:solidFill>
              <a:ea typeface="ＭＳ Ｐゴシック"/>
            </a:endParaRPr>
          </a:p>
        </p:txBody>
      </p:sp>
      <p:sp>
        <p:nvSpPr>
          <p:cNvPr id="6" name="TextBox 5"/>
          <p:cNvSpPr txBox="1"/>
          <p:nvPr/>
        </p:nvSpPr>
        <p:spPr>
          <a:xfrm>
            <a:off x="361950" y="149019"/>
            <a:ext cx="8563109" cy="646331"/>
          </a:xfrm>
          <a:prstGeom prst="rect">
            <a:avLst/>
          </a:prstGeom>
          <a:noFill/>
        </p:spPr>
        <p:txBody>
          <a:bodyPr wrap="square">
            <a:spAutoFit/>
          </a:bodyPr>
          <a:lstStyle/>
          <a:p>
            <a:pPr algn="ctr">
              <a:defRPr/>
            </a:pPr>
            <a:r>
              <a:rPr lang="en-US" sz="3200" dirty="0">
                <a:solidFill>
                  <a:srgbClr val="C00000"/>
                </a:solidFill>
                <a:cs typeface="Arial" panose="020B0604020202020204" pitchFamily="34" charset="0"/>
              </a:rPr>
              <a:t>Impact of Drug and Alcohol Impaired Driving</a:t>
            </a:r>
            <a:r>
              <a:rPr lang="en-US" sz="3600" dirty="0">
                <a:solidFill>
                  <a:srgbClr val="C00000"/>
                </a:solidFill>
                <a:cs typeface="Arial" panose="020B0604020202020204" pitchFamily="34" charset="0"/>
              </a:rPr>
              <a:t> </a:t>
            </a:r>
          </a:p>
        </p:txBody>
      </p:sp>
      <p:pic>
        <p:nvPicPr>
          <p:cNvPr id="7" name="Picture 6"/>
          <p:cNvPicPr>
            <a:picLocks noChangeAspect="1"/>
          </p:cNvPicPr>
          <p:nvPr/>
        </p:nvPicPr>
        <p:blipFill>
          <a:blip r:embed="rId3"/>
          <a:stretch>
            <a:fillRect/>
          </a:stretch>
        </p:blipFill>
        <p:spPr>
          <a:xfrm>
            <a:off x="1234016" y="974187"/>
            <a:ext cx="6826854" cy="3937418"/>
          </a:xfrm>
          <a:prstGeom prst="rect">
            <a:avLst/>
          </a:prstGeom>
        </p:spPr>
      </p:pic>
      <p:sp>
        <p:nvSpPr>
          <p:cNvPr id="8" name="TextBox 7"/>
          <p:cNvSpPr txBox="1"/>
          <p:nvPr/>
        </p:nvSpPr>
        <p:spPr>
          <a:xfrm>
            <a:off x="4032122" y="4470183"/>
            <a:ext cx="4805564" cy="230832"/>
          </a:xfrm>
          <a:prstGeom prst="rect">
            <a:avLst/>
          </a:prstGeom>
          <a:noFill/>
        </p:spPr>
        <p:txBody>
          <a:bodyPr wrap="square" rtlCol="0">
            <a:spAutoFit/>
          </a:bodyPr>
          <a:lstStyle/>
          <a:p>
            <a:r>
              <a:rPr lang="en-US" sz="900" dirty="0"/>
              <a:t>MDT Map:: Fatal and serious injury single vehicle road departure crashes 2005 - 2014</a:t>
            </a:r>
          </a:p>
        </p:txBody>
      </p:sp>
    </p:spTree>
    <p:extLst>
      <p:ext uri="{BB962C8B-B14F-4D97-AF65-F5344CB8AC3E}">
        <p14:creationId xmlns:p14="http://schemas.microsoft.com/office/powerpoint/2010/main" val="3723671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464" t="19273"/>
          <a:stretch/>
        </p:blipFill>
        <p:spPr>
          <a:xfrm>
            <a:off x="743376" y="1910397"/>
            <a:ext cx="7657247" cy="3754104"/>
          </a:xfrm>
          <a:prstGeom prst="rect">
            <a:avLst/>
          </a:prstGeom>
          <a:ln>
            <a:solidFill>
              <a:schemeClr val="tx1"/>
            </a:solidFill>
          </a:ln>
        </p:spPr>
      </p:pic>
      <p:sp>
        <p:nvSpPr>
          <p:cNvPr id="2" name="TextBox 1"/>
          <p:cNvSpPr txBox="1"/>
          <p:nvPr/>
        </p:nvSpPr>
        <p:spPr>
          <a:xfrm>
            <a:off x="347120" y="492484"/>
            <a:ext cx="8339680" cy="1015663"/>
          </a:xfrm>
          <a:prstGeom prst="rect">
            <a:avLst/>
          </a:prstGeom>
          <a:noFill/>
        </p:spPr>
        <p:txBody>
          <a:bodyPr wrap="square" rtlCol="0">
            <a:spAutoFit/>
          </a:bodyPr>
          <a:lstStyle/>
          <a:p>
            <a:pPr algn="ctr"/>
            <a:r>
              <a:rPr lang="en-US" sz="3600" dirty="0">
                <a:solidFill>
                  <a:srgbClr val="C00000"/>
                </a:solidFill>
                <a:latin typeface="+mj-lt"/>
              </a:rPr>
              <a:t>Top 5 Contributing Causes of Fatal Crashes</a:t>
            </a:r>
          </a:p>
          <a:p>
            <a:pPr algn="ctr"/>
            <a:r>
              <a:rPr lang="en-US" sz="2400" dirty="0">
                <a:latin typeface="+mj-lt"/>
              </a:rPr>
              <a:t>Montana 2015</a:t>
            </a:r>
          </a:p>
        </p:txBody>
      </p:sp>
    </p:spTree>
    <p:extLst>
      <p:ext uri="{BB962C8B-B14F-4D97-AF65-F5344CB8AC3E}">
        <p14:creationId xmlns:p14="http://schemas.microsoft.com/office/powerpoint/2010/main" val="3686673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ECAB714-A1D7-4ED3-9046-AC73F127B108}"/>
              </a:ext>
            </a:extLst>
          </p:cNvPr>
          <p:cNvGrpSpPr/>
          <p:nvPr/>
        </p:nvGrpSpPr>
        <p:grpSpPr>
          <a:xfrm>
            <a:off x="2322381" y="-48324"/>
            <a:ext cx="4775842" cy="6335311"/>
            <a:chOff x="2322381" y="-48324"/>
            <a:chExt cx="4775842" cy="6335311"/>
          </a:xfrm>
        </p:grpSpPr>
        <p:pic>
          <p:nvPicPr>
            <p:cNvPr id="7" name="Picture 6">
              <a:extLst>
                <a:ext uri="{FF2B5EF4-FFF2-40B4-BE49-F238E27FC236}">
                  <a16:creationId xmlns:a16="http://schemas.microsoft.com/office/drawing/2014/main" id="{D833DB38-7C99-4A89-B778-164384DBE3F0}"/>
                </a:ext>
              </a:extLst>
            </p:cNvPr>
            <p:cNvPicPr>
              <a:picLocks noChangeAspect="1"/>
            </p:cNvPicPr>
            <p:nvPr/>
          </p:nvPicPr>
          <p:blipFill rotWithShape="1">
            <a:blip r:embed="rId3"/>
            <a:srcRect r="4187"/>
            <a:stretch/>
          </p:blipFill>
          <p:spPr>
            <a:xfrm>
              <a:off x="2322381" y="-48324"/>
              <a:ext cx="4651856" cy="6335311"/>
            </a:xfrm>
            <a:prstGeom prst="rect">
              <a:avLst/>
            </a:prstGeom>
          </p:spPr>
        </p:pic>
        <p:sp>
          <p:nvSpPr>
            <p:cNvPr id="8" name="Rectangle 7">
              <a:extLst>
                <a:ext uri="{FF2B5EF4-FFF2-40B4-BE49-F238E27FC236}">
                  <a16:creationId xmlns:a16="http://schemas.microsoft.com/office/drawing/2014/main" id="{FB226CB0-74F9-424C-9F93-C3E52EDB522D}"/>
                </a:ext>
              </a:extLst>
            </p:cNvPr>
            <p:cNvSpPr/>
            <p:nvPr/>
          </p:nvSpPr>
          <p:spPr>
            <a:xfrm>
              <a:off x="4386020" y="3469126"/>
              <a:ext cx="2712203" cy="2031325"/>
            </a:xfrm>
            <a:prstGeom prst="rect">
              <a:avLst/>
            </a:prstGeom>
            <a:solidFill>
              <a:schemeClr val="bg1"/>
            </a:solidFill>
          </p:spPr>
          <p:txBody>
            <a:bodyPr wrap="square">
              <a:spAutoFit/>
            </a:bodyPr>
            <a:lstStyle/>
            <a:p>
              <a:pPr lvl="0">
                <a:defRPr/>
              </a:pPr>
              <a:r>
                <a:rPr lang="en-US" dirty="0">
                  <a:solidFill>
                    <a:prstClr val="black"/>
                  </a:solidFill>
                </a:rPr>
                <a:t>Research shows that drugs affect a driver’s concentration, perception, coordination and reaction time. </a:t>
              </a:r>
            </a:p>
            <a:p>
              <a:pPr lvl="0">
                <a:defRPr/>
              </a:pPr>
              <a:endParaRPr lang="en-US" dirty="0">
                <a:solidFill>
                  <a:prstClr val="black"/>
                </a:solidFill>
              </a:endParaRPr>
            </a:p>
            <a:p>
              <a:pPr lvl="0">
                <a:defRPr/>
              </a:pPr>
              <a:r>
                <a:rPr lang="en-US" dirty="0">
                  <a:solidFill>
                    <a:prstClr val="black"/>
                  </a:solidFill>
                </a:rPr>
                <a:t>How’s that for harmless?</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588963" y="1122050"/>
            <a:ext cx="8229600" cy="975947"/>
          </a:xfrm>
        </p:spPr>
        <p:txBody>
          <a:bodyPr/>
          <a:lstStyle/>
          <a:p>
            <a:pPr marL="0" indent="0">
              <a:buNone/>
            </a:pPr>
            <a:r>
              <a:rPr lang="en-US" sz="2400" dirty="0"/>
              <a:t>Marijuana is a green, brown, or gray mixture of dried, shredded flowers and leaves of the hemp plant (Cannabis sativa) </a:t>
            </a:r>
          </a:p>
        </p:txBody>
      </p:sp>
      <p:sp>
        <p:nvSpPr>
          <p:cNvPr id="38914" name="Rectangle 2"/>
          <p:cNvSpPr>
            <a:spLocks noGrp="1" noChangeArrowheads="1"/>
          </p:cNvSpPr>
          <p:nvPr>
            <p:ph type="title" idx="4294967295"/>
          </p:nvPr>
        </p:nvSpPr>
        <p:spPr>
          <a:xfrm>
            <a:off x="325436" y="274638"/>
            <a:ext cx="8493127" cy="869950"/>
          </a:xfrm>
        </p:spPr>
        <p:txBody>
          <a:bodyPr/>
          <a:lstStyle/>
          <a:p>
            <a:r>
              <a:rPr lang="en-US" dirty="0">
                <a:solidFill>
                  <a:srgbClr val="C00000"/>
                </a:solidFill>
              </a:rPr>
              <a:t>Marijuana</a:t>
            </a:r>
          </a:p>
        </p:txBody>
      </p:sp>
      <p:pic>
        <p:nvPicPr>
          <p:cNvPr id="41988" name="Picture 10" descr="cannabis_package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8457" y="2251530"/>
            <a:ext cx="2057400" cy="2590800"/>
          </a:xfrm>
          <a:prstGeom prst="rect">
            <a:avLst/>
          </a:prstGeom>
          <a:noFill/>
          <a:ln w="9525">
            <a:noFill/>
            <a:miter lim="800000"/>
            <a:headEnd/>
            <a:tailEnd/>
          </a:ln>
        </p:spPr>
      </p:pic>
      <p:pic>
        <p:nvPicPr>
          <p:cNvPr id="41989" name="Picture 12" descr="cannabis_spp_plant3"/>
          <p:cNvPicPr>
            <a:picLocks noChangeAspect="1" noChangeArrowheads="1"/>
          </p:cNvPicPr>
          <p:nvPr/>
        </p:nvPicPr>
        <p:blipFill>
          <a:blip r:embed="rId4" cstate="print"/>
          <a:srcRect/>
          <a:stretch>
            <a:fillRect/>
          </a:stretch>
        </p:blipFill>
        <p:spPr bwMode="auto">
          <a:xfrm>
            <a:off x="6151563" y="2230892"/>
            <a:ext cx="2667000" cy="2587625"/>
          </a:xfrm>
          <a:prstGeom prst="rect">
            <a:avLst/>
          </a:prstGeom>
          <a:noFill/>
          <a:ln w="9525">
            <a:noFill/>
            <a:miter lim="800000"/>
            <a:headEnd/>
            <a:tailEnd/>
          </a:ln>
        </p:spPr>
      </p:pic>
      <p:pic>
        <p:nvPicPr>
          <p:cNvPr id="41990" name="Picture 13"/>
          <p:cNvPicPr>
            <a:picLocks noChangeAspect="1" noChangeArrowheads="1"/>
          </p:cNvPicPr>
          <p:nvPr/>
        </p:nvPicPr>
        <p:blipFill>
          <a:blip r:embed="rId5" cstate="print"/>
          <a:srcRect/>
          <a:stretch>
            <a:fillRect/>
          </a:stretch>
        </p:blipFill>
        <p:spPr bwMode="auto">
          <a:xfrm>
            <a:off x="3048000" y="2230892"/>
            <a:ext cx="2819400" cy="2608263"/>
          </a:xfrm>
          <a:prstGeom prst="rect">
            <a:avLst/>
          </a:prstGeom>
          <a:noFill/>
          <a:ln w="9525">
            <a:noFill/>
            <a:miter lim="800000"/>
            <a:headEnd/>
            <a:tailEnd/>
          </a:ln>
        </p:spPr>
      </p:pic>
      <p:sp>
        <p:nvSpPr>
          <p:cNvPr id="8" name="TextBox 7"/>
          <p:cNvSpPr txBox="1"/>
          <p:nvPr/>
        </p:nvSpPr>
        <p:spPr>
          <a:xfrm>
            <a:off x="609600" y="4995863"/>
            <a:ext cx="8208963" cy="1523494"/>
          </a:xfrm>
          <a:prstGeom prst="rect">
            <a:avLst/>
          </a:prstGeom>
          <a:noFill/>
        </p:spPr>
        <p:txBody>
          <a:bodyPr wrap="square">
            <a:noAutofit/>
          </a:bodyPr>
          <a:lstStyle/>
          <a:p>
            <a:pPr>
              <a:defRPr/>
            </a:pPr>
            <a:r>
              <a:rPr lang="en-US" sz="2200" dirty="0">
                <a:latin typeface="+mj-lt"/>
                <a:cs typeface="Arial" panose="020B0604020202020204" pitchFamily="34" charset="0"/>
              </a:rPr>
              <a:t>Research shows that drivers on marijuana have slower reaction times, impaired judgment, and problems responding to signals and sounds. DUI consequences apply.</a:t>
            </a:r>
            <a:endParaRPr lang="en-US" sz="1600" dirty="0">
              <a:latin typeface="+mj-lt"/>
              <a:cs typeface="Arial" panose="020B0604020202020204" pitchFamily="34" charset="0"/>
            </a:endParaRPr>
          </a:p>
          <a:p>
            <a:pPr>
              <a:defRPr/>
            </a:pPr>
            <a:endParaRPr lang="en-US" sz="1600" dirty="0">
              <a:latin typeface="+mj-lt"/>
              <a:cs typeface="Arial" panose="020B0604020202020204" pitchFamily="34" charset="0"/>
            </a:endParaRPr>
          </a:p>
          <a:p>
            <a:pPr>
              <a:defRPr/>
            </a:pPr>
            <a:r>
              <a:rPr lang="en-US" sz="1100" dirty="0">
                <a:latin typeface="+mj-lt"/>
                <a:cs typeface="Arial" panose="020B0604020202020204" pitchFamily="34" charset="0"/>
              </a:rPr>
              <a:t>National Institutes of Health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2887" y="1099337"/>
            <a:ext cx="6119813" cy="2790083"/>
          </a:xfrm>
        </p:spPr>
        <p:txBody>
          <a:bodyPr/>
          <a:lstStyle/>
          <a:p>
            <a:pPr marL="0" indent="0">
              <a:buNone/>
            </a:pPr>
            <a:r>
              <a:rPr lang="en-US" sz="2400" dirty="0"/>
              <a:t>Synthetic marijuana refers to a growing number of man-made mind-altering cannabinoid chemicals sprayed on dried, shredded plant material or vaporized to get high.</a:t>
            </a:r>
          </a:p>
          <a:p>
            <a:pPr marL="0" indent="0">
              <a:buNone/>
            </a:pPr>
            <a:r>
              <a:rPr lang="en-US" sz="2400" dirty="0"/>
              <a:t>The effects of synthetic cannabinoids can be unpredictable and severe or even life-threatening.</a:t>
            </a:r>
          </a:p>
        </p:txBody>
      </p:sp>
      <p:pic>
        <p:nvPicPr>
          <p:cNvPr id="5" name="Picture 4"/>
          <p:cNvPicPr>
            <a:picLocks noChangeAspect="1"/>
          </p:cNvPicPr>
          <p:nvPr/>
        </p:nvPicPr>
        <p:blipFill>
          <a:blip r:embed="rId3"/>
          <a:stretch>
            <a:fillRect/>
          </a:stretch>
        </p:blipFill>
        <p:spPr>
          <a:xfrm>
            <a:off x="6429375" y="1152664"/>
            <a:ext cx="2390775" cy="2371725"/>
          </a:xfrm>
          <a:prstGeom prst="rect">
            <a:avLst/>
          </a:prstGeom>
        </p:spPr>
      </p:pic>
      <p:sp>
        <p:nvSpPr>
          <p:cNvPr id="6" name="TextBox 5"/>
          <p:cNvSpPr txBox="1"/>
          <p:nvPr/>
        </p:nvSpPr>
        <p:spPr>
          <a:xfrm>
            <a:off x="6496051" y="3674011"/>
            <a:ext cx="2107036" cy="2308324"/>
          </a:xfrm>
          <a:prstGeom prst="rect">
            <a:avLst/>
          </a:prstGeom>
          <a:noFill/>
        </p:spPr>
        <p:txBody>
          <a:bodyPr wrap="square" rtlCol="0">
            <a:spAutoFit/>
          </a:bodyPr>
          <a:lstStyle/>
          <a:p>
            <a:r>
              <a:rPr lang="en-US" dirty="0">
                <a:latin typeface="+mj-lt"/>
              </a:rPr>
              <a:t>Also called:</a:t>
            </a:r>
          </a:p>
          <a:p>
            <a:r>
              <a:rPr lang="en-US" dirty="0">
                <a:latin typeface="+mj-lt"/>
              </a:rPr>
              <a:t>"K2," "Spice," </a:t>
            </a:r>
          </a:p>
          <a:p>
            <a:r>
              <a:rPr lang="en-US" dirty="0">
                <a:latin typeface="+mj-lt"/>
              </a:rPr>
              <a:t>"fake weed," </a:t>
            </a:r>
          </a:p>
          <a:p>
            <a:r>
              <a:rPr lang="en-US" dirty="0">
                <a:latin typeface="+mj-lt"/>
              </a:rPr>
              <a:t>"King Kong," "Yucatan Fire," "Skunk," </a:t>
            </a:r>
          </a:p>
          <a:p>
            <a:r>
              <a:rPr lang="en-US" dirty="0">
                <a:latin typeface="+mj-lt"/>
              </a:rPr>
              <a:t>"Moon Rocks</a:t>
            </a:r>
          </a:p>
          <a:p>
            <a:endParaRPr lang="en-US" dirty="0"/>
          </a:p>
        </p:txBody>
      </p:sp>
      <p:sp>
        <p:nvSpPr>
          <p:cNvPr id="7" name="TextBox 6"/>
          <p:cNvSpPr txBox="1"/>
          <p:nvPr/>
        </p:nvSpPr>
        <p:spPr>
          <a:xfrm>
            <a:off x="323850" y="187997"/>
            <a:ext cx="8496300" cy="707886"/>
          </a:xfrm>
          <a:prstGeom prst="rect">
            <a:avLst/>
          </a:prstGeom>
          <a:noFill/>
        </p:spPr>
        <p:txBody>
          <a:bodyPr wrap="square" rtlCol="0">
            <a:spAutoFit/>
          </a:bodyPr>
          <a:lstStyle/>
          <a:p>
            <a:pPr marL="0" indent="0" algn="ctr">
              <a:buNone/>
            </a:pPr>
            <a:r>
              <a:rPr lang="en-US" sz="4000" dirty="0">
                <a:solidFill>
                  <a:srgbClr val="C00000"/>
                </a:solidFill>
                <a:latin typeface="+mj-lt"/>
              </a:rPr>
              <a:t>Synthetic Marijuana</a:t>
            </a:r>
            <a:endParaRPr lang="en-US" sz="4000" dirty="0">
              <a:latin typeface="+mj-lt"/>
            </a:endParaRPr>
          </a:p>
        </p:txBody>
      </p:sp>
      <p:sp>
        <p:nvSpPr>
          <p:cNvPr id="8" name="Rectangle 7"/>
          <p:cNvSpPr/>
          <p:nvPr/>
        </p:nvSpPr>
        <p:spPr>
          <a:xfrm>
            <a:off x="390525" y="4083411"/>
            <a:ext cx="5752698" cy="2062103"/>
          </a:xfrm>
          <a:prstGeom prst="rect">
            <a:avLst/>
          </a:prstGeom>
          <a:gradFill flip="none" rotWithShape="1">
            <a:gsLst>
              <a:gs pos="83000">
                <a:srgbClr val="FFFFCC"/>
              </a:gs>
              <a:gs pos="92027">
                <a:srgbClr val="FFFFCC"/>
              </a:gs>
            </a:gsLst>
            <a:path path="rect">
              <a:fillToRect l="100000" t="100000"/>
            </a:path>
            <a:tileRect r="-100000" b="-100000"/>
          </a:gradFill>
        </p:spPr>
        <p:txBody>
          <a:bodyPr wrap="square">
            <a:spAutoFit/>
          </a:bodyPr>
          <a:lstStyle/>
          <a:p>
            <a:r>
              <a:rPr lang="en-US" sz="1600" b="1" dirty="0">
                <a:latin typeface="+mj-lt"/>
              </a:rPr>
              <a:t>False Advertising</a:t>
            </a:r>
          </a:p>
          <a:p>
            <a:endParaRPr lang="en-US" sz="1600" dirty="0">
              <a:latin typeface="+mj-lt"/>
            </a:endParaRPr>
          </a:p>
          <a:p>
            <a:r>
              <a:rPr lang="en-US" sz="1600" dirty="0">
                <a:latin typeface="+mj-lt"/>
              </a:rPr>
              <a:t>Synthetic cannabinoid products are often labeled "not for human consumption." Labels also often claim that they contain "natural" material taken from a variety of plants. However, the only parts of these products that are natural are the dried plant materials. Chemical tests show that the active, mind-altering ingredients are cannabinoid compounds made in laboratories.</a:t>
            </a:r>
          </a:p>
        </p:txBody>
      </p:sp>
    </p:spTree>
    <p:extLst>
      <p:ext uri="{BB962C8B-B14F-4D97-AF65-F5344CB8AC3E}">
        <p14:creationId xmlns:p14="http://schemas.microsoft.com/office/powerpoint/2010/main" val="3343513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70991" y="181735"/>
            <a:ext cx="8335128" cy="6178425"/>
          </a:xfrm>
        </p:spPr>
      </p:pic>
    </p:spTree>
    <p:extLst>
      <p:ext uri="{BB962C8B-B14F-4D97-AF65-F5344CB8AC3E}">
        <p14:creationId xmlns:p14="http://schemas.microsoft.com/office/powerpoint/2010/main" val="701618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Content Placeholder 4" descr="inhale1.gif"/>
          <p:cNvPicPr>
            <a:picLocks noGrp="1" noChangeAspect="1"/>
          </p:cNvPicPr>
          <p:nvPr>
            <p:ph idx="1"/>
          </p:nvPr>
        </p:nvPicPr>
        <p:blipFill>
          <a:blip r:embed="rId3" cstate="print"/>
          <a:stretch>
            <a:fillRect/>
          </a:stretch>
        </p:blipFill>
        <p:spPr>
          <a:xfrm>
            <a:off x="181780" y="1133357"/>
            <a:ext cx="2607569" cy="3633213"/>
          </a:xfrm>
        </p:spPr>
      </p:pic>
      <p:sp>
        <p:nvSpPr>
          <p:cNvPr id="2" name="Title 1"/>
          <p:cNvSpPr>
            <a:spLocks noGrp="1"/>
          </p:cNvSpPr>
          <p:nvPr>
            <p:ph type="title" idx="4294967295"/>
          </p:nvPr>
        </p:nvSpPr>
        <p:spPr>
          <a:xfrm>
            <a:off x="457200" y="241830"/>
            <a:ext cx="8229600" cy="869950"/>
          </a:xfrm>
        </p:spPr>
        <p:txBody>
          <a:bodyPr/>
          <a:lstStyle/>
          <a:p>
            <a:r>
              <a:rPr lang="en-US" dirty="0">
                <a:solidFill>
                  <a:srgbClr val="C00000"/>
                </a:solidFill>
              </a:rPr>
              <a:t>Inhalants</a:t>
            </a:r>
          </a:p>
        </p:txBody>
      </p:sp>
      <p:sp>
        <p:nvSpPr>
          <p:cNvPr id="6" name="TextBox 5"/>
          <p:cNvSpPr txBox="1"/>
          <p:nvPr/>
        </p:nvSpPr>
        <p:spPr>
          <a:xfrm>
            <a:off x="2923505" y="1133357"/>
            <a:ext cx="5859888" cy="4391680"/>
          </a:xfrm>
          <a:prstGeom prst="rect">
            <a:avLst/>
          </a:prstGeom>
          <a:noFill/>
        </p:spPr>
        <p:txBody>
          <a:bodyPr wrap="square">
            <a:noAutofit/>
          </a:bodyPr>
          <a:lstStyle/>
          <a:p>
            <a:pPr marL="274320" indent="-274320">
              <a:spcAft>
                <a:spcPts val="1200"/>
              </a:spcAft>
              <a:buFont typeface="Arial" pitchFamily="34" charset="0"/>
              <a:buChar char="•"/>
              <a:defRPr/>
            </a:pPr>
            <a:r>
              <a:rPr lang="en-US" sz="2200" dirty="0">
                <a:latin typeface="+mn-lt"/>
                <a:cs typeface="Arial" panose="020B0604020202020204" pitchFamily="34" charset="0"/>
              </a:rPr>
              <a:t>Inhalant vapors displace oxygen in the lungs.</a:t>
            </a:r>
          </a:p>
          <a:p>
            <a:pPr marL="274320" indent="-274320">
              <a:spcAft>
                <a:spcPts val="1200"/>
              </a:spcAft>
              <a:buFont typeface="Arial" pitchFamily="34" charset="0"/>
              <a:buChar char="•"/>
              <a:defRPr/>
            </a:pPr>
            <a:r>
              <a:rPr lang="en-US" sz="2200" dirty="0">
                <a:latin typeface="+mn-lt"/>
                <a:cs typeface="Arial" panose="020B0604020202020204" pitchFamily="34" charset="0"/>
              </a:rPr>
              <a:t>Solvents or aerosol sprays can cause irregular or rapid heart rhythms and can lead to heart failure and death within minutes. </a:t>
            </a:r>
          </a:p>
          <a:p>
            <a:pPr marL="274320" indent="-274320">
              <a:spcAft>
                <a:spcPts val="1200"/>
              </a:spcAft>
              <a:buFont typeface="Arial" pitchFamily="34" charset="0"/>
              <a:buChar char="•"/>
              <a:defRPr/>
            </a:pPr>
            <a:r>
              <a:rPr lang="en-US" sz="2200" dirty="0">
                <a:latin typeface="+mn-lt"/>
                <a:cs typeface="Arial" panose="020B0604020202020204" pitchFamily="34" charset="0"/>
              </a:rPr>
              <a:t>This "sudden sniffing death" is particularly associated with the abuse of butane, propane, and chemicals in aerosols.</a:t>
            </a:r>
          </a:p>
          <a:p>
            <a:pPr marL="274320" indent="-274320">
              <a:spcAft>
                <a:spcPts val="1200"/>
              </a:spcAft>
              <a:buFont typeface="Arial" pitchFamily="34" charset="0"/>
              <a:buChar char="•"/>
              <a:defRPr/>
            </a:pPr>
            <a:r>
              <a:rPr lang="en-US" sz="2200" dirty="0">
                <a:latin typeface="+mn-lt"/>
                <a:cs typeface="Arial" panose="020B0604020202020204" pitchFamily="34" charset="0"/>
              </a:rPr>
              <a:t>While high on inhalants, people also can die by suffocation, choking on their own vomit or by fatal injury from accidents, including car crashes.</a:t>
            </a:r>
            <a:endParaRPr lang="en-US" sz="2200" dirty="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a:xfrm>
            <a:off x="457200" y="1339404"/>
            <a:ext cx="4964806" cy="4198511"/>
          </a:xfrm>
        </p:spPr>
        <p:txBody>
          <a:bodyPr/>
          <a:lstStyle/>
          <a:p>
            <a:r>
              <a:rPr lang="en-US" sz="2800" dirty="0">
                <a:latin typeface="+mn-lt"/>
              </a:rPr>
              <a:t>Cocaine is a white powder that comes from the leaves of the South American coca plant.</a:t>
            </a:r>
          </a:p>
          <a:p>
            <a:r>
              <a:rPr lang="en-US" sz="2800" dirty="0">
                <a:latin typeface="+mn-lt"/>
              </a:rPr>
              <a:t>Highly addictive central nervous system stimulant increases risk of heart attacks, respiratory failure, strokes and seizures.</a:t>
            </a:r>
          </a:p>
        </p:txBody>
      </p:sp>
      <p:sp>
        <p:nvSpPr>
          <p:cNvPr id="46083" name="Rectangle 4"/>
          <p:cNvSpPr>
            <a:spLocks noGrp="1" noChangeArrowheads="1"/>
          </p:cNvSpPr>
          <p:nvPr>
            <p:ph type="title" idx="4294967295"/>
          </p:nvPr>
        </p:nvSpPr>
        <p:spPr>
          <a:xfrm>
            <a:off x="457199" y="274638"/>
            <a:ext cx="4964805" cy="869950"/>
          </a:xfrm>
        </p:spPr>
        <p:txBody>
          <a:bodyPr/>
          <a:lstStyle/>
          <a:p>
            <a:r>
              <a:rPr lang="en-US" dirty="0">
                <a:solidFill>
                  <a:srgbClr val="C00000"/>
                </a:solidFill>
              </a:rPr>
              <a:t>Cocaine</a:t>
            </a:r>
          </a:p>
        </p:txBody>
      </p:sp>
      <p:pic>
        <p:nvPicPr>
          <p:cNvPr id="51204" name="Picture 7" descr="crack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87442" y="1144588"/>
            <a:ext cx="2632310" cy="2328511"/>
          </a:xfrm>
          <a:prstGeom prst="rect">
            <a:avLst/>
          </a:prstGeom>
          <a:noFill/>
          <a:ln w="9525">
            <a:solidFill>
              <a:srgbClr val="000000"/>
            </a:solidFill>
            <a:miter lim="800000"/>
            <a:headEnd/>
            <a:tailEnd/>
          </a:ln>
        </p:spPr>
      </p:pic>
      <p:pic>
        <p:nvPicPr>
          <p:cNvPr id="51205" name="Picture 8" descr="cocaine_rock_bag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7442" y="3665962"/>
            <a:ext cx="2601553" cy="2445460"/>
          </a:xfrm>
          <a:prstGeom prst="rect">
            <a:avLst/>
          </a:prstGeom>
          <a:noFill/>
          <a:ln w="9525">
            <a:solidFill>
              <a:srgbClr val="000000"/>
            </a:solid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457200" y="2809772"/>
            <a:ext cx="8229600" cy="3628623"/>
          </a:xfrm>
        </p:spPr>
        <p:txBody>
          <a:bodyPr/>
          <a:lstStyle/>
          <a:p>
            <a:r>
              <a:rPr lang="en-US" sz="2400" dirty="0"/>
              <a:t>MDMA is chemically similar to stimulants and hallucinogens and can make a person feel energized and generate a sense of well-being.  </a:t>
            </a:r>
          </a:p>
          <a:p>
            <a:r>
              <a:rPr lang="en-US" sz="2400" dirty="0"/>
              <a:t>It  can also interfere with the body’s ability to regulate temperature, leading to hyperthermia (increased body temperature) and dehydration which can cause heart and kidney failure.</a:t>
            </a:r>
          </a:p>
          <a:p>
            <a:r>
              <a:rPr lang="en-US" sz="2400" dirty="0"/>
              <a:t>MDMA can also impair memory and generate depression for several days after taking it.</a:t>
            </a:r>
          </a:p>
        </p:txBody>
      </p:sp>
      <p:sp>
        <p:nvSpPr>
          <p:cNvPr id="47106" name="Title 1"/>
          <p:cNvSpPr>
            <a:spLocks noGrp="1"/>
          </p:cNvSpPr>
          <p:nvPr>
            <p:ph type="title" idx="4294967295"/>
          </p:nvPr>
        </p:nvSpPr>
        <p:spPr>
          <a:xfrm>
            <a:off x="457200" y="274637"/>
            <a:ext cx="8229600" cy="1129967"/>
          </a:xfrm>
        </p:spPr>
        <p:txBody>
          <a:bodyPr/>
          <a:lstStyle/>
          <a:p>
            <a:r>
              <a:rPr lang="en-US" dirty="0">
                <a:solidFill>
                  <a:srgbClr val="CC0000"/>
                </a:solidFill>
              </a:rPr>
              <a:t>MDMA or Ecstasy </a:t>
            </a:r>
            <a:br>
              <a:rPr lang="en-US" sz="3600" dirty="0">
                <a:solidFill>
                  <a:srgbClr val="CC0000"/>
                </a:solidFill>
              </a:rPr>
            </a:br>
            <a:r>
              <a:rPr lang="en-US" sz="2800" dirty="0">
                <a:solidFill>
                  <a:schemeClr val="tx1"/>
                </a:solidFill>
              </a:rPr>
              <a:t>3,4-methylenedioxymethamphetamine </a:t>
            </a:r>
          </a:p>
        </p:txBody>
      </p:sp>
      <p:pic>
        <p:nvPicPr>
          <p:cNvPr id="50181" name="Picture 2" descr="Ecstasy Pill"/>
          <p:cNvPicPr>
            <a:picLocks noChangeAspect="1" noChangeArrowheads="1"/>
          </p:cNvPicPr>
          <p:nvPr/>
        </p:nvPicPr>
        <p:blipFill>
          <a:blip r:embed="rId3" cstate="print"/>
          <a:srcRect/>
          <a:stretch>
            <a:fillRect/>
          </a:stretch>
        </p:blipFill>
        <p:spPr bwMode="auto">
          <a:xfrm>
            <a:off x="3815325" y="1535830"/>
            <a:ext cx="1513349" cy="112996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methamphetamine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099" y="1812619"/>
            <a:ext cx="3565651" cy="3232761"/>
          </a:xfrm>
          <a:prstGeom prst="rect">
            <a:avLst/>
          </a:prstGeom>
          <a:noFill/>
          <a:ln w="9525">
            <a:noFill/>
            <a:miter lim="800000"/>
            <a:headEnd/>
            <a:tailEnd/>
          </a:ln>
        </p:spPr>
      </p:pic>
      <p:sp>
        <p:nvSpPr>
          <p:cNvPr id="52227" name="Rectangle 7"/>
          <p:cNvSpPr>
            <a:spLocks noGrp="1" noChangeArrowheads="1"/>
          </p:cNvSpPr>
          <p:nvPr>
            <p:ph type="title" idx="4294967295"/>
          </p:nvPr>
        </p:nvSpPr>
        <p:spPr>
          <a:xfrm>
            <a:off x="0" y="274638"/>
            <a:ext cx="8229600" cy="869950"/>
          </a:xfrm>
        </p:spPr>
        <p:txBody>
          <a:bodyPr/>
          <a:lstStyle/>
          <a:p>
            <a:br>
              <a:rPr lang="en-US"/>
            </a:br>
            <a:endParaRPr lang="en-US"/>
          </a:p>
        </p:txBody>
      </p:sp>
      <p:sp>
        <p:nvSpPr>
          <p:cNvPr id="49156" name="Rectangle 8"/>
          <p:cNvSpPr>
            <a:spLocks noChangeArrowheads="1"/>
          </p:cNvSpPr>
          <p:nvPr/>
        </p:nvSpPr>
        <p:spPr bwMode="auto">
          <a:xfrm>
            <a:off x="469541" y="995136"/>
            <a:ext cx="4341945" cy="682625"/>
          </a:xfrm>
          <a:prstGeom prst="rect">
            <a:avLst/>
          </a:prstGeom>
          <a:noFill/>
          <a:ln w="9525">
            <a:noFill/>
            <a:miter lim="800000"/>
            <a:headEnd/>
            <a:tailEnd/>
          </a:ln>
        </p:spPr>
        <p:txBody>
          <a:bodyPr anchor="ctr"/>
          <a:lstStyle/>
          <a:p>
            <a:pPr>
              <a:defRPr/>
            </a:pPr>
            <a:r>
              <a:rPr lang="en-US" sz="3200" dirty="0">
                <a:latin typeface="+mj-lt"/>
                <a:cs typeface="Arial" panose="020B0604020202020204" pitchFamily="34" charset="0"/>
              </a:rPr>
              <a:t>Commonly known as:</a:t>
            </a:r>
            <a:endParaRPr lang="en-US" sz="3600" dirty="0">
              <a:solidFill>
                <a:srgbClr val="FE0A04"/>
              </a:solidFill>
              <a:latin typeface="+mj-lt"/>
              <a:cs typeface="Arial" panose="020B0604020202020204" pitchFamily="34" charset="0"/>
            </a:endParaRPr>
          </a:p>
        </p:txBody>
      </p:sp>
      <p:sp>
        <p:nvSpPr>
          <p:cNvPr id="52229" name="Rectangle 9"/>
          <p:cNvSpPr>
            <a:spLocks noChangeArrowheads="1"/>
          </p:cNvSpPr>
          <p:nvPr/>
        </p:nvSpPr>
        <p:spPr bwMode="auto">
          <a:xfrm>
            <a:off x="4359635" y="1144588"/>
            <a:ext cx="1266092" cy="3758746"/>
          </a:xfrm>
          <a:prstGeom prst="rect">
            <a:avLst/>
          </a:prstGeom>
          <a:noFill/>
          <a:ln w="9525">
            <a:noFill/>
            <a:miter lim="800000"/>
            <a:headEnd/>
            <a:tailEnd/>
          </a:ln>
        </p:spPr>
        <p:txBody>
          <a:bodyPr/>
          <a:lstStyle/>
          <a:p>
            <a:pPr>
              <a:spcBef>
                <a:spcPct val="20000"/>
              </a:spcBef>
            </a:pPr>
            <a:r>
              <a:rPr lang="en-US" sz="2800" dirty="0">
                <a:latin typeface="+mj-lt"/>
                <a:cs typeface="Arial" panose="020B0604020202020204" pitchFamily="34" charset="0"/>
              </a:rPr>
              <a:t>Meth</a:t>
            </a:r>
          </a:p>
          <a:p>
            <a:pPr>
              <a:spcBef>
                <a:spcPct val="20000"/>
              </a:spcBef>
            </a:pPr>
            <a:r>
              <a:rPr lang="en-US" sz="2800" dirty="0">
                <a:latin typeface="+mj-lt"/>
                <a:cs typeface="Arial" panose="020B0604020202020204" pitchFamily="34" charset="0"/>
              </a:rPr>
              <a:t>Speed</a:t>
            </a:r>
          </a:p>
          <a:p>
            <a:pPr>
              <a:spcBef>
                <a:spcPct val="20000"/>
              </a:spcBef>
            </a:pPr>
            <a:r>
              <a:rPr lang="en-US" sz="2800" dirty="0">
                <a:latin typeface="+mj-lt"/>
                <a:cs typeface="Arial" panose="020B0604020202020204" pitchFamily="34" charset="0"/>
              </a:rPr>
              <a:t>Chalk</a:t>
            </a:r>
          </a:p>
          <a:p>
            <a:pPr>
              <a:spcBef>
                <a:spcPct val="20000"/>
              </a:spcBef>
            </a:pPr>
            <a:r>
              <a:rPr lang="en-US" sz="2800" dirty="0">
                <a:latin typeface="+mj-lt"/>
                <a:cs typeface="Arial" panose="020B0604020202020204" pitchFamily="34" charset="0"/>
              </a:rPr>
              <a:t>Crystal</a:t>
            </a:r>
          </a:p>
          <a:p>
            <a:pPr>
              <a:spcBef>
                <a:spcPct val="20000"/>
              </a:spcBef>
            </a:pPr>
            <a:r>
              <a:rPr lang="en-US" sz="2800" dirty="0">
                <a:latin typeface="+mj-lt"/>
                <a:cs typeface="Arial" panose="020B0604020202020204" pitchFamily="34" charset="0"/>
              </a:rPr>
              <a:t>Crank</a:t>
            </a:r>
          </a:p>
          <a:p>
            <a:pPr>
              <a:spcBef>
                <a:spcPct val="20000"/>
              </a:spcBef>
            </a:pPr>
            <a:r>
              <a:rPr lang="en-US" sz="2800" dirty="0">
                <a:latin typeface="+mj-lt"/>
                <a:cs typeface="Arial" panose="020B0604020202020204" pitchFamily="34" charset="0"/>
              </a:rPr>
              <a:t>Glass</a:t>
            </a:r>
          </a:p>
          <a:p>
            <a:pPr>
              <a:spcBef>
                <a:spcPct val="20000"/>
              </a:spcBef>
            </a:pPr>
            <a:r>
              <a:rPr lang="en-US" sz="2800" dirty="0">
                <a:latin typeface="+mj-lt"/>
                <a:cs typeface="Arial" panose="020B0604020202020204" pitchFamily="34" charset="0"/>
              </a:rPr>
              <a:t>Ice</a:t>
            </a:r>
          </a:p>
        </p:txBody>
      </p:sp>
      <p:sp>
        <p:nvSpPr>
          <p:cNvPr id="45062" name="Rectangle 15"/>
          <p:cNvSpPr>
            <a:spLocks noChangeArrowheads="1"/>
          </p:cNvSpPr>
          <p:nvPr/>
        </p:nvSpPr>
        <p:spPr bwMode="auto">
          <a:xfrm>
            <a:off x="457200" y="274638"/>
            <a:ext cx="8022771" cy="646331"/>
          </a:xfrm>
          <a:prstGeom prst="rect">
            <a:avLst/>
          </a:prstGeom>
          <a:noFill/>
          <a:ln w="9525">
            <a:noFill/>
            <a:miter lim="800000"/>
            <a:headEnd/>
            <a:tailEnd/>
          </a:ln>
        </p:spPr>
        <p:txBody>
          <a:bodyPr wrap="square">
            <a:spAutoFit/>
          </a:bodyPr>
          <a:lstStyle/>
          <a:p>
            <a:pPr algn="ctr">
              <a:defRPr/>
            </a:pPr>
            <a:r>
              <a:rPr lang="en-US" sz="3600" dirty="0">
                <a:solidFill>
                  <a:srgbClr val="C00000"/>
                </a:solidFill>
                <a:latin typeface="+mj-lt"/>
                <a:cs typeface="Arial" panose="020B0604020202020204" pitchFamily="34" charset="0"/>
              </a:rPr>
              <a:t>Methamphetamine</a:t>
            </a:r>
          </a:p>
        </p:txBody>
      </p:sp>
      <p:sp>
        <p:nvSpPr>
          <p:cNvPr id="52232" name="TextBox 7"/>
          <p:cNvSpPr txBox="1">
            <a:spLocks noChangeArrowheads="1"/>
          </p:cNvSpPr>
          <p:nvPr/>
        </p:nvSpPr>
        <p:spPr bwMode="auto">
          <a:xfrm>
            <a:off x="5768975" y="1258877"/>
            <a:ext cx="2917825" cy="4955203"/>
          </a:xfrm>
          <a:prstGeom prst="rect">
            <a:avLst/>
          </a:prstGeom>
          <a:solidFill>
            <a:schemeClr val="bg1">
              <a:lumMod val="85000"/>
            </a:schemeClr>
          </a:solidFill>
          <a:ln w="9525">
            <a:noFill/>
            <a:miter lim="800000"/>
            <a:headEnd/>
            <a:tailEnd/>
          </a:ln>
        </p:spPr>
        <p:txBody>
          <a:bodyPr>
            <a:spAutoFit/>
          </a:bodyPr>
          <a:lstStyle/>
          <a:p>
            <a:r>
              <a:rPr lang="en-US" b="1" dirty="0">
                <a:latin typeface="+mj-lt"/>
              </a:rPr>
              <a:t>Short-term effects:</a:t>
            </a:r>
          </a:p>
          <a:p>
            <a:r>
              <a:rPr lang="en-US" sz="1400" dirty="0">
                <a:latin typeface="+mj-lt"/>
              </a:rPr>
              <a:t>Dizziness</a:t>
            </a:r>
          </a:p>
          <a:p>
            <a:r>
              <a:rPr lang="en-US" sz="1400" dirty="0">
                <a:latin typeface="+mj-lt"/>
              </a:rPr>
              <a:t>Twitching</a:t>
            </a:r>
          </a:p>
          <a:p>
            <a:r>
              <a:rPr lang="en-US" sz="1400" dirty="0">
                <a:latin typeface="+mj-lt"/>
              </a:rPr>
              <a:t>Tremors</a:t>
            </a:r>
          </a:p>
          <a:p>
            <a:r>
              <a:rPr lang="en-US" sz="1400" dirty="0">
                <a:latin typeface="+mj-lt"/>
              </a:rPr>
              <a:t>Itchy skin</a:t>
            </a:r>
          </a:p>
          <a:p>
            <a:r>
              <a:rPr lang="en-US" sz="1400" dirty="0">
                <a:latin typeface="+mj-lt"/>
              </a:rPr>
              <a:t>Constipation</a:t>
            </a:r>
          </a:p>
          <a:p>
            <a:r>
              <a:rPr lang="en-US" sz="1400" dirty="0">
                <a:latin typeface="+mj-lt"/>
              </a:rPr>
              <a:t>Dry mouth</a:t>
            </a:r>
          </a:p>
          <a:p>
            <a:r>
              <a:rPr lang="en-US" sz="1400" dirty="0">
                <a:latin typeface="+mj-lt"/>
              </a:rPr>
              <a:t>Restlessness</a:t>
            </a:r>
          </a:p>
          <a:p>
            <a:r>
              <a:rPr lang="en-US" sz="1400" dirty="0">
                <a:latin typeface="+mj-lt"/>
              </a:rPr>
              <a:t>Irritability</a:t>
            </a:r>
          </a:p>
          <a:p>
            <a:r>
              <a:rPr lang="en-US" sz="1400" dirty="0">
                <a:latin typeface="+mj-lt"/>
              </a:rPr>
              <a:t>Violence</a:t>
            </a:r>
          </a:p>
          <a:p>
            <a:r>
              <a:rPr lang="en-US" sz="1400" dirty="0">
                <a:latin typeface="+mj-lt"/>
              </a:rPr>
              <a:t>Obsessive compulsive behavior</a:t>
            </a:r>
          </a:p>
          <a:p>
            <a:r>
              <a:rPr lang="en-US" sz="1400" dirty="0">
                <a:latin typeface="+mj-lt"/>
              </a:rPr>
              <a:t>Hallucinations</a:t>
            </a:r>
          </a:p>
          <a:p>
            <a:r>
              <a:rPr lang="en-US" sz="1400" dirty="0">
                <a:latin typeface="+mj-lt"/>
              </a:rPr>
              <a:t>Skin deterioration</a:t>
            </a:r>
          </a:p>
          <a:p>
            <a:r>
              <a:rPr lang="en-US" sz="1400" dirty="0">
                <a:latin typeface="+mj-lt"/>
              </a:rPr>
              <a:t>Open sores on the skin often caused by compulsive scratching</a:t>
            </a:r>
          </a:p>
          <a:p>
            <a:r>
              <a:rPr lang="en-US" b="1" dirty="0">
                <a:latin typeface="+mj-lt"/>
              </a:rPr>
              <a:t>Long-term effects:</a:t>
            </a:r>
          </a:p>
          <a:p>
            <a:r>
              <a:rPr lang="en-US" sz="1400" dirty="0">
                <a:latin typeface="+mj-lt"/>
              </a:rPr>
              <a:t>Heart disease</a:t>
            </a:r>
          </a:p>
          <a:p>
            <a:r>
              <a:rPr lang="en-US" sz="1400" dirty="0">
                <a:latin typeface="+mj-lt"/>
              </a:rPr>
              <a:t>Psychosis</a:t>
            </a:r>
          </a:p>
          <a:p>
            <a:r>
              <a:rPr lang="en-US" sz="1400" dirty="0">
                <a:latin typeface="+mj-lt"/>
              </a:rPr>
              <a:t>Anxiety</a:t>
            </a:r>
          </a:p>
          <a:p>
            <a:r>
              <a:rPr lang="en-US" sz="1400" dirty="0">
                <a:latin typeface="+mj-lt"/>
              </a:rPr>
              <a:t>Brain damage</a:t>
            </a:r>
          </a:p>
          <a:p>
            <a:r>
              <a:rPr lang="en-US" sz="1400" dirty="0">
                <a:latin typeface="+mj-lt"/>
              </a:rPr>
              <a:t>Impaired memory</a:t>
            </a:r>
          </a:p>
          <a:p>
            <a:r>
              <a:rPr lang="en-US" sz="1400" dirty="0">
                <a:latin typeface="+mj-lt"/>
              </a:rPr>
              <a:t>Impaired attention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cp8035\My Documents\My Pictures\Microsoft Clip Organizer\j0401453.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a:xfrm>
            <a:off x="1725769" y="1452960"/>
            <a:ext cx="5936285" cy="3952080"/>
          </a:xfrm>
        </p:spPr>
      </p:pic>
      <p:sp>
        <p:nvSpPr>
          <p:cNvPr id="18434" name="Title 1"/>
          <p:cNvSpPr>
            <a:spLocks noGrp="1"/>
          </p:cNvSpPr>
          <p:nvPr>
            <p:ph type="title" idx="4294967295"/>
          </p:nvPr>
        </p:nvSpPr>
        <p:spPr>
          <a:xfrm>
            <a:off x="348343" y="274638"/>
            <a:ext cx="8392886" cy="869950"/>
          </a:xfrm>
        </p:spPr>
        <p:txBody>
          <a:bodyPr/>
          <a:lstStyle/>
          <a:p>
            <a:r>
              <a:rPr lang="en-US" sz="3200" dirty="0">
                <a:solidFill>
                  <a:srgbClr val="C00000"/>
                </a:solidFill>
              </a:rPr>
              <a:t>Let’s talk about the consequences of driving under the influence of alcohol and other drugs</a:t>
            </a:r>
          </a:p>
        </p:txBody>
      </p:sp>
      <p:sp>
        <p:nvSpPr>
          <p:cNvPr id="5" name="TextBox 6"/>
          <p:cNvSpPr txBox="1">
            <a:spLocks noChangeArrowheads="1"/>
          </p:cNvSpPr>
          <p:nvPr/>
        </p:nvSpPr>
        <p:spPr bwMode="auto">
          <a:xfrm>
            <a:off x="656459" y="5691267"/>
            <a:ext cx="7631095" cy="646331"/>
          </a:xfrm>
          <a:prstGeom prst="rect">
            <a:avLst/>
          </a:prstGeom>
          <a:noFill/>
          <a:ln w="9525">
            <a:noFill/>
            <a:miter lim="800000"/>
            <a:headEnd/>
            <a:tailEnd/>
          </a:ln>
        </p:spPr>
        <p:txBody>
          <a:bodyPr wrap="square">
            <a:spAutoFit/>
          </a:bodyPr>
          <a:lstStyle/>
          <a:p>
            <a:pPr algn="ctr"/>
            <a:r>
              <a:rPr lang="en-US" b="1" dirty="0">
                <a:latin typeface="+mj-lt"/>
              </a:rPr>
              <a:t>In the U.S., about 5,000 people under age 21 die </a:t>
            </a:r>
            <a:r>
              <a:rPr lang="en-US" b="1" u="sng" dirty="0">
                <a:latin typeface="+mj-lt"/>
              </a:rPr>
              <a:t>each year </a:t>
            </a:r>
            <a:r>
              <a:rPr lang="en-US" b="1" dirty="0">
                <a:latin typeface="+mj-lt"/>
              </a:rPr>
              <a:t>from injuries caused by underage drinking, nearly 40 percent (1,900) in car crashes.</a:t>
            </a:r>
            <a:endParaRPr lang="en-US" b="1" baseline="30000" dirty="0">
              <a:latin typeface="+mj-lt"/>
            </a:endParaRPr>
          </a:p>
        </p:txBody>
      </p:sp>
    </p:spTree>
    <p:extLst>
      <p:ext uri="{BB962C8B-B14F-4D97-AF65-F5344CB8AC3E}">
        <p14:creationId xmlns:p14="http://schemas.microsoft.com/office/powerpoint/2010/main" val="4243438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5154" y="274638"/>
            <a:ext cx="7946266" cy="1876134"/>
          </a:xfrm>
        </p:spPr>
        <p:txBody>
          <a:bodyPr/>
          <a:lstStyle/>
          <a:p>
            <a:r>
              <a:rPr lang="en-US" sz="3600" dirty="0">
                <a:solidFill>
                  <a:srgbClr val="CC0000"/>
                </a:solidFill>
              </a:rPr>
              <a:t>How can prescription drugs be harmful if they’re prescribed by doctors?</a:t>
            </a:r>
          </a:p>
        </p:txBody>
      </p:sp>
      <p:pic>
        <p:nvPicPr>
          <p:cNvPr id="44036" name="Picture 4" descr="Pill bottles.jpg"/>
          <p:cNvPicPr>
            <a:picLocks noChangeAspect="1"/>
          </p:cNvPicPr>
          <p:nvPr/>
        </p:nvPicPr>
        <p:blipFill rotWithShape="1">
          <a:blip r:embed="rId3" cstate="print"/>
          <a:srcRect l="14318" t="6772" r="13910"/>
          <a:stretch/>
        </p:blipFill>
        <p:spPr bwMode="auto">
          <a:xfrm>
            <a:off x="5422925" y="2150772"/>
            <a:ext cx="2924829" cy="3638485"/>
          </a:xfrm>
          <a:prstGeom prst="rect">
            <a:avLst/>
          </a:prstGeom>
          <a:noFill/>
          <a:ln w="9525">
            <a:noFill/>
            <a:miter lim="800000"/>
            <a:headEnd/>
            <a:tailEnd/>
          </a:ln>
        </p:spPr>
      </p:pic>
      <p:sp>
        <p:nvSpPr>
          <p:cNvPr id="6" name="TextBox 5"/>
          <p:cNvSpPr txBox="1"/>
          <p:nvPr/>
        </p:nvSpPr>
        <p:spPr>
          <a:xfrm>
            <a:off x="408796" y="2349523"/>
            <a:ext cx="5014129" cy="3354765"/>
          </a:xfrm>
          <a:prstGeom prst="rect">
            <a:avLst/>
          </a:prstGeom>
          <a:noFill/>
        </p:spPr>
        <p:txBody>
          <a:bodyPr wrap="square">
            <a:spAutoFit/>
          </a:bodyPr>
          <a:lstStyle/>
          <a:p>
            <a:pPr>
              <a:spcAft>
                <a:spcPts val="600"/>
              </a:spcAft>
              <a:defRPr/>
            </a:pPr>
            <a:r>
              <a:rPr lang="en-US" sz="2400" dirty="0">
                <a:latin typeface="+mj-lt"/>
              </a:rPr>
              <a:t>Medicines such as codeine and benzodiazepines (sleeping pills, tranquilizers, and anti-anxiety medications) can cause:</a:t>
            </a:r>
          </a:p>
          <a:p>
            <a:pPr indent="-342900">
              <a:spcAft>
                <a:spcPts val="600"/>
              </a:spcAft>
              <a:buFont typeface="Arial" panose="020B0604020202020204" pitchFamily="34" charset="0"/>
              <a:buChar char="•"/>
              <a:defRPr/>
            </a:pPr>
            <a:r>
              <a:rPr lang="en-US" sz="2400" dirty="0">
                <a:latin typeface="+mj-lt"/>
              </a:rPr>
              <a:t>absent-mindedness</a:t>
            </a:r>
          </a:p>
          <a:p>
            <a:pPr indent="-342900">
              <a:spcAft>
                <a:spcPts val="600"/>
              </a:spcAft>
              <a:buFont typeface="Arial" panose="020B0604020202020204" pitchFamily="34" charset="0"/>
              <a:buChar char="•"/>
              <a:defRPr/>
            </a:pPr>
            <a:r>
              <a:rPr lang="en-US" sz="2400" dirty="0">
                <a:latin typeface="+mj-lt"/>
              </a:rPr>
              <a:t>poor coordination and judgment</a:t>
            </a:r>
          </a:p>
          <a:p>
            <a:pPr indent="-342900">
              <a:spcAft>
                <a:spcPts val="600"/>
              </a:spcAft>
              <a:buFont typeface="Arial" panose="020B0604020202020204" pitchFamily="34" charset="0"/>
              <a:buChar char="•"/>
              <a:defRPr/>
            </a:pPr>
            <a:r>
              <a:rPr lang="en-US" sz="2400" dirty="0">
                <a:latin typeface="+mj-lt"/>
              </a:rPr>
              <a:t>reduced ability to control a vehicle</a:t>
            </a:r>
          </a:p>
          <a:p>
            <a:pPr>
              <a:defRPr/>
            </a:pP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Content Placeholder 3" descr="warning_wallpaper.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84861" y="1361075"/>
            <a:ext cx="4695825" cy="3524250"/>
          </a:xfrm>
        </p:spPr>
      </p:pic>
      <p:sp>
        <p:nvSpPr>
          <p:cNvPr id="47106" name="Title 1"/>
          <p:cNvSpPr>
            <a:spLocks noGrp="1"/>
          </p:cNvSpPr>
          <p:nvPr>
            <p:ph type="title" idx="4294967295"/>
          </p:nvPr>
        </p:nvSpPr>
        <p:spPr>
          <a:xfrm>
            <a:off x="457199" y="5258762"/>
            <a:ext cx="8229600" cy="869950"/>
          </a:xfrm>
        </p:spPr>
        <p:txBody>
          <a:bodyPr/>
          <a:lstStyle/>
          <a:p>
            <a:r>
              <a:rPr lang="en-US" sz="2800" dirty="0">
                <a:solidFill>
                  <a:schemeClr val="tx1"/>
                </a:solidFill>
              </a:rPr>
              <a:t>Deaths from prescription painkillers have reached epidemic levels in the past decade.</a:t>
            </a:r>
          </a:p>
        </p:txBody>
      </p:sp>
      <p:sp>
        <p:nvSpPr>
          <p:cNvPr id="6" name="Title 1"/>
          <p:cNvSpPr txBox="1">
            <a:spLocks/>
          </p:cNvSpPr>
          <p:nvPr/>
        </p:nvSpPr>
        <p:spPr bwMode="auto">
          <a:xfrm>
            <a:off x="617974" y="273319"/>
            <a:ext cx="8229600" cy="10491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000" kern="1200">
                <a:solidFill>
                  <a:srgbClr val="CC0066"/>
                </a:solidFill>
                <a:latin typeface="Arial" panose="020B0604020202020204" pitchFamily="34" charset="0"/>
                <a:ea typeface="ＭＳ Ｐゴシック" pitchFamily="-111" charset="-128"/>
                <a:cs typeface="Arial" panose="020B0604020202020204" pitchFamily="34" charset="0"/>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a:defRPr>
            </a:lvl5pPr>
            <a:lvl6pPr marL="4572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9pPr>
          </a:lstStyle>
          <a:p>
            <a:pPr>
              <a:defRPr/>
            </a:pPr>
            <a:r>
              <a:rPr lang="en-US" sz="3200" dirty="0">
                <a:solidFill>
                  <a:srgbClr val="CC0000"/>
                </a:solidFill>
                <a:latin typeface="Franklin Gothic Medium" panose="020B0603020102020204" pitchFamily="34" charset="0"/>
              </a:rPr>
              <a:t>PRESCRIPTION DRUG ABUSE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331612" y="1288302"/>
            <a:ext cx="8480776" cy="4648859"/>
          </a:xfrm>
        </p:spPr>
        <p:txBody>
          <a:bodyPr/>
          <a:lstStyle/>
          <a:p>
            <a:r>
              <a:rPr lang="en-US" sz="2400" dirty="0"/>
              <a:t>Examples of non-prescription OTC </a:t>
            </a:r>
            <a:br>
              <a:rPr lang="en-US" sz="2400" dirty="0"/>
            </a:br>
            <a:r>
              <a:rPr lang="en-US" sz="2400" dirty="0"/>
              <a:t>drugs include:</a:t>
            </a:r>
          </a:p>
          <a:p>
            <a:pPr lvl="1"/>
            <a:r>
              <a:rPr lang="en-US" sz="2400" dirty="0"/>
              <a:t>Aspirin or other pain relievers.</a:t>
            </a:r>
          </a:p>
          <a:p>
            <a:pPr lvl="1"/>
            <a:r>
              <a:rPr lang="en-US" sz="2400" dirty="0"/>
              <a:t>Cold and allergy remedies.</a:t>
            </a:r>
          </a:p>
          <a:p>
            <a:pPr lvl="1"/>
            <a:r>
              <a:rPr lang="en-US" sz="2400" dirty="0"/>
              <a:t>Arthritis and back pain medication.</a:t>
            </a:r>
          </a:p>
          <a:p>
            <a:pPr lvl="1"/>
            <a:endParaRPr lang="en-US" sz="2400" dirty="0"/>
          </a:p>
          <a:p>
            <a:r>
              <a:rPr lang="en-US" sz="2400" dirty="0"/>
              <a:t>Physical effects of OTC drugs:</a:t>
            </a:r>
          </a:p>
          <a:p>
            <a:pPr lvl="1"/>
            <a:r>
              <a:rPr lang="en-US" sz="2400" dirty="0"/>
              <a:t>Drowsiness, dizziness, slowed reaction times, poor judgment.</a:t>
            </a:r>
          </a:p>
          <a:p>
            <a:pPr lvl="1"/>
            <a:r>
              <a:rPr lang="en-US" sz="2400" dirty="0"/>
              <a:t>Always read the labels and know the effects that could occur.</a:t>
            </a:r>
          </a:p>
        </p:txBody>
      </p:sp>
      <p:sp>
        <p:nvSpPr>
          <p:cNvPr id="45058" name="Rectangle 2"/>
          <p:cNvSpPr>
            <a:spLocks noGrp="1" noChangeArrowheads="1"/>
          </p:cNvSpPr>
          <p:nvPr>
            <p:ph type="title" idx="4294967295"/>
          </p:nvPr>
        </p:nvSpPr>
        <p:spPr>
          <a:xfrm>
            <a:off x="489857" y="278820"/>
            <a:ext cx="8229600" cy="869950"/>
          </a:xfrm>
        </p:spPr>
        <p:txBody>
          <a:bodyPr/>
          <a:lstStyle/>
          <a:p>
            <a:r>
              <a:rPr lang="en-US" dirty="0">
                <a:solidFill>
                  <a:srgbClr val="C00000"/>
                </a:solidFill>
              </a:rPr>
              <a:t>Over-the-counter drugs (OTC)</a:t>
            </a:r>
          </a:p>
        </p:txBody>
      </p:sp>
      <p:sp>
        <p:nvSpPr>
          <p:cNvPr id="45060" name="Rectangle 8"/>
          <p:cNvSpPr>
            <a:spLocks noChangeArrowheads="1"/>
          </p:cNvSpPr>
          <p:nvPr/>
        </p:nvSpPr>
        <p:spPr bwMode="auto">
          <a:xfrm>
            <a:off x="522514" y="4180114"/>
            <a:ext cx="8164286" cy="2147784"/>
          </a:xfrm>
          <a:prstGeom prst="rect">
            <a:avLst/>
          </a:prstGeom>
          <a:noFill/>
          <a:ln w="9525">
            <a:noFill/>
            <a:miter lim="800000"/>
            <a:headEnd/>
            <a:tailEnd/>
          </a:ln>
        </p:spPr>
        <p:txBody>
          <a:bodyPr/>
          <a:lstStyle/>
          <a:p>
            <a:pPr>
              <a:spcBef>
                <a:spcPct val="20000"/>
              </a:spcBef>
              <a:defRPr/>
            </a:pPr>
            <a:endParaRPr lang="en-US" sz="2400" dirty="0">
              <a:latin typeface="+mj-lt"/>
              <a:cs typeface="Arial" panose="020B0604020202020204" pitchFamily="34" charset="0"/>
            </a:endParaRPr>
          </a:p>
        </p:txBody>
      </p:sp>
      <p:pic>
        <p:nvPicPr>
          <p:cNvPr id="48134" name="Picture 6" descr="Placebo-pill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50541" y="1288302"/>
            <a:ext cx="2861847" cy="214778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Content Placeholder 3" descr="NHTSA_BEER.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398476" y="2349973"/>
            <a:ext cx="3058928" cy="4063214"/>
          </a:xfrm>
        </p:spPr>
      </p:pic>
      <p:sp>
        <p:nvSpPr>
          <p:cNvPr id="26626" name="Title 1"/>
          <p:cNvSpPr>
            <a:spLocks noGrp="1"/>
          </p:cNvSpPr>
          <p:nvPr>
            <p:ph type="title" idx="4294967295"/>
          </p:nvPr>
        </p:nvSpPr>
        <p:spPr>
          <a:xfrm>
            <a:off x="972696" y="291697"/>
            <a:ext cx="6851560" cy="1743383"/>
          </a:xfrm>
        </p:spPr>
        <p:txBody>
          <a:bodyPr/>
          <a:lstStyle/>
          <a:p>
            <a:r>
              <a:rPr lang="en-US" sz="3600" dirty="0">
                <a:solidFill>
                  <a:srgbClr val="CC0000"/>
                </a:solidFill>
              </a:rPr>
              <a:t>At a party, a friend offers you alcohol and a pill.  </a:t>
            </a:r>
            <a:br>
              <a:rPr lang="en-US" sz="3600" dirty="0"/>
            </a:br>
            <a:r>
              <a:rPr lang="en-US" sz="2800" i="1" dirty="0">
                <a:solidFill>
                  <a:schemeClr val="tx1"/>
                </a:solidFill>
              </a:rPr>
              <a:t>What would you do and why?</a:t>
            </a:r>
          </a:p>
        </p:txBody>
      </p:sp>
      <p:pic>
        <p:nvPicPr>
          <p:cNvPr id="5" name="Picture 4" descr="80407579_pills_martini.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1824" y="2349973"/>
            <a:ext cx="2807595" cy="406321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MH9102206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3650" y="494719"/>
            <a:ext cx="3075950" cy="3075950"/>
          </a:xfrm>
          <a:prstGeom prst="rect">
            <a:avLst/>
          </a:prstGeom>
          <a:noFill/>
          <a:ln w="9525">
            <a:noFill/>
            <a:miter lim="800000"/>
            <a:headEnd/>
            <a:tailEnd/>
          </a:ln>
        </p:spPr>
      </p:pic>
      <p:sp>
        <p:nvSpPr>
          <p:cNvPr id="25604" name="Content Placeholder 2"/>
          <p:cNvSpPr>
            <a:spLocks noGrp="1"/>
          </p:cNvSpPr>
          <p:nvPr>
            <p:ph idx="1"/>
          </p:nvPr>
        </p:nvSpPr>
        <p:spPr>
          <a:xfrm>
            <a:off x="240075" y="1304012"/>
            <a:ext cx="5048593" cy="5279350"/>
          </a:xfrm>
        </p:spPr>
        <p:txBody>
          <a:bodyPr/>
          <a:lstStyle/>
          <a:p>
            <a:r>
              <a:rPr lang="en-US" sz="2400" dirty="0"/>
              <a:t>Alcohol is a depressant, or downer, because it reduces brain activity. If you are depressed before you start drinking, alcohol can make </a:t>
            </a:r>
            <a:br>
              <a:rPr lang="en-US" sz="2400" dirty="0"/>
            </a:br>
            <a:r>
              <a:rPr lang="en-US" sz="2400" dirty="0"/>
              <a:t>you feel worse.</a:t>
            </a:r>
          </a:p>
          <a:p>
            <a:r>
              <a:rPr lang="en-US" sz="2400" dirty="0"/>
              <a:t>Repeated drug use can reset the brain’s pleasure meter, so that without the drug, you feel hopeless and sad. </a:t>
            </a:r>
          </a:p>
          <a:p>
            <a:r>
              <a:rPr lang="en-US" sz="2400" dirty="0"/>
              <a:t>Eventually, everyday fun stuff like spending time with friends or playing with your dog doesn’t make you happy anymore. </a:t>
            </a:r>
          </a:p>
        </p:txBody>
      </p:sp>
      <p:sp>
        <p:nvSpPr>
          <p:cNvPr id="22531" name="Title 1"/>
          <p:cNvSpPr>
            <a:spLocks noGrp="1"/>
          </p:cNvSpPr>
          <p:nvPr>
            <p:ph type="title" idx="4294967295"/>
          </p:nvPr>
        </p:nvSpPr>
        <p:spPr>
          <a:xfrm>
            <a:off x="0" y="274638"/>
            <a:ext cx="8229600" cy="869950"/>
          </a:xfrm>
        </p:spPr>
        <p:txBody>
          <a:bodyPr/>
          <a:lstStyle/>
          <a:p>
            <a:r>
              <a:rPr lang="en-US" dirty="0">
                <a:solidFill>
                  <a:srgbClr val="CC0000"/>
                </a:solidFill>
              </a:rPr>
              <a:t>DID YOU KNOW?</a:t>
            </a:r>
          </a:p>
        </p:txBody>
      </p:sp>
      <p:pic>
        <p:nvPicPr>
          <p:cNvPr id="6" name="Picture 5">
            <a:extLst>
              <a:ext uri="{FF2B5EF4-FFF2-40B4-BE49-F238E27FC236}">
                <a16:creationId xmlns:a16="http://schemas.microsoft.com/office/drawing/2014/main" id="{9364895B-AEA2-47BE-89E0-30938C11162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467181" y="3901694"/>
            <a:ext cx="3075950" cy="204550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5" descr="S:\Divisions\Health Enhancement &amp; Safety\Driver Education\Adapted Driver Manual Update2007\Illustration Resources for Adapted Manual\Missing Illustrations Nov 07\stop Blurred.jpg"/>
          <p:cNvPicPr>
            <a:picLocks noChangeAspect="1" noChangeArrowheads="1"/>
          </p:cNvPicPr>
          <p:nvPr/>
        </p:nvPicPr>
        <p:blipFill>
          <a:blip r:embed="rId3" cstate="print"/>
          <a:srcRect/>
          <a:stretch>
            <a:fillRect/>
          </a:stretch>
        </p:blipFill>
        <p:spPr bwMode="auto">
          <a:xfrm>
            <a:off x="2570567" y="1375876"/>
            <a:ext cx="4002865" cy="3659763"/>
          </a:xfrm>
          <a:prstGeom prst="rect">
            <a:avLst/>
          </a:prstGeom>
          <a:noFill/>
          <a:ln w="9525">
            <a:noFill/>
            <a:miter lim="800000"/>
            <a:headEnd/>
            <a:tailEnd/>
          </a:ln>
        </p:spPr>
      </p:pic>
      <p:sp>
        <p:nvSpPr>
          <p:cNvPr id="53252" name="Content Placeholder 5"/>
          <p:cNvSpPr>
            <a:spLocks noGrp="1"/>
          </p:cNvSpPr>
          <p:nvPr>
            <p:ph idx="1"/>
          </p:nvPr>
        </p:nvSpPr>
        <p:spPr>
          <a:xfrm>
            <a:off x="457200" y="5177307"/>
            <a:ext cx="8229600" cy="1165577"/>
          </a:xfrm>
        </p:spPr>
        <p:txBody>
          <a:bodyPr/>
          <a:lstStyle/>
          <a:p>
            <a:pPr marL="0" indent="0" algn="ctr">
              <a:buNone/>
            </a:pPr>
            <a:r>
              <a:rPr lang="en-US" sz="2800" dirty="0"/>
              <a:t>How would you convince a friend impaired by alcohol or other drugs to not drive and to give you the keys?</a:t>
            </a:r>
          </a:p>
        </p:txBody>
      </p:sp>
      <p:sp>
        <p:nvSpPr>
          <p:cNvPr id="6" name="Rectangle 15"/>
          <p:cNvSpPr>
            <a:spLocks noChangeArrowheads="1"/>
          </p:cNvSpPr>
          <p:nvPr/>
        </p:nvSpPr>
        <p:spPr bwMode="auto">
          <a:xfrm>
            <a:off x="664029" y="285807"/>
            <a:ext cx="8022771" cy="707886"/>
          </a:xfrm>
          <a:prstGeom prst="rect">
            <a:avLst/>
          </a:prstGeom>
          <a:noFill/>
          <a:ln w="9525">
            <a:noFill/>
            <a:miter lim="800000"/>
            <a:headEnd/>
            <a:tailEnd/>
          </a:ln>
        </p:spPr>
        <p:txBody>
          <a:bodyPr wrap="square">
            <a:spAutoFit/>
          </a:bodyPr>
          <a:lstStyle/>
          <a:p>
            <a:pPr algn="ctr">
              <a:defRPr/>
            </a:pPr>
            <a:r>
              <a:rPr lang="en-US" sz="4000" dirty="0">
                <a:solidFill>
                  <a:srgbClr val="CC0000"/>
                </a:solidFill>
                <a:latin typeface="+mj-lt"/>
                <a:cs typeface="Arial" panose="020B0604020202020204" pitchFamily="34" charset="0"/>
              </a:rPr>
              <a:t>You can prevent a tragedy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Content Placeholder 4" descr="j0438890.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45293" y="1508266"/>
            <a:ext cx="4653414" cy="3117029"/>
          </a:xfrm>
        </p:spPr>
      </p:pic>
      <p:sp>
        <p:nvSpPr>
          <p:cNvPr id="55298" name="Title 1"/>
          <p:cNvSpPr>
            <a:spLocks noGrp="1"/>
          </p:cNvSpPr>
          <p:nvPr>
            <p:ph type="title" idx="4294967295"/>
          </p:nvPr>
        </p:nvSpPr>
        <p:spPr>
          <a:xfrm>
            <a:off x="386366" y="274638"/>
            <a:ext cx="8415990" cy="869950"/>
          </a:xfrm>
        </p:spPr>
        <p:txBody>
          <a:bodyPr/>
          <a:lstStyle/>
          <a:p>
            <a:r>
              <a:rPr lang="en-US" sz="3600" i="1" dirty="0">
                <a:solidFill>
                  <a:srgbClr val="CC0000"/>
                </a:solidFill>
              </a:rPr>
              <a:t>No thanks </a:t>
            </a:r>
            <a:r>
              <a:rPr lang="en-US" sz="3600" dirty="0">
                <a:solidFill>
                  <a:srgbClr val="CC0000"/>
                </a:solidFill>
              </a:rPr>
              <a:t>-- It’s easier to say than you think.</a:t>
            </a:r>
          </a:p>
        </p:txBody>
      </p:sp>
      <p:sp>
        <p:nvSpPr>
          <p:cNvPr id="3" name="Rectangle 2"/>
          <p:cNvSpPr/>
          <p:nvPr/>
        </p:nvSpPr>
        <p:spPr>
          <a:xfrm>
            <a:off x="592854" y="4865017"/>
            <a:ext cx="8209502" cy="1631216"/>
          </a:xfrm>
          <a:prstGeom prst="rect">
            <a:avLst/>
          </a:prstGeom>
        </p:spPr>
        <p:txBody>
          <a:bodyPr wrap="square">
            <a:spAutoFit/>
          </a:bodyPr>
          <a:lstStyle/>
          <a:p>
            <a:pPr marL="342900" indent="-342900">
              <a:buFont typeface="Arial" panose="020B0604020202020204" pitchFamily="34" charset="0"/>
              <a:buChar char="•"/>
            </a:pPr>
            <a:r>
              <a:rPr lang="en-US" sz="2000" dirty="0">
                <a:latin typeface="+mj-lt"/>
                <a:ea typeface="ＭＳ Ｐゴシック" pitchFamily="-111" charset="-128"/>
              </a:rPr>
              <a:t>How do you say no to alcohol when someone offers you a drink?</a:t>
            </a:r>
          </a:p>
          <a:p>
            <a:pPr marL="342900" indent="-342900">
              <a:buFont typeface="Arial" panose="020B0604020202020204" pitchFamily="34" charset="0"/>
              <a:buChar char="•"/>
            </a:pPr>
            <a:r>
              <a:rPr lang="en-US" sz="2000" dirty="0">
                <a:latin typeface="+mj-lt"/>
                <a:ea typeface="ＭＳ Ｐゴシック" pitchFamily="-111" charset="-128"/>
              </a:rPr>
              <a:t>It's easier to refuse than you think. Try: “No thanks,” “I don't drink,” or “I'm not interested.” </a:t>
            </a:r>
            <a:r>
              <a:rPr lang="en-US" sz="2000" b="1" dirty="0">
                <a:latin typeface="+mj-lt"/>
                <a:ea typeface="ＭＳ Ｐゴシック" pitchFamily="-111" charset="-128"/>
              </a:rPr>
              <a:t>Or, “I’m driving, better not.”</a:t>
            </a:r>
          </a:p>
          <a:p>
            <a:pPr marL="342900" indent="-342900">
              <a:buFont typeface="Arial" panose="020B0604020202020204" pitchFamily="34" charset="0"/>
              <a:buChar char="•"/>
            </a:pPr>
            <a:r>
              <a:rPr lang="en-US" sz="2000" dirty="0">
                <a:latin typeface="+mj-lt"/>
                <a:ea typeface="ＭＳ Ｐゴシック" pitchFamily="-111" charset="-128"/>
              </a:rPr>
              <a:t>Remember that the majority of teens don't drink alcohol. You're in good company when you're one of them.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Content Placeholder 6" descr="skateboard2_NIDA.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57861" y="1208668"/>
            <a:ext cx="6028278" cy="4525963"/>
          </a:xfrm>
        </p:spPr>
      </p:pic>
      <p:sp>
        <p:nvSpPr>
          <p:cNvPr id="2" name="Slide Number Placeholder 1"/>
          <p:cNvSpPr>
            <a:spLocks noGrp="1"/>
          </p:cNvSpPr>
          <p:nvPr>
            <p:ph type="sldNum" sz="quarter" idx="4294967295"/>
          </p:nvPr>
        </p:nvSpPr>
        <p:spPr>
          <a:xfrm>
            <a:off x="7942263" y="6327775"/>
            <a:ext cx="1201737" cy="365125"/>
          </a:xfrm>
        </p:spPr>
        <p:txBody>
          <a:bodyPr/>
          <a:lstStyle/>
          <a:p>
            <a:fld id="{C1641F8F-D9F2-49A8-81CF-B12CBD0B9F46}" type="slidenum">
              <a:rPr lang="en-US" smtClean="0"/>
              <a:pPr/>
              <a:t>37</a:t>
            </a:fld>
            <a:endParaRPr lang="en-US" dirty="0"/>
          </a:p>
        </p:txBody>
      </p:sp>
      <p:sp>
        <p:nvSpPr>
          <p:cNvPr id="56322" name="Title 1"/>
          <p:cNvSpPr>
            <a:spLocks noGrp="1"/>
          </p:cNvSpPr>
          <p:nvPr>
            <p:ph type="title" idx="4294967295"/>
          </p:nvPr>
        </p:nvSpPr>
        <p:spPr>
          <a:xfrm>
            <a:off x="489397" y="296862"/>
            <a:ext cx="8053734" cy="869950"/>
          </a:xfrm>
        </p:spPr>
        <p:txBody>
          <a:bodyPr/>
          <a:lstStyle/>
          <a:p>
            <a:r>
              <a:rPr lang="en-US" dirty="0">
                <a:solidFill>
                  <a:srgbClr val="CC0000"/>
                </a:solidFill>
              </a:rPr>
              <a:t>What choice will you make?</a:t>
            </a:r>
          </a:p>
        </p:txBody>
      </p:sp>
      <p:sp>
        <p:nvSpPr>
          <p:cNvPr id="56325" name="TextBox 7"/>
          <p:cNvSpPr txBox="1">
            <a:spLocks noChangeArrowheads="1"/>
          </p:cNvSpPr>
          <p:nvPr/>
        </p:nvSpPr>
        <p:spPr bwMode="auto">
          <a:xfrm>
            <a:off x="3595578" y="6138637"/>
            <a:ext cx="2318263" cy="261610"/>
          </a:xfrm>
          <a:prstGeom prst="rect">
            <a:avLst/>
          </a:prstGeom>
          <a:noFill/>
          <a:ln w="9525">
            <a:noFill/>
            <a:miter lim="800000"/>
            <a:headEnd/>
            <a:tailEnd/>
          </a:ln>
        </p:spPr>
        <p:txBody>
          <a:bodyPr wrap="none">
            <a:spAutoFit/>
          </a:bodyPr>
          <a:lstStyle/>
          <a:p>
            <a:r>
              <a:rPr lang="en-US" sz="1100" dirty="0">
                <a:hlinkClick r:id="rId4"/>
              </a:rPr>
              <a:t>http://teens.drugabuse.gov/peerx/</a:t>
            </a:r>
            <a:r>
              <a:rPr lang="en-US" sz="1100" dirty="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Content Placeholder 4" descr="j0434056.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446213" y="1530300"/>
            <a:ext cx="6496050" cy="4324350"/>
          </a:xfrm>
        </p:spPr>
      </p:pic>
      <p:sp>
        <p:nvSpPr>
          <p:cNvPr id="53250" name="Title 1"/>
          <p:cNvSpPr>
            <a:spLocks noGrp="1"/>
          </p:cNvSpPr>
          <p:nvPr>
            <p:ph type="title" idx="4294967295"/>
          </p:nvPr>
        </p:nvSpPr>
        <p:spPr>
          <a:xfrm>
            <a:off x="457200" y="274637"/>
            <a:ext cx="8120130" cy="1162277"/>
          </a:xfrm>
        </p:spPr>
        <p:txBody>
          <a:bodyPr/>
          <a:lstStyle/>
          <a:p>
            <a:r>
              <a:rPr lang="en-US" dirty="0">
                <a:solidFill>
                  <a:srgbClr val="CC0000"/>
                </a:solidFill>
              </a:rPr>
              <a:t>Most Montana teens – 92.4% – </a:t>
            </a:r>
            <a:br>
              <a:rPr lang="en-US" dirty="0">
                <a:solidFill>
                  <a:srgbClr val="CC0000"/>
                </a:solidFill>
              </a:rPr>
            </a:br>
            <a:r>
              <a:rPr lang="en-US" dirty="0">
                <a:solidFill>
                  <a:srgbClr val="CC0000"/>
                </a:solidFill>
              </a:rPr>
              <a:t>don’t drink and drive</a:t>
            </a:r>
          </a:p>
        </p:txBody>
      </p:sp>
      <p:sp>
        <p:nvSpPr>
          <p:cNvPr id="5" name="TextBox 4"/>
          <p:cNvSpPr txBox="1"/>
          <p:nvPr/>
        </p:nvSpPr>
        <p:spPr>
          <a:xfrm>
            <a:off x="1323974" y="6089543"/>
            <a:ext cx="6496051" cy="400110"/>
          </a:xfrm>
          <a:prstGeom prst="rect">
            <a:avLst/>
          </a:prstGeom>
          <a:noFill/>
        </p:spPr>
        <p:txBody>
          <a:bodyPr wrap="square">
            <a:spAutoFit/>
          </a:bodyPr>
          <a:lstStyle/>
          <a:p>
            <a:pPr algn="ctr">
              <a:defRPr/>
            </a:pPr>
            <a:r>
              <a:rPr lang="en-US" sz="2000" b="1" dirty="0">
                <a:latin typeface="+mj-lt"/>
                <a:cs typeface="Arial" panose="020B0604020202020204" pitchFamily="34" charset="0"/>
              </a:rPr>
              <a:t>What else can you do to stay safe on the road?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046757"/>
            <a:ext cx="8403464" cy="3590314"/>
          </a:xfrm>
        </p:spPr>
        <p:txBody>
          <a:bodyPr/>
          <a:lstStyle/>
          <a:p>
            <a:r>
              <a:rPr lang="en-US" sz="2200" dirty="0"/>
              <a:t>Office of Public Instruction: </a:t>
            </a:r>
            <a:r>
              <a:rPr lang="en-US" sz="2200" dirty="0">
                <a:hlinkClick r:id="rId3"/>
              </a:rPr>
              <a:t>Youth Risk Behavior Survey</a:t>
            </a:r>
            <a:endParaRPr lang="en-US" sz="2200" dirty="0"/>
          </a:p>
          <a:p>
            <a:r>
              <a:rPr lang="en-US" sz="2200" dirty="0"/>
              <a:t>Montana Department of Transportation - </a:t>
            </a:r>
            <a:r>
              <a:rPr lang="en-US" sz="2200" dirty="0">
                <a:hlinkClick r:id="rId4"/>
              </a:rPr>
              <a:t>Vision Zero</a:t>
            </a:r>
            <a:endParaRPr lang="en-US" sz="2200" dirty="0"/>
          </a:p>
          <a:p>
            <a:r>
              <a:rPr lang="en-US" sz="2200" dirty="0"/>
              <a:t>National Institute on Drug Abuse for Teens -  </a:t>
            </a:r>
            <a:r>
              <a:rPr lang="en-US" sz="2200" dirty="0">
                <a:hlinkClick r:id="rId5"/>
              </a:rPr>
              <a:t>http://teens.drugabuse.gov/</a:t>
            </a:r>
            <a:endParaRPr lang="en-US" sz="2200" dirty="0"/>
          </a:p>
          <a:p>
            <a:r>
              <a:rPr lang="en-US" sz="2200" dirty="0"/>
              <a:t>Alcohol Screening – </a:t>
            </a:r>
            <a:r>
              <a:rPr lang="en-US" sz="2200" dirty="0">
                <a:hlinkClick r:id="rId6"/>
              </a:rPr>
              <a:t>Tips for Teens: The Truth about Alcohol</a:t>
            </a:r>
            <a:endParaRPr lang="en-US" sz="2200" dirty="0"/>
          </a:p>
          <a:p>
            <a:r>
              <a:rPr lang="en-US" sz="2200" dirty="0"/>
              <a:t>Centers for Disease Control - </a:t>
            </a:r>
            <a:r>
              <a:rPr lang="en-US" sz="2200" dirty="0">
                <a:hlinkClick r:id="rId7"/>
              </a:rPr>
              <a:t>Alcohol and Public Health</a:t>
            </a:r>
            <a:endParaRPr lang="en-US" sz="2200" dirty="0"/>
          </a:p>
          <a:p>
            <a:r>
              <a:rPr lang="en-US" sz="2200" dirty="0"/>
              <a:t>Mothers Against Drunk Driving – </a:t>
            </a:r>
            <a:r>
              <a:rPr lang="en-US" sz="2200" dirty="0">
                <a:hlinkClick r:id="rId8"/>
              </a:rPr>
              <a:t>Safe Roads Warm Hearts</a:t>
            </a:r>
            <a:endParaRPr lang="en-US" sz="2200" dirty="0"/>
          </a:p>
          <a:p>
            <a:r>
              <a:rPr lang="en-US" sz="2200" dirty="0"/>
              <a:t>NHTSA – </a:t>
            </a:r>
            <a:r>
              <a:rPr lang="en-US" sz="2200" dirty="0">
                <a:hlinkClick r:id="rId9"/>
              </a:rPr>
              <a:t>Drunk Driving</a:t>
            </a:r>
            <a:endParaRPr lang="en-US" sz="2200" dirty="0"/>
          </a:p>
        </p:txBody>
      </p:sp>
      <p:sp>
        <p:nvSpPr>
          <p:cNvPr id="5" name="Title 4"/>
          <p:cNvSpPr>
            <a:spLocks noGrp="1"/>
          </p:cNvSpPr>
          <p:nvPr>
            <p:ph type="title" idx="4294967295"/>
          </p:nvPr>
        </p:nvSpPr>
        <p:spPr>
          <a:xfrm>
            <a:off x="457199" y="274638"/>
            <a:ext cx="8085931" cy="869950"/>
          </a:xfrm>
        </p:spPr>
        <p:txBody>
          <a:bodyPr/>
          <a:lstStyle/>
          <a:p>
            <a:r>
              <a:rPr lang="en-US" dirty="0">
                <a:solidFill>
                  <a:srgbClr val="CC0000"/>
                </a:solidFill>
              </a:rPr>
              <a:t>Alcohol &amp; Drugs Research Sites</a:t>
            </a:r>
          </a:p>
        </p:txBody>
      </p:sp>
      <p:pic>
        <p:nvPicPr>
          <p:cNvPr id="6" name="Picture 5">
            <a:extLst>
              <a:ext uri="{FF2B5EF4-FFF2-40B4-BE49-F238E27FC236}">
                <a16:creationId xmlns:a16="http://schemas.microsoft.com/office/drawing/2014/main" id="{4F9EA984-727B-469B-A632-8150B6EB24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6844" y="4530247"/>
            <a:ext cx="2297715" cy="663784"/>
          </a:xfrm>
          <a:prstGeom prst="rect">
            <a:avLst/>
          </a:prstGeom>
        </p:spPr>
      </p:pic>
      <p:pic>
        <p:nvPicPr>
          <p:cNvPr id="8" name="Picture 7">
            <a:extLst>
              <a:ext uri="{FF2B5EF4-FFF2-40B4-BE49-F238E27FC236}">
                <a16:creationId xmlns:a16="http://schemas.microsoft.com/office/drawing/2014/main" id="{3E8790FB-EBEE-4E4F-9ECC-7D9B3C9D6AD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43312" y="5643379"/>
            <a:ext cx="1857376" cy="814388"/>
          </a:xfrm>
          <a:prstGeom prst="rect">
            <a:avLst/>
          </a:prstGeom>
        </p:spPr>
      </p:pic>
      <p:pic>
        <p:nvPicPr>
          <p:cNvPr id="12" name="Picture 11">
            <a:extLst>
              <a:ext uri="{FF2B5EF4-FFF2-40B4-BE49-F238E27FC236}">
                <a16:creationId xmlns:a16="http://schemas.microsoft.com/office/drawing/2014/main" id="{D42A8269-1080-4DD1-B116-170C49389C8A}"/>
              </a:ext>
            </a:extLst>
          </p:cNvPr>
          <p:cNvPicPr>
            <a:picLocks noChangeAspect="1"/>
          </p:cNvPicPr>
          <p:nvPr/>
        </p:nvPicPr>
        <p:blipFill rotWithShape="1">
          <a:blip r:embed="rId12">
            <a:extLst>
              <a:ext uri="{28A0092B-C50C-407E-A947-70E740481C1C}">
                <a14:useLocalDpi xmlns:a14="http://schemas.microsoft.com/office/drawing/2010/main" val="0"/>
              </a:ext>
            </a:extLst>
          </a:blip>
          <a:srcRect l="5602" t="9043" b="11094"/>
          <a:stretch/>
        </p:blipFill>
        <p:spPr>
          <a:xfrm>
            <a:off x="6497751" y="4065423"/>
            <a:ext cx="1571762" cy="816974"/>
          </a:xfrm>
          <a:prstGeom prst="rect">
            <a:avLst/>
          </a:prstGeom>
        </p:spPr>
      </p:pic>
      <p:pic>
        <p:nvPicPr>
          <p:cNvPr id="14" name="Picture 13">
            <a:extLst>
              <a:ext uri="{FF2B5EF4-FFF2-40B4-BE49-F238E27FC236}">
                <a16:creationId xmlns:a16="http://schemas.microsoft.com/office/drawing/2014/main" id="{85CAA1E7-D3DA-450C-BC5A-8718F75DFE60}"/>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3301308" y="4445579"/>
            <a:ext cx="2541384" cy="694645"/>
          </a:xfrm>
          <a:prstGeom prst="rect">
            <a:avLst/>
          </a:prstGeom>
        </p:spPr>
      </p:pic>
      <p:pic>
        <p:nvPicPr>
          <p:cNvPr id="16" name="Picture 15">
            <a:extLst>
              <a:ext uri="{FF2B5EF4-FFF2-40B4-BE49-F238E27FC236}">
                <a16:creationId xmlns:a16="http://schemas.microsoft.com/office/drawing/2014/main" id="{2DE3CA46-9C8F-4AC4-9200-C515D75E5A4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68870" y="5087206"/>
            <a:ext cx="1628571" cy="1409524"/>
          </a:xfrm>
          <a:prstGeom prst="rect">
            <a:avLst/>
          </a:prstGeom>
        </p:spPr>
      </p:pic>
      <p:pic>
        <p:nvPicPr>
          <p:cNvPr id="18" name="Picture 17">
            <a:extLst>
              <a:ext uri="{FF2B5EF4-FFF2-40B4-BE49-F238E27FC236}">
                <a16:creationId xmlns:a16="http://schemas.microsoft.com/office/drawing/2014/main" id="{C06E1382-C4A1-4B06-9429-C47431F01F6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7199" y="5682342"/>
            <a:ext cx="2371725" cy="895350"/>
          </a:xfrm>
          <a:prstGeom prst="rect">
            <a:avLst/>
          </a:prstGeom>
        </p:spPr>
      </p:pic>
    </p:spTree>
    <p:extLst>
      <p:ext uri="{BB962C8B-B14F-4D97-AF65-F5344CB8AC3E}">
        <p14:creationId xmlns:p14="http://schemas.microsoft.com/office/powerpoint/2010/main" val="1344497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0092H_reddrink_NHTSA.jpg"/>
          <p:cNvPicPr>
            <a:picLocks noChangeAspect="1"/>
          </p:cNvPicPr>
          <p:nvPr/>
        </p:nvPicPr>
        <p:blipFill rotWithShape="1">
          <a:blip r:embed="rId3" cstate="email">
            <a:extLst>
              <a:ext uri="{28A0092B-C50C-407E-A947-70E740481C1C}">
                <a14:useLocalDpi xmlns:a14="http://schemas.microsoft.com/office/drawing/2010/main"/>
              </a:ext>
            </a:extLst>
          </a:blip>
          <a:srcRect l="46527"/>
          <a:stretch/>
        </p:blipFill>
        <p:spPr bwMode="auto">
          <a:xfrm>
            <a:off x="3972753" y="3626080"/>
            <a:ext cx="1473141" cy="2471895"/>
          </a:xfrm>
          <a:prstGeom prst="rect">
            <a:avLst/>
          </a:prstGeom>
          <a:noFill/>
          <a:ln w="9525">
            <a:noFill/>
            <a:miter lim="800000"/>
            <a:headEnd/>
            <a:tailEnd/>
          </a:ln>
        </p:spPr>
      </p:pic>
      <p:sp>
        <p:nvSpPr>
          <p:cNvPr id="19460" name="Content Placeholder 2"/>
          <p:cNvSpPr>
            <a:spLocks noGrp="1"/>
          </p:cNvSpPr>
          <p:nvPr>
            <p:ph idx="1"/>
          </p:nvPr>
        </p:nvSpPr>
        <p:spPr>
          <a:xfrm>
            <a:off x="457200" y="1144588"/>
            <a:ext cx="8229600" cy="1875861"/>
          </a:xfrm>
        </p:spPr>
        <p:txBody>
          <a:bodyPr/>
          <a:lstStyle/>
          <a:p>
            <a:pPr marL="0" indent="0">
              <a:buNone/>
            </a:pPr>
            <a:r>
              <a:rPr lang="en-US" sz="2800" dirty="0"/>
              <a:t>But all chemicals affect the brain—</a:t>
            </a:r>
          </a:p>
          <a:p>
            <a:pPr marL="0" indent="0">
              <a:buNone/>
            </a:pPr>
            <a:r>
              <a:rPr lang="en-US" sz="2800" dirty="0"/>
              <a:t>that’s why drugs make you feel high, low, speeded up, slowed down, or see things that aren’t there. </a:t>
            </a:r>
          </a:p>
          <a:p>
            <a:pPr marL="0" indent="0">
              <a:buNone/>
            </a:pPr>
            <a:r>
              <a:rPr lang="en-US" sz="2800" i="1" dirty="0"/>
              <a:t>All </a:t>
            </a:r>
            <a:r>
              <a:rPr lang="en-US" sz="2800" dirty="0"/>
              <a:t>drugs affect your driving. </a:t>
            </a:r>
          </a:p>
          <a:p>
            <a:endParaRPr lang="en-US" sz="2800" dirty="0"/>
          </a:p>
          <a:p>
            <a:endParaRPr lang="en-US" dirty="0"/>
          </a:p>
          <a:p>
            <a:endParaRPr lang="en-US" dirty="0"/>
          </a:p>
        </p:txBody>
      </p:sp>
      <p:sp>
        <p:nvSpPr>
          <p:cNvPr id="5" name="Title 4"/>
          <p:cNvSpPr>
            <a:spLocks noGrp="1"/>
          </p:cNvSpPr>
          <p:nvPr>
            <p:ph type="title" idx="4294967295"/>
          </p:nvPr>
        </p:nvSpPr>
        <p:spPr>
          <a:xfrm>
            <a:off x="369698" y="274638"/>
            <a:ext cx="8229600" cy="869950"/>
          </a:xfrm>
        </p:spPr>
        <p:txBody>
          <a:bodyPr/>
          <a:lstStyle/>
          <a:p>
            <a:r>
              <a:rPr lang="en-US" dirty="0">
                <a:solidFill>
                  <a:srgbClr val="C00000"/>
                </a:solidFill>
              </a:rPr>
              <a:t>Different drugs do different things. </a:t>
            </a:r>
          </a:p>
        </p:txBody>
      </p:sp>
      <p:pic>
        <p:nvPicPr>
          <p:cNvPr id="19461" name="Picture 7" descr="2-pills.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3678379"/>
            <a:ext cx="3138021" cy="2564376"/>
          </a:xfrm>
          <a:prstGeom prst="rect">
            <a:avLst/>
          </a:prstGeom>
          <a:noFill/>
          <a:ln w="9525">
            <a:noFill/>
            <a:miter lim="800000"/>
            <a:headEnd/>
            <a:tailEnd/>
          </a:ln>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7120" r="28139"/>
          <a:stretch/>
        </p:blipFill>
        <p:spPr>
          <a:xfrm>
            <a:off x="5902189" y="3626080"/>
            <a:ext cx="2784611" cy="266897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bwMode="auto">
          <a:xfrm>
            <a:off x="457200" y="167151"/>
            <a:ext cx="8229600" cy="727586"/>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noAutofit/>
          </a:bodyPr>
          <a:lstStyle/>
          <a:p>
            <a:r>
              <a:rPr lang="en-US" sz="1800" b="1" dirty="0">
                <a:solidFill>
                  <a:schemeClr val="tx1"/>
                </a:solidFill>
              </a:rPr>
              <a:t>Montana Driver Education and Training</a:t>
            </a:r>
            <a:br>
              <a:rPr lang="en-US" sz="2400" b="1" dirty="0">
                <a:solidFill>
                  <a:srgbClr val="CC0066"/>
                </a:solidFill>
              </a:rPr>
            </a:br>
            <a:r>
              <a:rPr lang="en-US" sz="2400" b="1" dirty="0">
                <a:solidFill>
                  <a:srgbClr val="C00000"/>
                </a:solidFill>
              </a:rPr>
              <a:t>Standards and Benchmarks</a:t>
            </a:r>
          </a:p>
        </p:txBody>
      </p:sp>
      <p:sp>
        <p:nvSpPr>
          <p:cNvPr id="110595" name="Rectangle 3"/>
          <p:cNvSpPr>
            <a:spLocks noGrp="1" noChangeArrowheads="1"/>
          </p:cNvSpPr>
          <p:nvPr>
            <p:ph type="body" idx="1"/>
          </p:nvPr>
        </p:nvSpPr>
        <p:spPr>
          <a:xfrm>
            <a:off x="176981" y="1150374"/>
            <a:ext cx="4011561" cy="5161936"/>
          </a:xfrm>
        </p:spPr>
        <p:txBody>
          <a:bodyPr>
            <a:noAutofit/>
          </a:bodyPr>
          <a:lstStyle/>
          <a:p>
            <a:pPr marL="0" indent="0">
              <a:lnSpc>
                <a:spcPct val="80000"/>
              </a:lnSpc>
              <a:buNone/>
            </a:pPr>
            <a:r>
              <a:rPr lang="en-US" sz="900" b="1" dirty="0">
                <a:latin typeface="Arial" charset="0"/>
              </a:rPr>
              <a:t>1.  </a:t>
            </a:r>
            <a:r>
              <a:rPr lang="en-US" sz="900" b="1" u="sng" dirty="0">
                <a:latin typeface="Arial" charset="0"/>
              </a:rPr>
              <a:t>Laws and Highway System</a:t>
            </a:r>
          </a:p>
          <a:p>
            <a:pPr marL="640080" lvl="1" indent="-457200">
              <a:lnSpc>
                <a:spcPct val="120000"/>
              </a:lnSpc>
              <a:buFontTx/>
              <a:buNone/>
            </a:pPr>
            <a:r>
              <a:rPr lang="en-US" sz="900" dirty="0">
                <a:latin typeface="Arial" charset="0"/>
              </a:rPr>
              <a:t>1.1.  	know the laws outlined in the Montana Driver's manual;</a:t>
            </a:r>
          </a:p>
          <a:p>
            <a:pPr marL="640080" lvl="1" indent="-457200">
              <a:lnSpc>
                <a:spcPct val="120000"/>
              </a:lnSpc>
              <a:buFontTx/>
              <a:buNone/>
            </a:pPr>
            <a:r>
              <a:rPr lang="en-US" sz="900" dirty="0">
                <a:latin typeface="Arial" charset="0"/>
              </a:rPr>
              <a:t>1.2.  	understand the laws outlined in the Montana Driver's Manual; and</a:t>
            </a:r>
          </a:p>
          <a:p>
            <a:pPr marL="640080" lvl="1" indent="-457200">
              <a:lnSpc>
                <a:spcPct val="120000"/>
              </a:lnSpc>
              <a:buFontTx/>
              <a:buNone/>
            </a:pPr>
            <a:r>
              <a:rPr lang="en-US" sz="900" dirty="0">
                <a:latin typeface="Arial" charset="0"/>
              </a:rPr>
              <a:t>1.3.  	consistently demonstrate knowledge and understanding by responsible adherence to highway transportation system traffic laws and control devices.</a:t>
            </a:r>
          </a:p>
          <a:p>
            <a:pPr marL="0" indent="0">
              <a:lnSpc>
                <a:spcPct val="120000"/>
              </a:lnSpc>
              <a:buNone/>
            </a:pPr>
            <a:r>
              <a:rPr lang="en-US" sz="900" b="1" dirty="0">
                <a:latin typeface="Arial" charset="0"/>
              </a:rPr>
              <a:t>2.  </a:t>
            </a:r>
            <a:r>
              <a:rPr lang="en-US" sz="900" b="1" u="sng" dirty="0">
                <a:latin typeface="Arial" charset="0"/>
              </a:rPr>
              <a:t>Responsibility</a:t>
            </a:r>
            <a:endParaRPr lang="en-US" sz="900" dirty="0">
              <a:latin typeface="Arial" charset="0"/>
            </a:endParaRPr>
          </a:p>
          <a:p>
            <a:pPr marL="640080" lvl="1" indent="-457200">
              <a:lnSpc>
                <a:spcPct val="120000"/>
              </a:lnSpc>
              <a:buFontTx/>
              <a:buNone/>
            </a:pPr>
            <a:r>
              <a:rPr lang="en-US" sz="900" dirty="0">
                <a:latin typeface="Arial" charset="0"/>
              </a:rPr>
              <a:t>2.1.  	recognize the importance of making safe and responsible decisions for owning and operating a motor vehicle;</a:t>
            </a:r>
          </a:p>
          <a:p>
            <a:pPr marL="640080" lvl="1" indent="-457200">
              <a:lnSpc>
                <a:spcPct val="120000"/>
              </a:lnSpc>
              <a:buFontTx/>
              <a:buNone/>
            </a:pPr>
            <a:r>
              <a:rPr lang="en-US" sz="900" dirty="0">
                <a:latin typeface="Arial" charset="0"/>
              </a:rPr>
              <a:t>2.2	demonstrate the ability to make appropriate decisions while operating a motor vehicle;</a:t>
            </a:r>
          </a:p>
          <a:p>
            <a:pPr marL="640080" lvl="1" indent="-457200">
              <a:lnSpc>
                <a:spcPct val="120000"/>
              </a:lnSpc>
              <a:buFontTx/>
              <a:buNone/>
            </a:pPr>
            <a:r>
              <a:rPr lang="en-US" sz="900" dirty="0">
                <a:latin typeface="Arial" charset="0"/>
              </a:rPr>
              <a:t>2.3.  	consistently display respect for other users of the highway transportation system; and</a:t>
            </a:r>
          </a:p>
          <a:p>
            <a:pPr marL="640080" lvl="1" indent="-457200">
              <a:lnSpc>
                <a:spcPct val="120000"/>
              </a:lnSpc>
              <a:buFontTx/>
              <a:buNone/>
            </a:pPr>
            <a:r>
              <a:rPr lang="en-US" sz="900" dirty="0">
                <a:latin typeface="Arial" charset="0"/>
              </a:rPr>
              <a:t>2.4.  	develop positive habits and attitudes for responsible driving.</a:t>
            </a:r>
          </a:p>
          <a:p>
            <a:pPr marL="0" indent="0">
              <a:lnSpc>
                <a:spcPct val="120000"/>
              </a:lnSpc>
              <a:buNone/>
            </a:pPr>
            <a:r>
              <a:rPr lang="en-US" sz="900" b="1" dirty="0">
                <a:latin typeface="Arial" charset="0"/>
              </a:rPr>
              <a:t>3.  </a:t>
            </a:r>
            <a:r>
              <a:rPr lang="en-US" sz="900" b="1" u="sng" dirty="0">
                <a:latin typeface="Arial" charset="0"/>
              </a:rPr>
              <a:t>Visual Skills</a:t>
            </a:r>
          </a:p>
          <a:p>
            <a:pPr marL="640080" lvl="1" indent="-457200">
              <a:lnSpc>
                <a:spcPct val="120000"/>
              </a:lnSpc>
              <a:buFontTx/>
              <a:buNone/>
            </a:pPr>
            <a:r>
              <a:rPr lang="en-US" sz="900" dirty="0">
                <a:latin typeface="Arial" charset="0"/>
              </a:rPr>
              <a:t>3.1. 	 know proper visual skills for operating a motor vehicle;</a:t>
            </a:r>
          </a:p>
          <a:p>
            <a:pPr marL="640080" lvl="1" indent="-457200">
              <a:lnSpc>
                <a:spcPct val="120000"/>
              </a:lnSpc>
              <a:buFontTx/>
              <a:buNone/>
            </a:pPr>
            <a:r>
              <a:rPr lang="en-US" sz="900" dirty="0">
                <a:latin typeface="Arial" charset="0"/>
              </a:rPr>
              <a:t>3.2.  	communicate and explain proper visual skills for operating a motor vehicle;</a:t>
            </a:r>
          </a:p>
          <a:p>
            <a:pPr marL="640080" lvl="1" indent="-457200">
              <a:lnSpc>
                <a:spcPct val="120000"/>
              </a:lnSpc>
              <a:buFontTx/>
              <a:buNone/>
            </a:pPr>
            <a:r>
              <a:rPr lang="en-US" sz="900" dirty="0">
                <a:latin typeface="Arial" charset="0"/>
              </a:rPr>
              <a:t>3.3. 	 demonstrate the use of proper visual skills for operating a motor vehicle; and</a:t>
            </a:r>
          </a:p>
          <a:p>
            <a:pPr marL="640080" lvl="1" indent="-457200">
              <a:lnSpc>
                <a:spcPct val="120000"/>
              </a:lnSpc>
              <a:buFontTx/>
              <a:buNone/>
            </a:pPr>
            <a:r>
              <a:rPr lang="en-US" sz="900" dirty="0">
                <a:latin typeface="Arial" charset="0"/>
              </a:rPr>
              <a:t>3.4.  	develop habits and attitudes with regard to proper visual skills.</a:t>
            </a:r>
          </a:p>
          <a:p>
            <a:pPr marL="0" indent="0">
              <a:lnSpc>
                <a:spcPct val="120000"/>
              </a:lnSpc>
              <a:buNone/>
            </a:pPr>
            <a:r>
              <a:rPr lang="en-US" sz="900" b="1" dirty="0">
                <a:latin typeface="Arial" charset="0"/>
              </a:rPr>
              <a:t>4.  </a:t>
            </a:r>
            <a:r>
              <a:rPr lang="en-US" sz="900" b="1" u="sng" dirty="0">
                <a:latin typeface="Arial" charset="0"/>
              </a:rPr>
              <a:t>Vehicle Control</a:t>
            </a:r>
          </a:p>
          <a:p>
            <a:pPr marL="640080" lvl="1" indent="-457200">
              <a:lnSpc>
                <a:spcPct val="120000"/>
              </a:lnSpc>
              <a:buFontTx/>
              <a:buNone/>
            </a:pPr>
            <a:r>
              <a:rPr lang="en-US" sz="900" dirty="0">
                <a:latin typeface="Arial" charset="0"/>
              </a:rPr>
              <a:t>4.1.  	demonstrate smooth, safe and efficient operation of a motor vehicle; and</a:t>
            </a:r>
          </a:p>
          <a:p>
            <a:pPr marL="640080" lvl="1" indent="-457200">
              <a:lnSpc>
                <a:spcPct val="120000"/>
              </a:lnSpc>
              <a:buFontTx/>
              <a:buNone/>
            </a:pPr>
            <a:r>
              <a:rPr lang="en-US" sz="900" dirty="0">
                <a:latin typeface="Arial" charset="0"/>
              </a:rPr>
              <a:t>4.2.  	develop positive habits and attitudes relative to safe, efficient and smooth vehicle operation.</a:t>
            </a:r>
          </a:p>
          <a:p>
            <a:pPr marL="640080" lvl="1" indent="-457200" algn="r">
              <a:lnSpc>
                <a:spcPct val="120000"/>
              </a:lnSpc>
              <a:buFontTx/>
              <a:buNone/>
            </a:pPr>
            <a:endParaRPr lang="en-US" sz="1000" i="1" dirty="0">
              <a:latin typeface="Arial" charset="0"/>
            </a:endParaRPr>
          </a:p>
        </p:txBody>
      </p:sp>
      <p:sp>
        <p:nvSpPr>
          <p:cNvPr id="2" name="Rectangle 1"/>
          <p:cNvSpPr/>
          <p:nvPr/>
        </p:nvSpPr>
        <p:spPr>
          <a:xfrm>
            <a:off x="4350775" y="1082932"/>
            <a:ext cx="4488425" cy="5078313"/>
          </a:xfrm>
          <a:prstGeom prst="rect">
            <a:avLst/>
          </a:prstGeom>
        </p:spPr>
        <p:txBody>
          <a:bodyPr wrap="square">
            <a:spAutoFit/>
          </a:bodyPr>
          <a:lstStyle/>
          <a:p>
            <a:pPr marL="609600" indent="-609600">
              <a:lnSpc>
                <a:spcPct val="120000"/>
              </a:lnSpc>
              <a:buFontTx/>
              <a:buNone/>
            </a:pPr>
            <a:r>
              <a:rPr lang="en-US" sz="900" b="1" dirty="0">
                <a:latin typeface="Arial" charset="0"/>
              </a:rPr>
              <a:t>5.  </a:t>
            </a:r>
            <a:r>
              <a:rPr lang="en-US" sz="900" b="1" u="sng" dirty="0">
                <a:latin typeface="Arial" charset="0"/>
              </a:rPr>
              <a:t>Communication</a:t>
            </a:r>
          </a:p>
          <a:p>
            <a:pPr marL="640080" lvl="1" indent="-457200">
              <a:lnSpc>
                <a:spcPct val="120000"/>
              </a:lnSpc>
              <a:buFontTx/>
              <a:buNone/>
            </a:pPr>
            <a:r>
              <a:rPr lang="en-US" sz="900" dirty="0">
                <a:latin typeface="Arial" charset="0"/>
              </a:rPr>
              <a:t>5.1.  	consistently communicate driving intentions (i.e., use of lights, vehicle position, and personal signals);</a:t>
            </a:r>
          </a:p>
          <a:p>
            <a:pPr marL="640080" lvl="1" indent="-457200">
              <a:lnSpc>
                <a:spcPct val="120000"/>
              </a:lnSpc>
              <a:buFontTx/>
              <a:buNone/>
            </a:pPr>
            <a:r>
              <a:rPr lang="en-US" sz="900" dirty="0">
                <a:latin typeface="Arial" charset="0"/>
              </a:rPr>
              <a:t>5.2.  	adjust driver behavior based on observation of the highway transportation system and other roadway users;</a:t>
            </a:r>
          </a:p>
          <a:p>
            <a:pPr marL="640080" lvl="1" indent="-457200">
              <a:lnSpc>
                <a:spcPct val="120000"/>
              </a:lnSpc>
              <a:buFontTx/>
              <a:buNone/>
            </a:pPr>
            <a:r>
              <a:rPr lang="en-US" sz="900" dirty="0">
                <a:latin typeface="Arial" charset="0"/>
              </a:rPr>
              <a:t>5.3.	adjust communication (i.e., use of lights, vehicle position, and personal signals) based on observation of the highway transportation system and other users; and</a:t>
            </a:r>
          </a:p>
          <a:p>
            <a:pPr marL="640080" lvl="1" indent="-457200">
              <a:lnSpc>
                <a:spcPct val="120000"/>
              </a:lnSpc>
              <a:buFontTx/>
              <a:buNone/>
            </a:pPr>
            <a:r>
              <a:rPr lang="en-US" sz="900" dirty="0">
                <a:latin typeface="Arial" charset="0"/>
              </a:rPr>
              <a:t>5.4.	develop positive habits and attitudes for effective communication.</a:t>
            </a:r>
          </a:p>
          <a:p>
            <a:pPr marL="609600" indent="-609600">
              <a:lnSpc>
                <a:spcPct val="120000"/>
              </a:lnSpc>
              <a:buFontTx/>
              <a:buNone/>
            </a:pPr>
            <a:r>
              <a:rPr lang="en-US" sz="900" b="1" dirty="0">
                <a:latin typeface="Arial" charset="0"/>
              </a:rPr>
              <a:t>6.  </a:t>
            </a:r>
            <a:r>
              <a:rPr lang="en-US" sz="900" b="1" u="sng" dirty="0">
                <a:latin typeface="Arial" charset="0"/>
              </a:rPr>
              <a:t>Risk Management</a:t>
            </a:r>
          </a:p>
          <a:p>
            <a:pPr marL="640080" lvl="1" indent="-457200">
              <a:lnSpc>
                <a:spcPct val="120000"/>
              </a:lnSpc>
              <a:buFontTx/>
              <a:buNone/>
            </a:pPr>
            <a:r>
              <a:rPr lang="en-US" sz="900" dirty="0">
                <a:latin typeface="Arial" charset="0"/>
              </a:rPr>
              <a:t>6.1.	understand driver risk-management principles;</a:t>
            </a:r>
          </a:p>
          <a:p>
            <a:pPr marL="640080" lvl="1" indent="-457200">
              <a:lnSpc>
                <a:spcPct val="120000"/>
              </a:lnSpc>
              <a:buFontTx/>
              <a:buNone/>
            </a:pPr>
            <a:r>
              <a:rPr lang="en-US" sz="900" dirty="0">
                <a:latin typeface="Arial" charset="0"/>
              </a:rPr>
              <a:t>6.2. 	demonstrate driver risk-management strategies; and</a:t>
            </a:r>
          </a:p>
          <a:p>
            <a:pPr marL="640080" lvl="1" indent="-457200">
              <a:lnSpc>
                <a:spcPct val="120000"/>
              </a:lnSpc>
              <a:buFontTx/>
              <a:buNone/>
            </a:pPr>
            <a:r>
              <a:rPr lang="en-US" sz="900" dirty="0">
                <a:latin typeface="Arial" charset="0"/>
              </a:rPr>
              <a:t>6.3.	develop positive habits and attitudes for effective driver risk-management.</a:t>
            </a:r>
          </a:p>
          <a:p>
            <a:pPr marL="609600" indent="-609600">
              <a:lnSpc>
                <a:spcPct val="120000"/>
              </a:lnSpc>
              <a:buFontTx/>
              <a:buNone/>
            </a:pPr>
            <a:r>
              <a:rPr lang="en-US" sz="900" b="1" dirty="0">
                <a:latin typeface="Arial" charset="0"/>
              </a:rPr>
              <a:t>7.  </a:t>
            </a:r>
            <a:r>
              <a:rPr lang="en-US" sz="900" b="1" u="sng" dirty="0">
                <a:latin typeface="Arial" charset="0"/>
              </a:rPr>
              <a:t>Lifelong Learning</a:t>
            </a:r>
          </a:p>
          <a:p>
            <a:pPr marL="640080" lvl="1" indent="-457200">
              <a:lnSpc>
                <a:spcPct val="120000"/>
              </a:lnSpc>
              <a:buFontTx/>
              <a:buNone/>
            </a:pPr>
            <a:r>
              <a:rPr lang="en-US" sz="900" dirty="0">
                <a:latin typeface="Arial" charset="0"/>
              </a:rPr>
              <a:t>7.1. 	identify and use a range of learning strategies required to acquire or retain knowledge, positive driving habits, and driving skills for lifelong learning;</a:t>
            </a:r>
          </a:p>
          <a:p>
            <a:pPr marL="640080" lvl="1" indent="-457200">
              <a:lnSpc>
                <a:spcPct val="120000"/>
              </a:lnSpc>
              <a:buFontTx/>
              <a:buNone/>
            </a:pPr>
            <a:r>
              <a:rPr lang="en-US" sz="900" dirty="0">
                <a:latin typeface="Arial" charset="0"/>
              </a:rPr>
              <a:t>7.2.	establish learning goals that are based on an understanding of one’s own current and future learning needs; and</a:t>
            </a:r>
          </a:p>
          <a:p>
            <a:pPr marL="640080" lvl="1" indent="-457200">
              <a:lnSpc>
                <a:spcPct val="120000"/>
              </a:lnSpc>
              <a:buFontTx/>
              <a:buNone/>
            </a:pPr>
            <a:r>
              <a:rPr lang="en-US" sz="900" dirty="0">
                <a:latin typeface="Arial" charset="0"/>
              </a:rPr>
              <a:t>7.3. 	demonstrate knowledge and ability to make informed decisions required for positive driving habits, effective performance, and adaptation to change. </a:t>
            </a:r>
          </a:p>
          <a:p>
            <a:pPr marL="609600" indent="-609600">
              <a:lnSpc>
                <a:spcPct val="120000"/>
              </a:lnSpc>
              <a:buFontTx/>
              <a:buNone/>
            </a:pPr>
            <a:r>
              <a:rPr lang="en-US" sz="900" b="1" dirty="0">
                <a:latin typeface="Arial" charset="0"/>
              </a:rPr>
              <a:t>8.  </a:t>
            </a:r>
            <a:r>
              <a:rPr lang="en-US" sz="900" b="1" u="sng" dirty="0">
                <a:latin typeface="Arial" charset="0"/>
              </a:rPr>
              <a:t>Driving Experience</a:t>
            </a:r>
          </a:p>
          <a:p>
            <a:pPr marL="640080" lvl="1" indent="-457200">
              <a:lnSpc>
                <a:spcPct val="120000"/>
              </a:lnSpc>
              <a:buFontTx/>
              <a:buNone/>
            </a:pPr>
            <a:r>
              <a:rPr lang="en-US" sz="900" dirty="0">
                <a:latin typeface="Arial" charset="0"/>
              </a:rPr>
              <a:t>8.1.  	acquire at least the minimum number of BTW hours over at least the minimum number of days, as required by law, with a Montana-approved driver education teacher; and</a:t>
            </a:r>
          </a:p>
          <a:p>
            <a:pPr marL="640080" lvl="1" indent="-457200">
              <a:lnSpc>
                <a:spcPct val="120000"/>
              </a:lnSpc>
              <a:buFontTx/>
              <a:buNone/>
            </a:pPr>
            <a:r>
              <a:rPr lang="en-US" sz="900" dirty="0">
                <a:latin typeface="Arial" charset="0"/>
              </a:rPr>
              <a:t>8.2.	acquire additional behind-the-wheel driving experience with a parent or guardian’s assistance in a variety of driving situations (i.e., night, adverse weather, gravel road, etc.).</a:t>
            </a:r>
          </a:p>
        </p:txBody>
      </p:sp>
    </p:spTree>
    <p:extLst>
      <p:ext uri="{BB962C8B-B14F-4D97-AF65-F5344CB8AC3E}">
        <p14:creationId xmlns:p14="http://schemas.microsoft.com/office/powerpoint/2010/main" val="1558661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thumb_capsule_posterNIDA.jpg"/>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bwMode="auto">
          <a:xfrm>
            <a:off x="391886" y="525848"/>
            <a:ext cx="4303774" cy="5563453"/>
          </a:xfrm>
          <a:prstGeom prst="rect">
            <a:avLst/>
          </a:prstGeom>
          <a:noFill/>
          <a:ln w="9525">
            <a:noFill/>
            <a:miter lim="800000"/>
            <a:headEnd/>
            <a:tailEnd/>
          </a:ln>
        </p:spPr>
      </p:pic>
      <p:sp>
        <p:nvSpPr>
          <p:cNvPr id="20482" name="Title 1"/>
          <p:cNvSpPr>
            <a:spLocks noGrp="1"/>
          </p:cNvSpPr>
          <p:nvPr>
            <p:ph type="title" idx="4294967295"/>
          </p:nvPr>
        </p:nvSpPr>
        <p:spPr>
          <a:xfrm>
            <a:off x="4863085" y="525848"/>
            <a:ext cx="3533940" cy="5563454"/>
          </a:xfrm>
        </p:spPr>
        <p:txBody>
          <a:bodyPr/>
          <a:lstStyle/>
          <a:p>
            <a:r>
              <a:rPr lang="en-US" sz="3600" dirty="0">
                <a:solidFill>
                  <a:srgbClr val="C00000"/>
                </a:solidFill>
              </a:rPr>
              <a:t>You know drugs make you feel </a:t>
            </a:r>
            <a:r>
              <a:rPr lang="en-US" sz="3600" dirty="0">
                <a:solidFill>
                  <a:srgbClr val="C00000"/>
                </a:solidFill>
                <a:effectLst>
                  <a:outerShdw blurRad="38100" dist="38100" dir="2700000" algn="tl">
                    <a:srgbClr val="000000">
                      <a:alpha val="43137"/>
                    </a:srgbClr>
                  </a:outerShdw>
                </a:effectLst>
                <a:latin typeface="Kristen ITC" panose="03050502040202030202" pitchFamily="66" charset="0"/>
              </a:rPr>
              <a:t>Fuzzy, </a:t>
            </a:r>
            <a:br>
              <a:rPr lang="en-US" sz="3600" dirty="0">
                <a:solidFill>
                  <a:srgbClr val="C00000"/>
                </a:solidFill>
              </a:rPr>
            </a:br>
            <a:r>
              <a:rPr lang="en-US" sz="3600" dirty="0">
                <a:solidFill>
                  <a:srgbClr val="C00000"/>
                </a:solidFill>
              </a:rPr>
              <a:t>but why?</a:t>
            </a:r>
            <a:br>
              <a:rPr lang="en-US" sz="3200" dirty="0">
                <a:solidFill>
                  <a:srgbClr val="C00000"/>
                </a:solidFill>
              </a:rPr>
            </a:br>
            <a:r>
              <a:rPr lang="en-US" sz="3200" dirty="0">
                <a:solidFill>
                  <a:schemeClr val="tx1"/>
                </a:solidFill>
              </a:rPr>
              <a:t> </a:t>
            </a:r>
            <a:br>
              <a:rPr lang="en-US" sz="3200" dirty="0">
                <a:solidFill>
                  <a:schemeClr val="tx1"/>
                </a:solidFill>
              </a:rPr>
            </a:br>
            <a:r>
              <a:rPr lang="en-US" sz="3200" dirty="0">
                <a:solidFill>
                  <a:schemeClr val="tx1"/>
                </a:solidFill>
              </a:rPr>
              <a:t>What do drugs do to your brain?</a:t>
            </a:r>
            <a:br>
              <a:rPr lang="en-US" sz="3200" dirty="0">
                <a:solidFill>
                  <a:schemeClr val="tx1"/>
                </a:solidFill>
              </a:rPr>
            </a:br>
            <a:r>
              <a:rPr lang="en-US" sz="3200" dirty="0">
                <a:solidFill>
                  <a:schemeClr val="tx1"/>
                </a:solidFill>
              </a:rPr>
              <a:t> </a:t>
            </a:r>
            <a:br>
              <a:rPr lang="en-US" sz="3200" dirty="0">
                <a:solidFill>
                  <a:schemeClr val="tx1"/>
                </a:solidFill>
              </a:rPr>
            </a:br>
            <a:r>
              <a:rPr lang="en-US" sz="3200" dirty="0">
                <a:solidFill>
                  <a:schemeClr val="tx1"/>
                </a:solidFill>
              </a:rPr>
              <a:t>How can drugs affect your driving?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a:xfrm>
            <a:off x="2176626" y="447037"/>
            <a:ext cx="5141962" cy="5168152"/>
          </a:xfrm>
        </p:spPr>
      </p:pic>
      <p:sp>
        <p:nvSpPr>
          <p:cNvPr id="4" name="TextBox 3"/>
          <p:cNvSpPr txBox="1"/>
          <p:nvPr/>
        </p:nvSpPr>
        <p:spPr>
          <a:xfrm>
            <a:off x="2572379" y="5887743"/>
            <a:ext cx="3969098" cy="523220"/>
          </a:xfrm>
          <a:prstGeom prst="rect">
            <a:avLst/>
          </a:prstGeom>
          <a:noFill/>
        </p:spPr>
        <p:txBody>
          <a:bodyPr wrap="square">
            <a:spAutoFit/>
          </a:bodyPr>
          <a:lstStyle/>
          <a:p>
            <a:pPr algn="ctr">
              <a:defRPr/>
            </a:pPr>
            <a:r>
              <a:rPr lang="en-US" sz="1400" b="1" dirty="0">
                <a:latin typeface="+mn-lt"/>
              </a:rPr>
              <a:t>WATCH VIDEOS, PLAY GAMES, LEARN MORE</a:t>
            </a:r>
          </a:p>
          <a:p>
            <a:pPr algn="ctr">
              <a:defRPr/>
            </a:pPr>
            <a:r>
              <a:rPr lang="en-US" sz="1400" dirty="0">
                <a:latin typeface="+mn-lt"/>
              </a:rPr>
              <a:t>Shatter the Myths -  </a:t>
            </a:r>
            <a:r>
              <a:rPr lang="en-US" sz="1400" u="sng" dirty="0">
                <a:latin typeface="+mn-lt"/>
                <a:hlinkClick r:id="rId4"/>
              </a:rPr>
              <a:t>http://teens.drugabuse.gov</a:t>
            </a:r>
            <a:endParaRPr lang="en-US" sz="1400"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07EC2099-FDB6-4407-8658-FC02C11CE3B4}"/>
              </a:ext>
            </a:extLst>
          </p:cNvPr>
          <p:cNvPicPr>
            <a:picLocks noChangeAspect="1"/>
          </p:cNvPicPr>
          <p:nvPr/>
        </p:nvPicPr>
        <p:blipFill>
          <a:blip r:embed="rId3"/>
          <a:stretch>
            <a:fillRect/>
          </a:stretch>
        </p:blipFill>
        <p:spPr bwMode="auto">
          <a:xfrm>
            <a:off x="2265681" y="411613"/>
            <a:ext cx="4307839" cy="4755606"/>
          </a:xfrm>
          <a:prstGeom prst="rect">
            <a:avLst/>
          </a:prstGeom>
          <a:noFill/>
          <a:ln w="9525">
            <a:noFill/>
            <a:miter lim="800000"/>
            <a:headEnd/>
            <a:tailEnd/>
          </a:ln>
        </p:spPr>
      </p:pic>
      <p:sp>
        <p:nvSpPr>
          <p:cNvPr id="3" name="Rectangle 2">
            <a:extLst>
              <a:ext uri="{FF2B5EF4-FFF2-40B4-BE49-F238E27FC236}">
                <a16:creationId xmlns:a16="http://schemas.microsoft.com/office/drawing/2014/main" id="{F915C789-064E-4C4C-BEB6-216F704754F1}"/>
              </a:ext>
            </a:extLst>
          </p:cNvPr>
          <p:cNvSpPr/>
          <p:nvPr/>
        </p:nvSpPr>
        <p:spPr>
          <a:xfrm>
            <a:off x="2004811" y="5492280"/>
            <a:ext cx="4829577" cy="954107"/>
          </a:xfrm>
          <a:prstGeom prst="rect">
            <a:avLst/>
          </a:prstGeom>
        </p:spPr>
        <p:txBody>
          <a:bodyPr wrap="square">
            <a:spAutoFit/>
          </a:bodyPr>
          <a:lstStyle/>
          <a:p>
            <a:pPr algn="ctr"/>
            <a:r>
              <a:rPr lang="en-US" sz="2800" dirty="0">
                <a:latin typeface="+mj-lt"/>
              </a:rPr>
              <a:t>The brains and bodies of teens are still developing.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369713"/>
            <a:ext cx="3767070" cy="3132918"/>
          </a:xfrm>
        </p:spPr>
        <p:txBody>
          <a:bodyPr/>
          <a:lstStyle/>
          <a:p>
            <a:pPr marL="0" indent="0">
              <a:buNone/>
            </a:pPr>
            <a:r>
              <a:rPr lang="en-US" sz="2400" dirty="0"/>
              <a:t>The Prefrontal Cortex is responsible for: </a:t>
            </a:r>
          </a:p>
          <a:p>
            <a:r>
              <a:rPr lang="en-US" sz="2400" dirty="0"/>
              <a:t>Selective attention</a:t>
            </a:r>
          </a:p>
          <a:p>
            <a:r>
              <a:rPr lang="en-US" sz="2400" dirty="0"/>
              <a:t>Decision-making</a:t>
            </a:r>
          </a:p>
          <a:p>
            <a:r>
              <a:rPr lang="en-US" sz="2400" dirty="0"/>
              <a:t>Self-regulation</a:t>
            </a:r>
          </a:p>
          <a:p>
            <a:r>
              <a:rPr lang="en-US" sz="2400" dirty="0"/>
              <a:t>Judgment </a:t>
            </a:r>
          </a:p>
          <a:p>
            <a:r>
              <a:rPr lang="en-US" sz="2400" dirty="0"/>
              <a:t>Planning </a:t>
            </a:r>
          </a:p>
        </p:txBody>
      </p:sp>
      <p:sp>
        <p:nvSpPr>
          <p:cNvPr id="23554" name="Title 1"/>
          <p:cNvSpPr>
            <a:spLocks noGrp="1"/>
          </p:cNvSpPr>
          <p:nvPr>
            <p:ph type="title" idx="4294967295"/>
          </p:nvPr>
        </p:nvSpPr>
        <p:spPr>
          <a:xfrm>
            <a:off x="0" y="274638"/>
            <a:ext cx="8229600" cy="869950"/>
          </a:xfrm>
        </p:spPr>
        <p:txBody>
          <a:bodyPr/>
          <a:lstStyle/>
          <a:p>
            <a:br>
              <a:rPr lang="en-US"/>
            </a:b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72864" y="2439387"/>
            <a:ext cx="4684335" cy="260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0" y="296509"/>
            <a:ext cx="8074241" cy="707886"/>
          </a:xfrm>
          <a:prstGeom prst="rect">
            <a:avLst/>
          </a:prstGeom>
        </p:spPr>
        <p:txBody>
          <a:bodyPr wrap="square">
            <a:spAutoFit/>
          </a:bodyPr>
          <a:lstStyle/>
          <a:p>
            <a:pPr algn="ctr"/>
            <a:r>
              <a:rPr lang="en-US" sz="4000" dirty="0">
                <a:solidFill>
                  <a:srgbClr val="C00000"/>
                </a:solidFill>
                <a:latin typeface="+mj-lt"/>
              </a:rPr>
              <a:t>Your One and Only Brain</a:t>
            </a:r>
          </a:p>
        </p:txBody>
      </p:sp>
      <p:sp>
        <p:nvSpPr>
          <p:cNvPr id="6" name="TextBox 5"/>
          <p:cNvSpPr txBox="1"/>
          <p:nvPr/>
        </p:nvSpPr>
        <p:spPr>
          <a:xfrm>
            <a:off x="605741" y="1012386"/>
            <a:ext cx="8081059" cy="830997"/>
          </a:xfrm>
          <a:prstGeom prst="rect">
            <a:avLst/>
          </a:prstGeom>
          <a:noFill/>
        </p:spPr>
        <p:txBody>
          <a:bodyPr wrap="square" rtlCol="0">
            <a:spAutoFit/>
          </a:bodyPr>
          <a:lstStyle/>
          <a:p>
            <a:pPr algn="ctr"/>
            <a:r>
              <a:rPr lang="en-US" sz="2400" dirty="0">
                <a:latin typeface="+mj-lt"/>
              </a:rPr>
              <a:t>The </a:t>
            </a:r>
            <a:r>
              <a:rPr lang="en-US" sz="2400" b="1" dirty="0">
                <a:latin typeface="+mj-lt"/>
              </a:rPr>
              <a:t>Prefrontal Cortex </a:t>
            </a:r>
            <a:r>
              <a:rPr lang="en-US" sz="2400" dirty="0">
                <a:latin typeface="+mj-lt"/>
              </a:rPr>
              <a:t>is</a:t>
            </a:r>
            <a:r>
              <a:rPr lang="en-US" sz="2400" dirty="0">
                <a:solidFill>
                  <a:srgbClr val="CC0066"/>
                </a:solidFill>
                <a:latin typeface="+mj-lt"/>
              </a:rPr>
              <a:t> </a:t>
            </a:r>
            <a:r>
              <a:rPr lang="en-US" sz="2400" dirty="0">
                <a:latin typeface="+mj-lt"/>
              </a:rPr>
              <a:t>responsible for executive functioning. </a:t>
            </a:r>
            <a:r>
              <a:rPr lang="en-US" sz="2400" b="1" i="1" dirty="0">
                <a:latin typeface="+mj-lt"/>
              </a:rPr>
              <a:t>It is still developing beyond age 20.</a:t>
            </a:r>
            <a:r>
              <a:rPr lang="en-US" b="1" i="1" dirty="0">
                <a:latin typeface="+mj-lt"/>
              </a:rPr>
              <a:t> </a:t>
            </a:r>
          </a:p>
        </p:txBody>
      </p:sp>
    </p:spTree>
    <p:extLst>
      <p:ext uri="{BB962C8B-B14F-4D97-AF65-F5344CB8AC3E}">
        <p14:creationId xmlns:p14="http://schemas.microsoft.com/office/powerpoint/2010/main" val="224051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Content Placeholder 3" descr="15yo_Non_Drinker_HiRes.jp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9656"/>
          <a:stretch/>
        </p:blipFill>
        <p:spPr>
          <a:xfrm>
            <a:off x="688874" y="1141303"/>
            <a:ext cx="3268513" cy="3772436"/>
          </a:xfrm>
        </p:spPr>
      </p:pic>
      <p:sp>
        <p:nvSpPr>
          <p:cNvPr id="33794" name="Title 1"/>
          <p:cNvSpPr>
            <a:spLocks noGrp="1"/>
          </p:cNvSpPr>
          <p:nvPr>
            <p:ph type="title" idx="4294967295"/>
          </p:nvPr>
        </p:nvSpPr>
        <p:spPr>
          <a:xfrm>
            <a:off x="457200" y="260280"/>
            <a:ext cx="8229600" cy="869950"/>
          </a:xfrm>
        </p:spPr>
        <p:txBody>
          <a:bodyPr/>
          <a:lstStyle/>
          <a:p>
            <a:r>
              <a:rPr lang="en-US" sz="2800" dirty="0"/>
              <a:t>15-year-old Non-Drinker	      15-year-old Heavy Drinker</a:t>
            </a:r>
          </a:p>
        </p:txBody>
      </p:sp>
      <p:pic>
        <p:nvPicPr>
          <p:cNvPr id="33796" name="Picture 4" descr="15yo_Heavy_Drinker_HiRes.jpg"/>
          <p:cNvPicPr>
            <a:picLocks noChangeAspect="1"/>
          </p:cNvPicPr>
          <p:nvPr/>
        </p:nvPicPr>
        <p:blipFill rotWithShape="1">
          <a:blip r:embed="rId4" cstate="email">
            <a:extLst>
              <a:ext uri="{28A0092B-C50C-407E-A947-70E740481C1C}">
                <a14:useLocalDpi xmlns:a14="http://schemas.microsoft.com/office/drawing/2010/main"/>
              </a:ext>
            </a:extLst>
          </a:blip>
          <a:srcRect r="8689"/>
          <a:stretch/>
        </p:blipFill>
        <p:spPr bwMode="auto">
          <a:xfrm>
            <a:off x="4864642" y="1130230"/>
            <a:ext cx="3268513" cy="3794582"/>
          </a:xfrm>
          <a:prstGeom prst="rect">
            <a:avLst/>
          </a:prstGeom>
          <a:noFill/>
          <a:ln w="9525">
            <a:noFill/>
            <a:miter lim="800000"/>
            <a:headEnd/>
            <a:tailEnd/>
          </a:ln>
        </p:spPr>
      </p:pic>
      <p:sp>
        <p:nvSpPr>
          <p:cNvPr id="32773" name="TextBox 5"/>
          <p:cNvSpPr txBox="1">
            <a:spLocks noChangeArrowheads="1"/>
          </p:cNvSpPr>
          <p:nvPr/>
        </p:nvSpPr>
        <p:spPr bwMode="auto">
          <a:xfrm>
            <a:off x="1088143" y="5121085"/>
            <a:ext cx="6854120" cy="1200329"/>
          </a:xfrm>
          <a:prstGeom prst="rect">
            <a:avLst/>
          </a:prstGeom>
          <a:noFill/>
          <a:ln w="9525">
            <a:noFill/>
            <a:miter lim="800000"/>
            <a:headEnd/>
            <a:tailEnd/>
          </a:ln>
        </p:spPr>
        <p:txBody>
          <a:bodyPr wrap="square">
            <a:spAutoFit/>
          </a:bodyPr>
          <a:lstStyle/>
          <a:p>
            <a:pPr>
              <a:defRPr/>
            </a:pPr>
            <a:r>
              <a:rPr lang="en-US" sz="2400" dirty="0">
                <a:latin typeface="+mj-lt"/>
                <a:cs typeface="Arial" panose="020B0604020202020204" pitchFamily="34" charset="0"/>
              </a:rPr>
              <a:t>Pink areas indicate brain activity during memory task</a:t>
            </a:r>
          </a:p>
          <a:p>
            <a:pPr algn="ctr">
              <a:defRPr/>
            </a:pPr>
            <a:endParaRPr lang="en-US" sz="2000" dirty="0">
              <a:latin typeface="+mj-lt"/>
              <a:cs typeface="Arial" panose="020B0604020202020204" pitchFamily="34" charset="0"/>
            </a:endParaRPr>
          </a:p>
          <a:p>
            <a:pPr algn="ctr">
              <a:defRPr/>
            </a:pPr>
            <a:r>
              <a:rPr lang="en-US" sz="1400" dirty="0">
                <a:latin typeface="+mj-lt"/>
                <a:cs typeface="Arial" panose="020B0604020202020204" pitchFamily="34" charset="0"/>
              </a:rPr>
              <a:t>	Positron emission tomography - PET Scan brain images</a:t>
            </a:r>
          </a:p>
          <a:p>
            <a:pPr algn="ctr">
              <a:defRPr/>
            </a:pPr>
            <a:r>
              <a:rPr lang="en-US" sz="1400" i="1" dirty="0">
                <a:latin typeface="+mj-lt"/>
                <a:cs typeface="Arial" panose="020B0604020202020204" pitchFamily="34" charset="0"/>
              </a:rPr>
              <a:t>Susan Tapert, PhD - Used with permission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2941</TotalTime>
  <Words>4378</Words>
  <Application>Microsoft Office PowerPoint</Application>
  <PresentationFormat>On-screen Show (4:3)</PresentationFormat>
  <Paragraphs>457</Paragraphs>
  <Slides>40</Slides>
  <Notes>38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ＭＳ Ｐゴシック</vt:lpstr>
      <vt:lpstr>Arial</vt:lpstr>
      <vt:lpstr>Calibri</vt:lpstr>
      <vt:lpstr>Franklin Gothic Medium</vt:lpstr>
      <vt:lpstr>Kristen ITC</vt:lpstr>
      <vt:lpstr>Tahoma</vt:lpstr>
      <vt:lpstr>Wingdings</vt:lpstr>
      <vt:lpstr>Blank</vt:lpstr>
      <vt:lpstr>1_Blank</vt:lpstr>
      <vt:lpstr>Montana Teen Driver Education and Training  Module 6.2  How Alcohol and Other Drugs  Affect the Driving Task  Making Life-Saving Decisions</vt:lpstr>
      <vt:lpstr>Objectives:  Drinking, Drugs and Teen Driving</vt:lpstr>
      <vt:lpstr>Let’s talk about the consequences of driving under the influence of alcohol and other drugs</vt:lpstr>
      <vt:lpstr>Different drugs do different things. </vt:lpstr>
      <vt:lpstr>You know drugs make you feel Fuzzy,  but why?   What do drugs do to your brain?   How can drugs affect your driving?</vt:lpstr>
      <vt:lpstr>PowerPoint Presentation</vt:lpstr>
      <vt:lpstr>PowerPoint Presentation</vt:lpstr>
      <vt:lpstr> </vt:lpstr>
      <vt:lpstr>15-year-old Non-Drinker       15-year-old Heavy Drinker</vt:lpstr>
      <vt:lpstr>PowerPoint Presentation</vt:lpstr>
      <vt:lpstr>PowerPoint Presentation</vt:lpstr>
      <vt:lpstr>Our Drinking Culture</vt:lpstr>
      <vt:lpstr>CRUNCHING THE NUMBERS</vt:lpstr>
      <vt:lpstr>Likely BAC effects on driving</vt:lpstr>
      <vt:lpstr>Binge Drinking  4 drinks for a woman, 5 for a man*</vt:lpstr>
      <vt:lpstr>What would you do?</vt:lpstr>
      <vt:lpstr>Elimination Time After Drinking </vt:lpstr>
      <vt:lpstr>MIP and DUI Consequences</vt:lpstr>
      <vt:lpstr>Make the Safe Decision</vt:lpstr>
      <vt:lpstr>The red dots on this map represent ten years and 7,990 fatalities and severe injuries attributed to road departure crashes in Montana.  Impaired drivers are involved in over half of all fatal crashes and in 3 out of every 10 serious injury crashes.   </vt:lpstr>
      <vt:lpstr>PowerPoint Presentation</vt:lpstr>
      <vt:lpstr>PowerPoint Presentation</vt:lpstr>
      <vt:lpstr>Marijuana</vt:lpstr>
      <vt:lpstr>PowerPoint Presentation</vt:lpstr>
      <vt:lpstr>PowerPoint Presentation</vt:lpstr>
      <vt:lpstr>Inhalants</vt:lpstr>
      <vt:lpstr>Cocaine</vt:lpstr>
      <vt:lpstr>MDMA or Ecstasy  3,4-methylenedioxymethamphetamine </vt:lpstr>
      <vt:lpstr> </vt:lpstr>
      <vt:lpstr>How can prescription drugs be harmful if they’re prescribed by doctors?</vt:lpstr>
      <vt:lpstr>Deaths from prescription painkillers have reached epidemic levels in the past decade.</vt:lpstr>
      <vt:lpstr>Over-the-counter drugs (OTC)</vt:lpstr>
      <vt:lpstr>At a party, a friend offers you alcohol and a pill.   What would you do and why?</vt:lpstr>
      <vt:lpstr>DID YOU KNOW?</vt:lpstr>
      <vt:lpstr>PowerPoint Presentation</vt:lpstr>
      <vt:lpstr>No thanks -- It’s easier to say than you think.</vt:lpstr>
      <vt:lpstr>What choice will you make?</vt:lpstr>
      <vt:lpstr>Most Montana teens – 92.4% –  don’t drink and drive</vt:lpstr>
      <vt:lpstr>Alcohol &amp; Drugs Research Sites</vt:lpstr>
      <vt:lpstr>Montana Driver Education and Training Standards and Benchmarks</vt:lpstr>
    </vt:vector>
  </TitlesOfParts>
  <Company>Office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Montana Office of Public Instruction</dc:creator>
  <cp:lastModifiedBy>Borneman, Patricia</cp:lastModifiedBy>
  <cp:revision>413</cp:revision>
  <dcterms:created xsi:type="dcterms:W3CDTF">2012-03-27T21:58:55Z</dcterms:created>
  <dcterms:modified xsi:type="dcterms:W3CDTF">2018-02-23T21:55:11Z</dcterms:modified>
</cp:coreProperties>
</file>