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1"/>
  </p:sldMasterIdLst>
  <p:notesMasterIdLst>
    <p:notesMasterId r:id="rId26"/>
  </p:notesMasterIdLst>
  <p:handoutMasterIdLst>
    <p:handoutMasterId r:id="rId27"/>
  </p:handoutMasterIdLst>
  <p:sldIdLst>
    <p:sldId id="285" r:id="rId2"/>
    <p:sldId id="270" r:id="rId3"/>
    <p:sldId id="266" r:id="rId4"/>
    <p:sldId id="279" r:id="rId5"/>
    <p:sldId id="273" r:id="rId6"/>
    <p:sldId id="267" r:id="rId7"/>
    <p:sldId id="282" r:id="rId8"/>
    <p:sldId id="274" r:id="rId9"/>
    <p:sldId id="287" r:id="rId10"/>
    <p:sldId id="284" r:id="rId11"/>
    <p:sldId id="290" r:id="rId12"/>
    <p:sldId id="283" r:id="rId13"/>
    <p:sldId id="275" r:id="rId14"/>
    <p:sldId id="276" r:id="rId15"/>
    <p:sldId id="268" r:id="rId16"/>
    <p:sldId id="269" r:id="rId17"/>
    <p:sldId id="264" r:id="rId18"/>
    <p:sldId id="289" r:id="rId19"/>
    <p:sldId id="288" r:id="rId20"/>
    <p:sldId id="263" r:id="rId21"/>
    <p:sldId id="271" r:id="rId22"/>
    <p:sldId id="281" r:id="rId23"/>
    <p:sldId id="278" r:id="rId24"/>
    <p:sldId id="286"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33"/>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776" autoAdjust="0"/>
  </p:normalViewPr>
  <p:slideViewPr>
    <p:cSldViewPr snapToGrid="0">
      <p:cViewPr varScale="1">
        <p:scale>
          <a:sx n="88" d="100"/>
          <a:sy n="88" d="100"/>
        </p:scale>
        <p:origin x="654" y="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3906"/>
    </p:cViewPr>
  </p:sorterViewPr>
  <p:notesViewPr>
    <p:cSldViewPr snapToGrid="0">
      <p:cViewPr varScale="1">
        <p:scale>
          <a:sx n="86" d="100"/>
          <a:sy n="86" d="100"/>
        </p:scale>
        <p:origin x="-1926"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16AA085-1AC8-2A41-81C1-7B5523342DF1}" type="datetimeFigureOut">
              <a:rPr lang="en-US" smtClean="0"/>
              <a:pPr/>
              <a:t>2/23/2018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3C50DC5-F7B6-6B44-89F8-0BA57A958E4F}" type="slidenum">
              <a:rPr lang="en-US" smtClean="0"/>
              <a:pPr/>
              <a:t>‹#›</a:t>
            </a:fld>
            <a:endParaRPr lang="en-US"/>
          </a:p>
        </p:txBody>
      </p:sp>
    </p:spTree>
    <p:extLst>
      <p:ext uri="{BB962C8B-B14F-4D97-AF65-F5344CB8AC3E}">
        <p14:creationId xmlns:p14="http://schemas.microsoft.com/office/powerpoint/2010/main" val="253409905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0EB6BC2-14F9-2947-B17B-68EADC981BDB}" type="datetimeFigureOut">
              <a:rPr lang="en-US" smtClean="0"/>
              <a:pPr/>
              <a:t>2/23/2018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B2C248A-0EE4-3D44-9948-966F092A99FE}" type="slidenum">
              <a:rPr lang="en-US" smtClean="0"/>
              <a:pPr/>
              <a:t>‹#›</a:t>
            </a:fld>
            <a:endParaRPr lang="en-US"/>
          </a:p>
        </p:txBody>
      </p:sp>
    </p:spTree>
    <p:extLst>
      <p:ext uri="{BB962C8B-B14F-4D97-AF65-F5344CB8AC3E}">
        <p14:creationId xmlns:p14="http://schemas.microsoft.com/office/powerpoint/2010/main" val="326327910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REVISED 2018</a:t>
            </a:r>
          </a:p>
        </p:txBody>
      </p:sp>
      <p:sp>
        <p:nvSpPr>
          <p:cNvPr id="4" name="Slide Number Placeholder 3"/>
          <p:cNvSpPr>
            <a:spLocks noGrp="1"/>
          </p:cNvSpPr>
          <p:nvPr>
            <p:ph type="sldNum" sz="quarter" idx="10"/>
          </p:nvPr>
        </p:nvSpPr>
        <p:spPr/>
        <p:txBody>
          <a:bodyPr/>
          <a:lstStyle/>
          <a:p>
            <a:fld id="{2B2C248A-0EE4-3D44-9948-966F092A99FE}" type="slidenum">
              <a:rPr lang="en-US" smtClean="0"/>
              <a:pPr/>
              <a:t>1</a:t>
            </a:fld>
            <a:endParaRPr lang="en-US"/>
          </a:p>
        </p:txBody>
      </p:sp>
    </p:spTree>
    <p:extLst>
      <p:ext uri="{BB962C8B-B14F-4D97-AF65-F5344CB8AC3E}">
        <p14:creationId xmlns:p14="http://schemas.microsoft.com/office/powerpoint/2010/main" val="3071250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Sleep debt is the difference between the amount of sleep you need</a:t>
            </a:r>
            <a:r>
              <a:rPr lang="en-US" baseline="0" dirty="0"/>
              <a:t> and the amount you actually get.</a:t>
            </a:r>
          </a:p>
          <a:p>
            <a:r>
              <a:rPr lang="en-US" baseline="0" dirty="0"/>
              <a:t>The American Academy of Sleep Medicine recommends the illustrated amounts of sleep at each stage of growth.</a:t>
            </a:r>
            <a:endParaRPr lang="en-US" dirty="0"/>
          </a:p>
          <a:p>
            <a:r>
              <a:rPr lang="en-US" dirty="0"/>
              <a:t>“Studies show that such short-term sleep deprivation leads to a foggy</a:t>
            </a:r>
            <a:r>
              <a:rPr lang="en-US" baseline="0" dirty="0"/>
              <a:t> brain,</a:t>
            </a:r>
            <a:r>
              <a:rPr lang="en-US" dirty="0"/>
              <a:t> worsened vision, impaired driving, and trouble</a:t>
            </a:r>
            <a:r>
              <a:rPr lang="en-US" baseline="0" dirty="0"/>
              <a:t> remembering.”</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To</a:t>
            </a:r>
            <a:r>
              <a:rPr lang="en-US" baseline="0" dirty="0"/>
              <a:t> recover lost sleep - </a:t>
            </a:r>
            <a:r>
              <a:rPr lang="en-US" dirty="0"/>
              <a:t>tack on an extra hour or two of sleep each night to catch up. Go to bed when you are tired and wake in the morning without</a:t>
            </a:r>
            <a:r>
              <a:rPr lang="en-US" baseline="0" dirty="0"/>
              <a:t> an alarm.” Source: </a:t>
            </a:r>
            <a:r>
              <a:rPr lang="en-US" u="sng" dirty="0"/>
              <a:t>http://www.scientificamerican.com/article/fact-or-fiction-can-you-catch-up-on-sleep</a:t>
            </a:r>
            <a:r>
              <a:rPr lang="en-US" dirty="0"/>
              <a:t>/ May 2008</a:t>
            </a:r>
          </a:p>
          <a:p>
            <a:endParaRPr lang="en-US" baseline="0" dirty="0"/>
          </a:p>
          <a:p>
            <a:r>
              <a:rPr lang="en-US" dirty="0"/>
              <a:t>Researchers found that college students who pull all-nighters to prepare for tests tend to have lower grade point averages than those who get regular sleep.</a:t>
            </a:r>
          </a:p>
          <a:p>
            <a:endParaRPr lang="en-US" dirty="0"/>
          </a:p>
          <a:p>
            <a:r>
              <a:rPr lang="en-US" dirty="0"/>
              <a:t>Snooze, you win? Stanford University researchers monitored members of the school's men's basketball team during two weeks of regular sleep cycles and then two weeks with extra sleep. With extra sleep the athletes reported increased energy; faster sprint times; and better</a:t>
            </a:r>
            <a:r>
              <a:rPr lang="en-US" baseline="0" dirty="0"/>
              <a:t> </a:t>
            </a:r>
            <a:r>
              <a:rPr lang="en-US" dirty="0"/>
              <a:t>free-throw shooting</a:t>
            </a:r>
            <a:r>
              <a:rPr lang="en-US" u="none" dirty="0"/>
              <a:t>.  Source: </a:t>
            </a:r>
            <a:r>
              <a:rPr lang="en-US" u="sng" dirty="0"/>
              <a:t>http://med.stanford.edu/ism/2011/july/sleep.html </a:t>
            </a:r>
            <a:br>
              <a:rPr lang="en-US" u="sng" dirty="0"/>
            </a:br>
            <a:endParaRPr lang="en-US" u="sng" dirty="0"/>
          </a:p>
        </p:txBody>
      </p:sp>
      <p:sp>
        <p:nvSpPr>
          <p:cNvPr id="4" name="Slide Number Placeholder 3"/>
          <p:cNvSpPr>
            <a:spLocks noGrp="1"/>
          </p:cNvSpPr>
          <p:nvPr>
            <p:ph type="sldNum" sz="quarter" idx="10"/>
          </p:nvPr>
        </p:nvSpPr>
        <p:spPr/>
        <p:txBody>
          <a:bodyPr/>
          <a:lstStyle/>
          <a:p>
            <a:fld id="{2B2C248A-0EE4-3D44-9948-966F092A99FE}" type="slidenum">
              <a:rPr lang="en-US" smtClean="0"/>
              <a:pPr/>
              <a:t>10</a:t>
            </a:fld>
            <a:endParaRPr lang="en-US"/>
          </a:p>
        </p:txBody>
      </p:sp>
    </p:spTree>
    <p:extLst>
      <p:ext uri="{BB962C8B-B14F-4D97-AF65-F5344CB8AC3E}">
        <p14:creationId xmlns:p14="http://schemas.microsoft.com/office/powerpoint/2010/main" val="1413146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0" kern="1200" dirty="0">
                <a:solidFill>
                  <a:schemeClr val="tx1"/>
                </a:solidFill>
                <a:effectLst/>
                <a:latin typeface="+mn-lt"/>
                <a:ea typeface="+mn-ea"/>
                <a:cs typeface="+mn-cs"/>
              </a:rPr>
              <a:t>Nationally, 100,000 crashes each year are caused by fatigued drivers.</a:t>
            </a:r>
          </a:p>
          <a:p>
            <a:pPr lvl="0"/>
            <a:r>
              <a:rPr lang="en-US" sz="1200" b="0" kern="1200" dirty="0">
                <a:solidFill>
                  <a:schemeClr val="tx1"/>
                </a:solidFill>
                <a:effectLst/>
                <a:latin typeface="+mn-lt"/>
                <a:ea typeface="+mn-ea"/>
                <a:cs typeface="+mn-cs"/>
              </a:rPr>
              <a:t>One in eight fatal crashes is due to drowsy driving. </a:t>
            </a:r>
          </a:p>
          <a:p>
            <a:pPr lvl="0"/>
            <a:r>
              <a:rPr lang="en-US" sz="1200" b="0" kern="1200" dirty="0">
                <a:solidFill>
                  <a:schemeClr val="tx1"/>
                </a:solidFill>
                <a:effectLst/>
                <a:latin typeface="+mn-lt"/>
                <a:ea typeface="+mn-ea"/>
                <a:cs typeface="+mn-cs"/>
              </a:rPr>
              <a:t>Young drivers (16-24) are twice as likely to be involved in a drowsy driving crash as drivers age 40-59. </a:t>
            </a:r>
          </a:p>
          <a:p>
            <a:pPr lvl="0"/>
            <a:r>
              <a:rPr lang="en-US" sz="1200" b="0" kern="1200" dirty="0">
                <a:solidFill>
                  <a:schemeClr val="tx1"/>
                </a:solidFill>
                <a:effectLst/>
                <a:latin typeface="+mn-lt"/>
                <a:ea typeface="+mn-ea"/>
                <a:cs typeface="+mn-cs"/>
              </a:rPr>
              <a:t>Men have twice as many drowsy driving crashes as women. </a:t>
            </a:r>
          </a:p>
          <a:p>
            <a:endParaRPr lang="en-US" dirty="0"/>
          </a:p>
          <a:p>
            <a:r>
              <a:rPr lang="en-US" dirty="0"/>
              <a:t>http://www.nzta.govt.nz/about/advertising/fatigue/index.html#print</a:t>
            </a:r>
          </a:p>
        </p:txBody>
      </p:sp>
      <p:sp>
        <p:nvSpPr>
          <p:cNvPr id="4" name="Slide Number Placeholder 3"/>
          <p:cNvSpPr>
            <a:spLocks noGrp="1"/>
          </p:cNvSpPr>
          <p:nvPr>
            <p:ph type="sldNum" sz="quarter" idx="10"/>
          </p:nvPr>
        </p:nvSpPr>
        <p:spPr/>
        <p:txBody>
          <a:bodyPr/>
          <a:lstStyle/>
          <a:p>
            <a:fld id="{2B2C248A-0EE4-3D44-9948-966F092A99FE}" type="slidenum">
              <a:rPr lang="en-US" smtClean="0"/>
              <a:pPr/>
              <a:t>11</a:t>
            </a:fld>
            <a:endParaRPr lang="en-US"/>
          </a:p>
        </p:txBody>
      </p:sp>
    </p:spTree>
    <p:extLst>
      <p:ext uri="{BB962C8B-B14F-4D97-AF65-F5344CB8AC3E}">
        <p14:creationId xmlns:p14="http://schemas.microsoft.com/office/powerpoint/2010/main" val="1791112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0" kern="1200" dirty="0">
                <a:solidFill>
                  <a:schemeClr val="tx1"/>
                </a:solidFill>
                <a:effectLst/>
                <a:latin typeface="+mn-lt"/>
                <a:ea typeface="+mn-ea"/>
                <a:cs typeface="+mn-cs"/>
              </a:rPr>
              <a:t>Nationally, 100,000 crashes each year are caused by fatigued drivers.</a:t>
            </a:r>
          </a:p>
          <a:p>
            <a:pPr lvl="0"/>
            <a:r>
              <a:rPr lang="en-US" sz="1200" b="0" kern="1200" dirty="0">
                <a:solidFill>
                  <a:schemeClr val="tx1"/>
                </a:solidFill>
                <a:effectLst/>
                <a:latin typeface="+mn-lt"/>
                <a:ea typeface="+mn-ea"/>
                <a:cs typeface="+mn-cs"/>
              </a:rPr>
              <a:t>One in eight fatal crashes is due to drowsy driving. </a:t>
            </a:r>
          </a:p>
          <a:p>
            <a:pPr lvl="0"/>
            <a:r>
              <a:rPr lang="en-US" sz="1200" b="0" kern="1200" dirty="0">
                <a:solidFill>
                  <a:schemeClr val="tx1"/>
                </a:solidFill>
                <a:effectLst/>
                <a:latin typeface="+mn-lt"/>
                <a:ea typeface="+mn-ea"/>
                <a:cs typeface="+mn-cs"/>
              </a:rPr>
              <a:t>Young drivers (16-24) are twice as likely to be involved in a drowsy driving crash as drivers age 40-59. </a:t>
            </a:r>
          </a:p>
          <a:p>
            <a:pPr lvl="0"/>
            <a:r>
              <a:rPr lang="en-US" sz="1200" b="0" kern="1200" dirty="0">
                <a:solidFill>
                  <a:schemeClr val="tx1"/>
                </a:solidFill>
                <a:effectLst/>
                <a:latin typeface="+mn-lt"/>
                <a:ea typeface="+mn-ea"/>
                <a:cs typeface="+mn-cs"/>
              </a:rPr>
              <a:t>Men have twice as many drowsy driving crashes as women. </a:t>
            </a:r>
          </a:p>
          <a:p>
            <a:endParaRPr lang="en-US" dirty="0"/>
          </a:p>
          <a:p>
            <a:r>
              <a:rPr lang="en-US" dirty="0"/>
              <a:t>http://www.nzta.govt.nz/about/advertising/fatigue/index.html#print</a:t>
            </a:r>
          </a:p>
        </p:txBody>
      </p:sp>
      <p:sp>
        <p:nvSpPr>
          <p:cNvPr id="4" name="Slide Number Placeholder 3"/>
          <p:cNvSpPr>
            <a:spLocks noGrp="1"/>
          </p:cNvSpPr>
          <p:nvPr>
            <p:ph type="sldNum" sz="quarter" idx="10"/>
          </p:nvPr>
        </p:nvSpPr>
        <p:spPr/>
        <p:txBody>
          <a:bodyPr/>
          <a:lstStyle/>
          <a:p>
            <a:fld id="{2B2C248A-0EE4-3D44-9948-966F092A99FE}" type="slidenum">
              <a:rPr lang="en-US" smtClean="0"/>
              <a:pPr/>
              <a:t>12</a:t>
            </a:fld>
            <a:endParaRPr lang="en-US"/>
          </a:p>
        </p:txBody>
      </p:sp>
    </p:spTree>
    <p:extLst>
      <p:ext uri="{BB962C8B-B14F-4D97-AF65-F5344CB8AC3E}">
        <p14:creationId xmlns:p14="http://schemas.microsoft.com/office/powerpoint/2010/main" val="39869080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sz="1200" dirty="0">
                <a:latin typeface="Arial" panose="020B0604020202020204" pitchFamily="34" charset="0"/>
                <a:cs typeface="Arial" panose="020B0604020202020204" pitchFamily="34" charset="0"/>
              </a:rPr>
              <a:t>Six hours of sleep or less triples your risk</a:t>
            </a:r>
            <a:r>
              <a:rPr lang="en-US" sz="1200" baseline="0" dirty="0">
                <a:latin typeface="Arial" panose="020B0604020202020204" pitchFamily="34" charset="0"/>
                <a:cs typeface="Arial" panose="020B0604020202020204" pitchFamily="34" charset="0"/>
              </a:rPr>
              <a:t> of a crash.</a:t>
            </a:r>
            <a:endParaRPr lang="en-US" sz="1200" dirty="0">
              <a:latin typeface="Arial" panose="020B0604020202020204" pitchFamily="34" charset="0"/>
              <a:cs typeface="Arial" panose="020B0604020202020204" pitchFamily="34" charset="0"/>
            </a:endParaRPr>
          </a:p>
          <a:p>
            <a:pPr marL="228600" indent="-228600">
              <a:buFont typeface="+mj-lt"/>
              <a:buAutoNum type="arabicPeriod"/>
            </a:pPr>
            <a:r>
              <a:rPr lang="en-US" sz="1200" dirty="0">
                <a:latin typeface="Arial" panose="020B0604020202020204" pitchFamily="34" charset="0"/>
                <a:cs typeface="Arial" panose="020B0604020202020204" pitchFamily="34" charset="0"/>
              </a:rPr>
              <a:t>It’s important to have places to pull over or stop to rest if you’re driving more than two hours in one stretch.</a:t>
            </a:r>
          </a:p>
          <a:p>
            <a:pPr marL="228600" indent="-228600">
              <a:buFont typeface="+mj-lt"/>
              <a:buAutoNum type="arabicPeriod"/>
            </a:pPr>
            <a:r>
              <a:rPr lang="en-US" sz="1200" dirty="0">
                <a:latin typeface="Arial" panose="020B0604020202020204" pitchFamily="34" charset="0"/>
                <a:cs typeface="Arial" panose="020B0604020202020204" pitchFamily="34" charset="0"/>
              </a:rPr>
              <a:t>Most people get sleepy in the late afternoon and early hours of the morning,</a:t>
            </a:r>
            <a:r>
              <a:rPr lang="en-US" sz="1200" baseline="0" dirty="0">
                <a:latin typeface="Arial" panose="020B0604020202020204" pitchFamily="34" charset="0"/>
                <a:cs typeface="Arial" panose="020B0604020202020204" pitchFamily="34" charset="0"/>
              </a:rPr>
              <a:t> or whenever you would normally be sleeping.</a:t>
            </a:r>
          </a:p>
          <a:p>
            <a:pPr marL="228600" indent="-228600">
              <a:buFont typeface="+mj-lt"/>
              <a:buAutoNum type="arabicPeriod"/>
            </a:pPr>
            <a:r>
              <a:rPr lang="en-US" sz="1200" baseline="0" dirty="0">
                <a:latin typeface="Arial" panose="020B0604020202020204" pitchFamily="34" charset="0"/>
                <a:cs typeface="Arial" panose="020B0604020202020204" pitchFamily="34" charset="0"/>
              </a:rPr>
              <a:t>Anti-depressants, cold tablets, and antihistamines carry warnings against driving while under their influence.</a:t>
            </a: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sz="1200" dirty="0">
                <a:latin typeface="Arial" panose="020B0604020202020204" pitchFamily="34" charset="0"/>
                <a:cs typeface="Arial" panose="020B0604020202020204" pitchFamily="34" charset="0"/>
              </a:rPr>
              <a:t>Working more than one job, and your main job involves shift work. Working more than 60 hours a week increases your risk by 40%.</a:t>
            </a: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endParaRPr lang="en-US" sz="1200" dirty="0">
              <a:latin typeface="Arial" panose="020B0604020202020204" pitchFamily="34" charset="0"/>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 typeface="+mj-lt"/>
              <a:buNone/>
              <a:tabLst/>
              <a:defRPr/>
            </a:pPr>
            <a:endParaRPr lang="en-US" sz="1200" dirty="0">
              <a:latin typeface="Arial" panose="020B0604020202020204" pitchFamily="34" charset="0"/>
              <a:cs typeface="Arial" panose="020B0604020202020204" pitchFamily="34" charset="0"/>
            </a:endParaRP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endParaRPr lang="en-US" sz="1200" dirty="0">
              <a:latin typeface="Arial" panose="020B0604020202020204" pitchFamily="34" charset="0"/>
              <a:cs typeface="Arial" panose="020B0604020202020204" pitchFamily="34" charset="0"/>
            </a:endParaRP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endParaRPr lang="en-US" sz="1200" dirty="0">
              <a:latin typeface="Arial" panose="020B0604020202020204" pitchFamily="34" charset="0"/>
              <a:cs typeface="Arial" panose="020B0604020202020204" pitchFamily="34" charset="0"/>
            </a:endParaRPr>
          </a:p>
          <a:p>
            <a:pPr marL="228600" indent="-228600">
              <a:buFont typeface="+mj-lt"/>
              <a:buAutoNum type="arabicPeriod"/>
            </a:pPr>
            <a:endParaRPr lang="en-US" sz="1200" baseline="0" dirty="0">
              <a:latin typeface="Arial" panose="020B0604020202020204" pitchFamily="34" charset="0"/>
              <a:cs typeface="Arial" panose="020B0604020202020204" pitchFamily="34" charset="0"/>
            </a:endParaRPr>
          </a:p>
          <a:p>
            <a:pPr marL="228600" indent="-228600">
              <a:buFont typeface="+mj-lt"/>
              <a:buAutoNum type="arabicPeriod"/>
            </a:pPr>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2B2C248A-0EE4-3D44-9948-966F092A99FE}" type="slidenum">
              <a:rPr lang="en-US" smtClean="0"/>
              <a:pPr/>
              <a:t>13</a:t>
            </a:fld>
            <a:endParaRPr lang="en-US"/>
          </a:p>
        </p:txBody>
      </p:sp>
    </p:spTree>
    <p:extLst>
      <p:ext uri="{BB962C8B-B14F-4D97-AF65-F5344CB8AC3E}">
        <p14:creationId xmlns:p14="http://schemas.microsoft.com/office/powerpoint/2010/main" val="19597544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2C248A-0EE4-3D44-9948-966F092A99FE}" type="slidenum">
              <a:rPr lang="en-US" smtClean="0"/>
              <a:pPr/>
              <a:t>14</a:t>
            </a:fld>
            <a:endParaRPr lang="en-US"/>
          </a:p>
        </p:txBody>
      </p:sp>
    </p:spTree>
    <p:extLst>
      <p:ext uri="{BB962C8B-B14F-4D97-AF65-F5344CB8AC3E}">
        <p14:creationId xmlns:p14="http://schemas.microsoft.com/office/powerpoint/2010/main" val="27817191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itchFamily="34" charset="0"/>
                <a:cs typeface="Arial" pitchFamily="34" charset="0"/>
              </a:rPr>
              <a:t>This</a:t>
            </a:r>
            <a:r>
              <a:rPr lang="en-US" baseline="0" dirty="0">
                <a:latin typeface="Arial" pitchFamily="34" charset="0"/>
                <a:cs typeface="Arial" pitchFamily="34" charset="0"/>
              </a:rPr>
              <a:t> v</a:t>
            </a:r>
            <a:r>
              <a:rPr lang="en-US" dirty="0">
                <a:latin typeface="Arial" pitchFamily="34" charset="0"/>
                <a:cs typeface="Arial" pitchFamily="34" charset="0"/>
              </a:rPr>
              <a:t>ideo</a:t>
            </a:r>
            <a:r>
              <a:rPr lang="en-US" baseline="0" dirty="0">
                <a:latin typeface="Arial" pitchFamily="34" charset="0"/>
                <a:cs typeface="Arial" pitchFamily="34" charset="0"/>
              </a:rPr>
              <a:t> includes four different stories about the tragic consequences of drowsy driving. You can play the entire video or just show a portion of it.  </a:t>
            </a:r>
          </a:p>
          <a:p>
            <a:endParaRPr lang="en-US" baseline="0" dirty="0">
              <a:latin typeface="Arial" pitchFamily="34" charset="0"/>
              <a:cs typeface="Arial" pitchFamily="34" charset="0"/>
            </a:endParaRPr>
          </a:p>
          <a:p>
            <a:r>
              <a:rPr lang="en-US" baseline="0" dirty="0">
                <a:latin typeface="Arial" pitchFamily="34" charset="0"/>
                <a:cs typeface="Arial" pitchFamily="34" charset="0"/>
              </a:rPr>
              <a:t>Source: National Road Safety Foundation - http://www.nationalroadsafety.org/teenlane/programs/drowsy-driving.</a:t>
            </a: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2B2C248A-0EE4-3D44-9948-966F092A99FE}" type="slidenum">
              <a:rPr lang="en-US" smtClean="0"/>
              <a:pPr/>
              <a:t>15</a:t>
            </a:fld>
            <a:endParaRPr lang="en-US"/>
          </a:p>
        </p:txBody>
      </p:sp>
    </p:spTree>
    <p:extLst>
      <p:ext uri="{BB962C8B-B14F-4D97-AF65-F5344CB8AC3E}">
        <p14:creationId xmlns:p14="http://schemas.microsoft.com/office/powerpoint/2010/main" val="38361879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https://www.aaafoundation.org/drowsy-driving</a:t>
            </a:r>
          </a:p>
        </p:txBody>
      </p:sp>
      <p:sp>
        <p:nvSpPr>
          <p:cNvPr id="4" name="Slide Number Placeholder 3"/>
          <p:cNvSpPr>
            <a:spLocks noGrp="1"/>
          </p:cNvSpPr>
          <p:nvPr>
            <p:ph type="sldNum" sz="quarter" idx="10"/>
          </p:nvPr>
        </p:nvSpPr>
        <p:spPr/>
        <p:txBody>
          <a:bodyPr/>
          <a:lstStyle/>
          <a:p>
            <a:fld id="{2B2C248A-0EE4-3D44-9948-966F092A99FE}" type="slidenum">
              <a:rPr lang="en-US" smtClean="0"/>
              <a:pPr/>
              <a:t>16</a:t>
            </a:fld>
            <a:endParaRPr lang="en-US"/>
          </a:p>
        </p:txBody>
      </p:sp>
    </p:spTree>
    <p:extLst>
      <p:ext uri="{BB962C8B-B14F-4D97-AF65-F5344CB8AC3E}">
        <p14:creationId xmlns:p14="http://schemas.microsoft.com/office/powerpoint/2010/main" val="42246754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It’s easy to convince yourself that you can still concentrate on the road despite being tired.  Only older people and truck drivers fall asleep behind the wheel, right? </a:t>
            </a:r>
          </a:p>
          <a:p>
            <a:pPr marL="0" indent="0">
              <a:buNone/>
            </a:pPr>
            <a:endParaRPr lang="en-US" sz="1200" dirty="0"/>
          </a:p>
          <a:p>
            <a:pPr marL="0" indent="0">
              <a:buNone/>
            </a:pPr>
            <a:r>
              <a:rPr lang="en-US" sz="1200" dirty="0"/>
              <a:t>Unfortunately, this is not true. Research has shown that fatigue also affects young people and can cause crashes by slowing reaction time, reducing awareness, and impairing judgment.</a:t>
            </a:r>
          </a:p>
          <a:p>
            <a:pPr marL="0" indent="0">
              <a:buNone/>
            </a:pPr>
            <a:endParaRPr lang="en-US" sz="1200" dirty="0"/>
          </a:p>
          <a:p>
            <a:pPr marL="0" indent="0">
              <a:buNone/>
            </a:pPr>
            <a:r>
              <a:rPr lang="en-US" sz="1200" dirty="0"/>
              <a:t>Let the warning signs be a warning to take a break from driving and rest.</a:t>
            </a:r>
          </a:p>
          <a:p>
            <a:endParaRPr lang="en-US" dirty="0"/>
          </a:p>
        </p:txBody>
      </p:sp>
      <p:sp>
        <p:nvSpPr>
          <p:cNvPr id="4" name="Slide Number Placeholder 3"/>
          <p:cNvSpPr>
            <a:spLocks noGrp="1"/>
          </p:cNvSpPr>
          <p:nvPr>
            <p:ph type="sldNum" sz="quarter" idx="10"/>
          </p:nvPr>
        </p:nvSpPr>
        <p:spPr/>
        <p:txBody>
          <a:bodyPr/>
          <a:lstStyle/>
          <a:p>
            <a:fld id="{2B2C248A-0EE4-3D44-9948-966F092A99FE}" type="slidenum">
              <a:rPr lang="en-US" smtClean="0"/>
              <a:pPr/>
              <a:t>17</a:t>
            </a:fld>
            <a:endParaRPr lang="en-US"/>
          </a:p>
        </p:txBody>
      </p:sp>
    </p:spTree>
    <p:extLst>
      <p:ext uri="{BB962C8B-B14F-4D97-AF65-F5344CB8AC3E}">
        <p14:creationId xmlns:p14="http://schemas.microsoft.com/office/powerpoint/2010/main" val="34065572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It’s easy to convince yourself that you can still concentrate on the road despite being tired.  Only older people and truck drivers fall asleep behind the wheel, right? </a:t>
            </a:r>
          </a:p>
          <a:p>
            <a:pPr marL="0" indent="0">
              <a:buNone/>
            </a:pPr>
            <a:endParaRPr lang="en-US" sz="1200" dirty="0"/>
          </a:p>
          <a:p>
            <a:pPr marL="0" indent="0">
              <a:buNone/>
            </a:pPr>
            <a:r>
              <a:rPr lang="en-US" sz="1200" dirty="0"/>
              <a:t>Unfortunately, this is not true. Research has shown that fatigue also affects young people and can cause crashes by slowing reaction time, reducing awareness, and impairing judgment.</a:t>
            </a:r>
          </a:p>
          <a:p>
            <a:pPr marL="0" indent="0">
              <a:buNone/>
            </a:pPr>
            <a:endParaRPr lang="en-US" sz="1200" dirty="0"/>
          </a:p>
          <a:p>
            <a:pPr marL="0" indent="0">
              <a:buNone/>
            </a:pPr>
            <a:r>
              <a:rPr lang="en-US" sz="1200" dirty="0"/>
              <a:t>Let the warning signs be a warning to take a break from driving and rest.</a:t>
            </a:r>
          </a:p>
          <a:p>
            <a:endParaRPr lang="en-US" dirty="0"/>
          </a:p>
        </p:txBody>
      </p:sp>
      <p:sp>
        <p:nvSpPr>
          <p:cNvPr id="4" name="Slide Number Placeholder 3"/>
          <p:cNvSpPr>
            <a:spLocks noGrp="1"/>
          </p:cNvSpPr>
          <p:nvPr>
            <p:ph type="sldNum" sz="quarter" idx="10"/>
          </p:nvPr>
        </p:nvSpPr>
        <p:spPr/>
        <p:txBody>
          <a:bodyPr/>
          <a:lstStyle/>
          <a:p>
            <a:fld id="{2B2C248A-0EE4-3D44-9948-966F092A99FE}" type="slidenum">
              <a:rPr lang="en-US" smtClean="0"/>
              <a:pPr/>
              <a:t>18</a:t>
            </a:fld>
            <a:endParaRPr lang="en-US"/>
          </a:p>
        </p:txBody>
      </p:sp>
    </p:spTree>
    <p:extLst>
      <p:ext uri="{BB962C8B-B14F-4D97-AF65-F5344CB8AC3E}">
        <p14:creationId xmlns:p14="http://schemas.microsoft.com/office/powerpoint/2010/main" val="7537227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Caffeine and other quick fixes might give you a boost of energy or alertness for a very short time, but their effect will soon wear off and you will feel as tired and drowsy as before – if not more.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u="sng" dirty="0">
                <a:latin typeface="Arial" panose="020B0604020202020204" pitchFamily="34" charset="0"/>
                <a:cs typeface="Arial" panose="020B0604020202020204" pitchFamily="34" charset="0"/>
              </a:rPr>
              <a:t>The only thing that works is getting enough sleep before your trip and if that’s not possible, taking regular nap breaks on the way.</a:t>
            </a:r>
          </a:p>
          <a:p>
            <a:endParaRPr lang="en-US" dirty="0"/>
          </a:p>
        </p:txBody>
      </p:sp>
      <p:sp>
        <p:nvSpPr>
          <p:cNvPr id="4" name="Slide Number Placeholder 3"/>
          <p:cNvSpPr>
            <a:spLocks noGrp="1"/>
          </p:cNvSpPr>
          <p:nvPr>
            <p:ph type="sldNum" sz="quarter" idx="10"/>
          </p:nvPr>
        </p:nvSpPr>
        <p:spPr/>
        <p:txBody>
          <a:bodyPr/>
          <a:lstStyle/>
          <a:p>
            <a:fld id="{2B2C248A-0EE4-3D44-9948-966F092A99FE}" type="slidenum">
              <a:rPr lang="en-US" smtClean="0"/>
              <a:pPr/>
              <a:t>19</a:t>
            </a:fld>
            <a:endParaRPr lang="en-US"/>
          </a:p>
        </p:txBody>
      </p:sp>
    </p:spTree>
    <p:extLst>
      <p:ext uri="{BB962C8B-B14F-4D97-AF65-F5344CB8AC3E}">
        <p14:creationId xmlns:p14="http://schemas.microsoft.com/office/powerpoint/2010/main" val="2950514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National Sleep Institute </a:t>
            </a:r>
          </a:p>
          <a:p>
            <a:r>
              <a:rPr lang="en-US" dirty="0"/>
              <a:t>Check</a:t>
            </a:r>
            <a:r>
              <a:rPr lang="en-US" baseline="0" dirty="0"/>
              <a:t> for teacher resources</a:t>
            </a:r>
            <a:endParaRPr lang="en-US" dirty="0"/>
          </a:p>
        </p:txBody>
      </p:sp>
      <p:sp>
        <p:nvSpPr>
          <p:cNvPr id="4" name="Slide Number Placeholder 3"/>
          <p:cNvSpPr>
            <a:spLocks noGrp="1"/>
          </p:cNvSpPr>
          <p:nvPr>
            <p:ph type="sldNum" sz="quarter" idx="10"/>
          </p:nvPr>
        </p:nvSpPr>
        <p:spPr/>
        <p:txBody>
          <a:bodyPr/>
          <a:lstStyle/>
          <a:p>
            <a:fld id="{2B2C248A-0EE4-3D44-9948-966F092A99FE}" type="slidenum">
              <a:rPr lang="en-US" smtClean="0"/>
              <a:pPr/>
              <a:t>2</a:t>
            </a:fld>
            <a:endParaRPr lang="en-US"/>
          </a:p>
        </p:txBody>
      </p:sp>
    </p:spTree>
    <p:extLst>
      <p:ext uri="{BB962C8B-B14F-4D97-AF65-F5344CB8AC3E}">
        <p14:creationId xmlns:p14="http://schemas.microsoft.com/office/powerpoint/2010/main" val="29363672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tired, listen</a:t>
            </a:r>
            <a:r>
              <a:rPr lang="en-US" baseline="0" dirty="0"/>
              <a:t> to your body and get some rest before you endanger yourself and others by driving drowsy.</a:t>
            </a:r>
            <a:endParaRPr lang="en-US" dirty="0"/>
          </a:p>
        </p:txBody>
      </p:sp>
      <p:sp>
        <p:nvSpPr>
          <p:cNvPr id="4" name="Slide Number Placeholder 3"/>
          <p:cNvSpPr>
            <a:spLocks noGrp="1"/>
          </p:cNvSpPr>
          <p:nvPr>
            <p:ph type="sldNum" sz="quarter" idx="10"/>
          </p:nvPr>
        </p:nvSpPr>
        <p:spPr/>
        <p:txBody>
          <a:bodyPr/>
          <a:lstStyle/>
          <a:p>
            <a:fld id="{2B2C248A-0EE4-3D44-9948-966F092A99FE}" type="slidenum">
              <a:rPr lang="en-US" smtClean="0"/>
              <a:pPr/>
              <a:t>20</a:t>
            </a:fld>
            <a:endParaRPr lang="en-US"/>
          </a:p>
        </p:txBody>
      </p:sp>
    </p:spTree>
    <p:extLst>
      <p:ext uri="{BB962C8B-B14F-4D97-AF65-F5344CB8AC3E}">
        <p14:creationId xmlns:p14="http://schemas.microsoft.com/office/powerpoint/2010/main" val="25839126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Arial" panose="020B0604020202020204" pitchFamily="34" charset="0"/>
                <a:ea typeface="+mn-ea"/>
                <a:cs typeface="Arial" panose="020B0604020202020204" pitchFamily="34" charset="0"/>
              </a:rPr>
              <a:t>Rumble strips are deep grooves placed on high-speed roads to alert drowsy drivers and prevent them from veering off the roadway or across the centerline. </a:t>
            </a:r>
            <a:endParaRPr lang="en-US" b="0" dirty="0">
              <a:effectLst/>
              <a:latin typeface="Arial" panose="020B0604020202020204" pitchFamily="34" charset="0"/>
              <a:cs typeface="Arial" panose="020B0604020202020204" pitchFamily="34" charset="0"/>
            </a:endParaRPr>
          </a:p>
          <a:p>
            <a:r>
              <a:rPr lang="en-US" sz="1200" b="0" kern="1200" dirty="0">
                <a:solidFill>
                  <a:schemeClr val="tx1"/>
                </a:solidFill>
                <a:effectLst/>
                <a:latin typeface="Arial" panose="020B0604020202020204" pitchFamily="34" charset="0"/>
                <a:ea typeface="+mn-ea"/>
                <a:cs typeface="Arial" panose="020B0604020202020204" pitchFamily="34" charset="0"/>
              </a:rPr>
              <a:t>If you wander to the shoulder of the road and feel the sudden bumps of a rumble strip, don’t panic. Stay in your lane. You might be too drowsy to drive. Pull off the road as soon as possible</a:t>
            </a:r>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2B2C248A-0EE4-3D44-9948-966F092A99FE}" type="slidenum">
              <a:rPr lang="en-US" smtClean="0"/>
              <a:pPr/>
              <a:t>21</a:t>
            </a:fld>
            <a:endParaRPr lang="en-US"/>
          </a:p>
        </p:txBody>
      </p:sp>
    </p:spTree>
    <p:extLst>
      <p:ext uri="{BB962C8B-B14F-4D97-AF65-F5344CB8AC3E}">
        <p14:creationId xmlns:p14="http://schemas.microsoft.com/office/powerpoint/2010/main" val="29059977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2C248A-0EE4-3D44-9948-966F092A99FE}" type="slidenum">
              <a:rPr lang="en-US" smtClean="0"/>
              <a:pPr/>
              <a:t>22</a:t>
            </a:fld>
            <a:endParaRPr lang="en-US"/>
          </a:p>
        </p:txBody>
      </p:sp>
    </p:spTree>
    <p:extLst>
      <p:ext uri="{BB962C8B-B14F-4D97-AF65-F5344CB8AC3E}">
        <p14:creationId xmlns:p14="http://schemas.microsoft.com/office/powerpoint/2010/main" val="35141813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Zealand</a:t>
            </a:r>
          </a:p>
        </p:txBody>
      </p:sp>
      <p:sp>
        <p:nvSpPr>
          <p:cNvPr id="4" name="Slide Number Placeholder 3"/>
          <p:cNvSpPr>
            <a:spLocks noGrp="1"/>
          </p:cNvSpPr>
          <p:nvPr>
            <p:ph type="sldNum" sz="quarter" idx="10"/>
          </p:nvPr>
        </p:nvSpPr>
        <p:spPr/>
        <p:txBody>
          <a:bodyPr/>
          <a:lstStyle/>
          <a:p>
            <a:fld id="{2B2C248A-0EE4-3D44-9948-966F092A99FE}" type="slidenum">
              <a:rPr lang="en-US" smtClean="0"/>
              <a:pPr/>
              <a:t>23</a:t>
            </a:fld>
            <a:endParaRPr lang="en-US"/>
          </a:p>
        </p:txBody>
      </p:sp>
    </p:spTree>
    <p:extLst>
      <p:ext uri="{BB962C8B-B14F-4D97-AF65-F5344CB8AC3E}">
        <p14:creationId xmlns:p14="http://schemas.microsoft.com/office/powerpoint/2010/main" val="9200656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Standards and Benchmarks:</a:t>
            </a:r>
            <a:r>
              <a:rPr lang="en-US" baseline="0" dirty="0"/>
              <a:t> </a:t>
            </a:r>
            <a:r>
              <a:rPr lang="en-US" dirty="0"/>
              <a:t>This is for your reference and not to be read to the class verbatim.  Please review</a:t>
            </a:r>
            <a:r>
              <a:rPr lang="en-US" baseline="0" dirty="0"/>
              <a:t> prior to the lesson so you are aware of what the student will be required to know at the end of the module.</a:t>
            </a:r>
          </a:p>
        </p:txBody>
      </p:sp>
      <p:sp>
        <p:nvSpPr>
          <p:cNvPr id="4" name="Slide Number Placeholder 3"/>
          <p:cNvSpPr>
            <a:spLocks noGrp="1"/>
          </p:cNvSpPr>
          <p:nvPr>
            <p:ph type="sldNum" sz="quarter" idx="10"/>
          </p:nvPr>
        </p:nvSpPr>
        <p:spPr/>
        <p:txBody>
          <a:bodyPr/>
          <a:lstStyle/>
          <a:p>
            <a:fld id="{3D16B751-3AA4-874D-9CB5-26B5ACA59E53}" type="slidenum">
              <a:rPr lang="en-US" smtClean="0"/>
              <a:pPr/>
              <a:t>24</a:t>
            </a:fld>
            <a:endParaRPr lang="en-US"/>
          </a:p>
        </p:txBody>
      </p:sp>
    </p:spTree>
    <p:extLst>
      <p:ext uri="{BB962C8B-B14F-4D97-AF65-F5344CB8AC3E}">
        <p14:creationId xmlns:p14="http://schemas.microsoft.com/office/powerpoint/2010/main" val="1093225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Falling asleep is actually an extreme form of fatigue.  </a:t>
            </a:r>
            <a:endParaRPr lang="en-US" sz="1200" dirty="0">
              <a:latin typeface="Arial" panose="020B0604020202020204" pitchFamily="34" charset="0"/>
              <a:cs typeface="Arial" panose="020B0604020202020204" pitchFamily="34" charset="0"/>
            </a:endParaRPr>
          </a:p>
          <a:p>
            <a:r>
              <a:rPr lang="en-US" dirty="0">
                <a:latin typeface="Arial Narrow" pitchFamily="34" charset="0"/>
              </a:rPr>
              <a:t>When we don't get adequate sleep, we accumulate a sleep debt that can be difficult to "pay back" if it becomes too big.</a:t>
            </a:r>
          </a:p>
          <a:p>
            <a:endParaRPr lang="en-US" dirty="0">
              <a:latin typeface="Arial Narrow" pitchFamily="34" charset="0"/>
            </a:endParaRPr>
          </a:p>
          <a:p>
            <a:r>
              <a:rPr lang="en-US" dirty="0"/>
              <a:t>The resulting sleep deprivation has been linked to health problems such as obesity and high blood pressure, negative mood and behavior, decreased productivity, and safety issues in the home, at school,  on the job, and on the road.</a:t>
            </a:r>
          </a:p>
          <a:p>
            <a:endParaRPr lang="en-US" dirty="0"/>
          </a:p>
          <a:p>
            <a:r>
              <a:rPr lang="en-US" dirty="0"/>
              <a:t>Photo credit: http://www.jbsa.mil/News/Photos/igphoto/2001846499/ </a:t>
            </a:r>
          </a:p>
          <a:p>
            <a:endParaRPr lang="en-US" dirty="0"/>
          </a:p>
        </p:txBody>
      </p:sp>
      <p:sp>
        <p:nvSpPr>
          <p:cNvPr id="4" name="Slide Number Placeholder 3"/>
          <p:cNvSpPr>
            <a:spLocks noGrp="1"/>
          </p:cNvSpPr>
          <p:nvPr>
            <p:ph type="sldNum" sz="quarter" idx="10"/>
          </p:nvPr>
        </p:nvSpPr>
        <p:spPr/>
        <p:txBody>
          <a:bodyPr/>
          <a:lstStyle/>
          <a:p>
            <a:fld id="{2B2C248A-0EE4-3D44-9948-966F092A99FE}" type="slidenum">
              <a:rPr lang="en-US" smtClean="0"/>
              <a:pPr/>
              <a:t>3</a:t>
            </a:fld>
            <a:endParaRPr lang="en-US"/>
          </a:p>
        </p:txBody>
      </p:sp>
    </p:spTree>
    <p:extLst>
      <p:ext uri="{BB962C8B-B14F-4D97-AF65-F5344CB8AC3E}">
        <p14:creationId xmlns:p14="http://schemas.microsoft.com/office/powerpoint/2010/main" val="2329247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spcAft>
                <a:spcPts val="1200"/>
              </a:spcAft>
              <a:buNone/>
            </a:pPr>
            <a:r>
              <a:rPr lang="en-US" sz="2400" dirty="0">
                <a:latin typeface="Arial" panose="020B0604020202020204" pitchFamily="34" charset="0"/>
                <a:cs typeface="Arial" panose="020B0604020202020204" pitchFamily="34" charset="0"/>
              </a:rPr>
              <a:t>It is dangerous to drive drowsy because:</a:t>
            </a:r>
          </a:p>
          <a:p>
            <a:pPr lvl="0" indent="182880">
              <a:spcBef>
                <a:spcPts val="0"/>
              </a:spcBef>
              <a:spcAft>
                <a:spcPts val="1200"/>
              </a:spcAft>
              <a:buFont typeface="Arial" pitchFamily="34" charset="0"/>
              <a:buChar char="•"/>
            </a:pPr>
            <a:r>
              <a:rPr lang="en-US" sz="2400" dirty="0">
                <a:latin typeface="Arial" panose="020B0604020202020204" pitchFamily="34" charset="0"/>
                <a:cs typeface="Arial" panose="020B0604020202020204" pitchFamily="34" charset="0"/>
              </a:rPr>
              <a:t>your reactions are much slower,</a:t>
            </a:r>
          </a:p>
          <a:p>
            <a:pPr lvl="0" indent="182880">
              <a:spcBef>
                <a:spcPts val="0"/>
              </a:spcBef>
              <a:spcAft>
                <a:spcPts val="1200"/>
              </a:spcAft>
              <a:buFont typeface="Arial" pitchFamily="34" charset="0"/>
              <a:buChar char="•"/>
            </a:pPr>
            <a:r>
              <a:rPr lang="en-US" sz="2400" dirty="0">
                <a:latin typeface="Arial" panose="020B0604020202020204" pitchFamily="34" charset="0"/>
                <a:cs typeface="Arial" panose="020B0604020202020204" pitchFamily="34" charset="0"/>
              </a:rPr>
              <a:t>your ability to concentrate is reduced,</a:t>
            </a:r>
          </a:p>
          <a:p>
            <a:pPr lvl="0" indent="182880">
              <a:spcBef>
                <a:spcPts val="0"/>
              </a:spcBef>
              <a:spcAft>
                <a:spcPts val="1200"/>
              </a:spcAft>
              <a:buFont typeface="Arial" pitchFamily="34" charset="0"/>
              <a:buChar char="•"/>
            </a:pPr>
            <a:r>
              <a:rPr lang="en-US" sz="2400" dirty="0">
                <a:latin typeface="Arial" panose="020B0604020202020204" pitchFamily="34" charset="0"/>
                <a:cs typeface="Arial" panose="020B0604020202020204" pitchFamily="34" charset="0"/>
              </a:rPr>
              <a:t>it takes longer to interpret and understand the traffic situation. </a:t>
            </a:r>
          </a:p>
          <a:p>
            <a:pPr lvl="1">
              <a:spcBef>
                <a:spcPts val="0"/>
              </a:spcBef>
              <a:spcAft>
                <a:spcPts val="1200"/>
              </a:spcAft>
              <a:buFont typeface="Arial" pitchFamily="34" charset="0"/>
              <a:buChar char="•"/>
            </a:pPr>
            <a:endParaRPr lang="en-US" sz="2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2B2C248A-0EE4-3D44-9948-966F092A99FE}" type="slidenum">
              <a:rPr lang="en-US" smtClean="0"/>
              <a:pPr/>
              <a:t>4</a:t>
            </a:fld>
            <a:endParaRPr lang="en-US"/>
          </a:p>
        </p:txBody>
      </p:sp>
    </p:spTree>
    <p:extLst>
      <p:ext uri="{BB962C8B-B14F-4D97-AF65-F5344CB8AC3E}">
        <p14:creationId xmlns:p14="http://schemas.microsoft.com/office/powerpoint/2010/main" val="37778042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2C248A-0EE4-3D44-9948-966F092A99FE}" type="slidenum">
              <a:rPr lang="en-US" smtClean="0"/>
              <a:pPr/>
              <a:t>5</a:t>
            </a:fld>
            <a:endParaRPr lang="en-US"/>
          </a:p>
        </p:txBody>
      </p:sp>
    </p:spTree>
    <p:extLst>
      <p:ext uri="{BB962C8B-B14F-4D97-AF65-F5344CB8AC3E}">
        <p14:creationId xmlns:p14="http://schemas.microsoft.com/office/powerpoint/2010/main" val="40707565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1200" dirty="0"/>
          </a:p>
        </p:txBody>
      </p:sp>
      <p:sp>
        <p:nvSpPr>
          <p:cNvPr id="4" name="Slide Number Placeholder 3"/>
          <p:cNvSpPr>
            <a:spLocks noGrp="1"/>
          </p:cNvSpPr>
          <p:nvPr>
            <p:ph type="sldNum" sz="quarter" idx="10"/>
          </p:nvPr>
        </p:nvSpPr>
        <p:spPr/>
        <p:txBody>
          <a:bodyPr/>
          <a:lstStyle/>
          <a:p>
            <a:fld id="{2B2C248A-0EE4-3D44-9948-966F092A99FE}" type="slidenum">
              <a:rPr lang="en-US" smtClean="0"/>
              <a:pPr/>
              <a:t>6</a:t>
            </a:fld>
            <a:endParaRPr lang="en-US"/>
          </a:p>
        </p:txBody>
      </p:sp>
    </p:spTree>
    <p:extLst>
      <p:ext uri="{BB962C8B-B14F-4D97-AF65-F5344CB8AC3E}">
        <p14:creationId xmlns:p14="http://schemas.microsoft.com/office/powerpoint/2010/main" val="1739482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http://www.nzta.govt.nz/site-resources/content/about/img/advertising/fatigue-bus-back.jpg</a:t>
            </a:r>
          </a:p>
        </p:txBody>
      </p:sp>
      <p:sp>
        <p:nvSpPr>
          <p:cNvPr id="4" name="Slide Number Placeholder 3"/>
          <p:cNvSpPr>
            <a:spLocks noGrp="1"/>
          </p:cNvSpPr>
          <p:nvPr>
            <p:ph type="sldNum" sz="quarter" idx="10"/>
          </p:nvPr>
        </p:nvSpPr>
        <p:spPr/>
        <p:txBody>
          <a:bodyPr/>
          <a:lstStyle/>
          <a:p>
            <a:fld id="{2B2C248A-0EE4-3D44-9948-966F092A99FE}" type="slidenum">
              <a:rPr lang="en-US" smtClean="0"/>
              <a:pPr/>
              <a:t>7</a:t>
            </a:fld>
            <a:endParaRPr lang="en-US"/>
          </a:p>
        </p:txBody>
      </p:sp>
    </p:spTree>
    <p:extLst>
      <p:ext uri="{BB962C8B-B14F-4D97-AF65-F5344CB8AC3E}">
        <p14:creationId xmlns:p14="http://schemas.microsoft.com/office/powerpoint/2010/main" val="539057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Sleep Tips:</a:t>
            </a:r>
            <a:r>
              <a:rPr lang="en-US" baseline="0" dirty="0"/>
              <a:t> Get Better sleep on a regular basis </a:t>
            </a:r>
          </a:p>
          <a:p>
            <a:pPr indent="182880">
              <a:buFont typeface="Arial" pitchFamily="34" charset="0"/>
              <a:buChar char="•"/>
            </a:pPr>
            <a:r>
              <a:rPr lang="en-US" dirty="0"/>
              <a:t>During your breaks, try exercising,</a:t>
            </a:r>
            <a:r>
              <a:rPr lang="en-US" baseline="0" dirty="0"/>
              <a:t> </a:t>
            </a:r>
            <a:r>
              <a:rPr lang="en-US" dirty="0"/>
              <a:t>walking or even napping if possible. </a:t>
            </a:r>
          </a:p>
          <a:p>
            <a:pPr indent="182880">
              <a:buFont typeface="Arial" pitchFamily="34" charset="0"/>
              <a:buChar char="•"/>
            </a:pPr>
            <a:r>
              <a:rPr lang="en-US" dirty="0"/>
              <a:t>Know the</a:t>
            </a:r>
            <a:r>
              <a:rPr lang="en-US" baseline="0" dirty="0"/>
              <a:t> </a:t>
            </a:r>
            <a:r>
              <a:rPr lang="en-US" dirty="0"/>
              <a:t>side effects of medications–sleepiness</a:t>
            </a:r>
            <a:r>
              <a:rPr lang="en-US" baseline="0" dirty="0"/>
              <a:t> is</a:t>
            </a:r>
            <a:r>
              <a:rPr lang="en-US" dirty="0"/>
              <a:t> commonly</a:t>
            </a:r>
            <a:r>
              <a:rPr lang="en-US" baseline="0" dirty="0"/>
              <a:t> </a:t>
            </a:r>
            <a:r>
              <a:rPr lang="en-US" dirty="0"/>
              <a:t>overlooked. </a:t>
            </a:r>
          </a:p>
          <a:p>
            <a:pPr indent="182880">
              <a:buFont typeface="Arial" pitchFamily="34" charset="0"/>
              <a:buChar char="•"/>
            </a:pPr>
            <a:r>
              <a:rPr lang="en-US" dirty="0"/>
              <a:t>If you’re sleepy at the end</a:t>
            </a:r>
            <a:r>
              <a:rPr lang="en-US" baseline="0" dirty="0"/>
              <a:t> of your school day or work shift</a:t>
            </a:r>
            <a:r>
              <a:rPr lang="en-US" dirty="0"/>
              <a:t>, take a short nap and/or drink two</a:t>
            </a:r>
            <a:r>
              <a:rPr lang="en-US" baseline="0" dirty="0"/>
              <a:t> </a:t>
            </a:r>
            <a:r>
              <a:rPr lang="en-US" dirty="0"/>
              <a:t>cups of coffee before</a:t>
            </a:r>
            <a:r>
              <a:rPr lang="en-US" baseline="0" dirty="0"/>
              <a:t> </a:t>
            </a:r>
            <a:r>
              <a:rPr lang="en-US" dirty="0"/>
              <a:t>driving home.</a:t>
            </a:r>
          </a:p>
        </p:txBody>
      </p:sp>
      <p:sp>
        <p:nvSpPr>
          <p:cNvPr id="4" name="Slide Number Placeholder 3"/>
          <p:cNvSpPr>
            <a:spLocks noGrp="1"/>
          </p:cNvSpPr>
          <p:nvPr>
            <p:ph type="sldNum" sz="quarter" idx="10"/>
          </p:nvPr>
        </p:nvSpPr>
        <p:spPr/>
        <p:txBody>
          <a:bodyPr/>
          <a:lstStyle/>
          <a:p>
            <a:fld id="{2B2C248A-0EE4-3D44-9948-966F092A99FE}" type="slidenum">
              <a:rPr lang="en-US" smtClean="0"/>
              <a:pPr/>
              <a:t>8</a:t>
            </a:fld>
            <a:endParaRPr lang="en-US"/>
          </a:p>
        </p:txBody>
      </p:sp>
    </p:spTree>
    <p:extLst>
      <p:ext uri="{BB962C8B-B14F-4D97-AF65-F5344CB8AC3E}">
        <p14:creationId xmlns:p14="http://schemas.microsoft.com/office/powerpoint/2010/main" val="1535204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2C248A-0EE4-3D44-9948-966F092A99FE}" type="slidenum">
              <a:rPr lang="en-US" smtClean="0"/>
              <a:pPr/>
              <a:t>9</a:t>
            </a:fld>
            <a:endParaRPr lang="en-US"/>
          </a:p>
        </p:txBody>
      </p:sp>
    </p:spTree>
    <p:extLst>
      <p:ext uri="{BB962C8B-B14F-4D97-AF65-F5344CB8AC3E}">
        <p14:creationId xmlns:p14="http://schemas.microsoft.com/office/powerpoint/2010/main" val="41220207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solidFill>
                  <a:srgbClr val="990033"/>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1"/>
          </p:nvPr>
        </p:nvSpPr>
        <p:spPr/>
        <p:txBody>
          <a:bodyPr/>
          <a:lstStyle/>
          <a:p>
            <a:r>
              <a:rPr lang="en-US" dirty="0"/>
              <a:t>6.3 - </a:t>
            </a:r>
            <a:fld id="{170AF78D-E346-B548-856D-6E1169C6CB99}" type="slidenum">
              <a:rPr lang="en-US" smtClean="0"/>
              <a:pPr/>
              <a:t>‹#›</a:t>
            </a:fld>
            <a:endParaRPr lang="en-US" dirty="0"/>
          </a:p>
        </p:txBody>
      </p:sp>
    </p:spTree>
    <p:extLst>
      <p:ext uri="{BB962C8B-B14F-4D97-AF65-F5344CB8AC3E}">
        <p14:creationId xmlns:p14="http://schemas.microsoft.com/office/powerpoint/2010/main" val="221806636"/>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67749" y="1567543"/>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t>6.3 - </a:t>
            </a:r>
            <a:fld id="{170AF78D-E346-B548-856D-6E1169C6CB99}" type="slidenum">
              <a:rPr lang="en-US" smtClean="0"/>
              <a:pPr/>
              <a:t>‹#›</a:t>
            </a:fld>
            <a:endParaRPr lang="en-US" dirty="0"/>
          </a:p>
        </p:txBody>
      </p:sp>
      <p:sp>
        <p:nvSpPr>
          <p:cNvPr id="4" name="Footer Placeholder 3"/>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150764305"/>
      </p:ext>
    </p:extLst>
  </p:cSld>
  <p:clrMap bg1="lt1" tx1="dk1" bg2="lt2" tx2="dk2" accent1="accent1" accent2="accent2" accent3="accent3" accent4="accent4" accent5="accent5" accent6="accent6" hlink="hlink" folHlink="folHlink"/>
  <p:sldLayoutIdLst>
    <p:sldLayoutId id="2147483662" r:id="rId1"/>
  </p:sldLayoutIdLst>
  <p:hf hdr="0" dt="0"/>
  <p:txStyles>
    <p:titleStyle>
      <a:lvl1pPr algn="ctr" defTabSz="457200" rtl="0" eaLnBrk="1" latinLnBrk="0" hangingPunct="1">
        <a:spcBef>
          <a:spcPct val="0"/>
        </a:spcBef>
        <a:buNone/>
        <a:defRPr sz="4000" kern="1200" baseline="0">
          <a:solidFill>
            <a:srgbClr val="990033"/>
          </a:solidFill>
          <a:latin typeface="+mj-lt"/>
          <a:ea typeface="+mj-ea"/>
          <a:cs typeface="Arial" pitchFamily="34" charset="0"/>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Wingdings" panose="05000000000000000000" pitchFamily="2" charset="2"/>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r>
              <a:rPr lang="en-US" dirty="0"/>
              <a:t>6.3 - </a:t>
            </a:r>
            <a:fld id="{170AF78D-E346-B548-856D-6E1169C6CB99}" type="slidenum">
              <a:rPr lang="en-US" smtClean="0"/>
              <a:pPr/>
              <a:t>1</a:t>
            </a:fld>
            <a:endParaRPr lang="en-US" dirty="0"/>
          </a:p>
        </p:txBody>
      </p:sp>
      <p:sp>
        <p:nvSpPr>
          <p:cNvPr id="7" name="Title 1">
            <a:extLst>
              <a:ext uri="{FF2B5EF4-FFF2-40B4-BE49-F238E27FC236}">
                <a16:creationId xmlns:a16="http://schemas.microsoft.com/office/drawing/2014/main" id="{48E5DE43-2590-4192-BDC9-F20309FFA1C6}"/>
              </a:ext>
            </a:extLst>
          </p:cNvPr>
          <p:cNvSpPr txBox="1">
            <a:spLocks/>
          </p:cNvSpPr>
          <p:nvPr/>
        </p:nvSpPr>
        <p:spPr>
          <a:xfrm>
            <a:off x="734097" y="321971"/>
            <a:ext cx="7688686" cy="4511286"/>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000" kern="1200" baseline="0">
                <a:solidFill>
                  <a:srgbClr val="990033"/>
                </a:solidFill>
                <a:latin typeface="+mj-lt"/>
                <a:ea typeface="+mj-ea"/>
                <a:cs typeface="Arial" pitchFamily="34" charset="0"/>
              </a:defRPr>
            </a:lvl1pPr>
          </a:lstStyle>
          <a:p>
            <a:pPr>
              <a:spcAft>
                <a:spcPts val="1200"/>
              </a:spcAft>
            </a:pPr>
            <a:r>
              <a:rPr lang="en-US" sz="2400" dirty="0">
                <a:solidFill>
                  <a:schemeClr val="bg1">
                    <a:lumMod val="50000"/>
                  </a:schemeClr>
                </a:solidFill>
              </a:rPr>
              <a:t>Montana Teen Driver Education and Training</a:t>
            </a:r>
            <a:br>
              <a:rPr lang="en-US" dirty="0">
                <a:solidFill>
                  <a:srgbClr val="C00000"/>
                </a:solidFill>
              </a:rPr>
            </a:br>
            <a:br>
              <a:rPr lang="en-US" dirty="0">
                <a:solidFill>
                  <a:srgbClr val="C00000"/>
                </a:solidFill>
              </a:rPr>
            </a:br>
            <a:r>
              <a:rPr lang="en-US" sz="3600" dirty="0">
                <a:solidFill>
                  <a:schemeClr val="tx1"/>
                </a:solidFill>
              </a:rPr>
              <a:t>Module 6.3</a:t>
            </a:r>
            <a:br>
              <a:rPr lang="en-US" dirty="0">
                <a:solidFill>
                  <a:srgbClr val="C00000"/>
                </a:solidFill>
              </a:rPr>
            </a:br>
            <a:r>
              <a:rPr lang="en-US" dirty="0">
                <a:solidFill>
                  <a:srgbClr val="C00000"/>
                </a:solidFill>
              </a:rPr>
              <a:t>Drowsy Driving</a:t>
            </a:r>
            <a:br>
              <a:rPr lang="en-US" dirty="0">
                <a:solidFill>
                  <a:srgbClr val="C00000"/>
                </a:solidFill>
              </a:rPr>
            </a:br>
            <a:br>
              <a:rPr lang="en-US" dirty="0">
                <a:solidFill>
                  <a:srgbClr val="C00000"/>
                </a:solidFill>
              </a:rPr>
            </a:br>
            <a:r>
              <a:rPr lang="en-US" sz="2800" i="1" dirty="0">
                <a:solidFill>
                  <a:schemeClr val="bg1">
                    <a:lumMod val="50000"/>
                  </a:schemeClr>
                </a:solidFill>
              </a:rPr>
              <a:t>Arrive Alive</a:t>
            </a:r>
          </a:p>
        </p:txBody>
      </p:sp>
      <p:pic>
        <p:nvPicPr>
          <p:cNvPr id="8" name="Picture 7">
            <a:extLst>
              <a:ext uri="{FF2B5EF4-FFF2-40B4-BE49-F238E27FC236}">
                <a16:creationId xmlns:a16="http://schemas.microsoft.com/office/drawing/2014/main" id="{F8F58113-2815-4F3A-A65C-129AD3CCB65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991765" y="5153354"/>
            <a:ext cx="1160469" cy="1038671"/>
          </a:xfrm>
          <a:prstGeom prst="rect">
            <a:avLst/>
          </a:prstGeom>
        </p:spPr>
      </p:pic>
    </p:spTree>
    <p:extLst>
      <p:ext uri="{BB962C8B-B14F-4D97-AF65-F5344CB8AC3E}">
        <p14:creationId xmlns:p14="http://schemas.microsoft.com/office/powerpoint/2010/main" val="29111958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3289" y="5230744"/>
            <a:ext cx="7465924" cy="830997"/>
          </a:xfrm>
          <a:prstGeom prst="rect">
            <a:avLst/>
          </a:prstGeom>
          <a:noFill/>
        </p:spPr>
        <p:txBody>
          <a:bodyPr wrap="square" rtlCol="0">
            <a:spAutoFit/>
          </a:bodyPr>
          <a:lstStyle/>
          <a:p>
            <a:r>
              <a:rPr lang="en-US" sz="2400" dirty="0">
                <a:latin typeface="+mj-lt"/>
                <a:cs typeface="Arial" panose="020B0604020202020204" pitchFamily="34" charset="0"/>
              </a:rPr>
              <a:t>Sleep debt is the difference between the amount of sleep you need and the amount you actually get.</a:t>
            </a:r>
          </a:p>
        </p:txBody>
      </p:sp>
      <p:sp>
        <p:nvSpPr>
          <p:cNvPr id="3" name="Title 2"/>
          <p:cNvSpPr>
            <a:spLocks noGrp="1"/>
          </p:cNvSpPr>
          <p:nvPr>
            <p:ph type="title"/>
          </p:nvPr>
        </p:nvSpPr>
        <p:spPr>
          <a:xfrm>
            <a:off x="457200" y="274638"/>
            <a:ext cx="8229600" cy="733630"/>
          </a:xfrm>
        </p:spPr>
        <p:txBody>
          <a:bodyPr/>
          <a:lstStyle/>
          <a:p>
            <a:r>
              <a:rPr lang="en-US" dirty="0">
                <a:solidFill>
                  <a:srgbClr val="C00000"/>
                </a:solidFill>
              </a:rPr>
              <a:t>How much sleep do you need?</a:t>
            </a:r>
          </a:p>
        </p:txBody>
      </p:sp>
      <p:pic>
        <p:nvPicPr>
          <p:cNvPr id="2" name="Picture 1"/>
          <p:cNvPicPr>
            <a:picLocks noChangeAspect="1"/>
          </p:cNvPicPr>
          <p:nvPr/>
        </p:nvPicPr>
        <p:blipFill rotWithShape="1">
          <a:blip r:embed="rId3"/>
          <a:srcRect t="9707"/>
          <a:stretch/>
        </p:blipFill>
        <p:spPr>
          <a:xfrm>
            <a:off x="405350" y="1412231"/>
            <a:ext cx="8277225" cy="3517582"/>
          </a:xfrm>
          <a:prstGeom prst="rect">
            <a:avLst/>
          </a:prstGeom>
        </p:spPr>
      </p:pic>
      <p:sp>
        <p:nvSpPr>
          <p:cNvPr id="7" name="Slide Number Placeholder 6"/>
          <p:cNvSpPr>
            <a:spLocks noGrp="1"/>
          </p:cNvSpPr>
          <p:nvPr>
            <p:ph type="sldNum" sz="quarter" idx="11"/>
          </p:nvPr>
        </p:nvSpPr>
        <p:spPr/>
        <p:txBody>
          <a:bodyPr/>
          <a:lstStyle/>
          <a:p>
            <a:r>
              <a:rPr lang="en-US"/>
              <a:t>6.3 - </a:t>
            </a:r>
            <a:fld id="{170AF78D-E346-B548-856D-6E1169C6CB99}" type="slidenum">
              <a:rPr lang="en-US" smtClean="0"/>
              <a:pPr/>
              <a:t>10</a:t>
            </a:fld>
            <a:endParaRPr lang="en-US" dirty="0"/>
          </a:p>
        </p:txBody>
      </p:sp>
    </p:spTree>
    <p:extLst>
      <p:ext uri="{BB962C8B-B14F-4D97-AF65-F5344CB8AC3E}">
        <p14:creationId xmlns:p14="http://schemas.microsoft.com/office/powerpoint/2010/main" val="18547387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61533"/>
          </a:xfrm>
        </p:spPr>
        <p:txBody>
          <a:bodyPr>
            <a:normAutofit fontScale="90000"/>
          </a:bodyPr>
          <a:lstStyle/>
          <a:p>
            <a:r>
              <a:rPr lang="en-US" dirty="0">
                <a:solidFill>
                  <a:srgbClr val="C00000"/>
                </a:solidFill>
              </a:rPr>
              <a:t>How Serious is Drowsy Driving?</a:t>
            </a:r>
          </a:p>
        </p:txBody>
      </p:sp>
      <p:sp>
        <p:nvSpPr>
          <p:cNvPr id="6" name="Slide Number Placeholder 5"/>
          <p:cNvSpPr>
            <a:spLocks noGrp="1"/>
          </p:cNvSpPr>
          <p:nvPr>
            <p:ph type="sldNum" sz="quarter" idx="11"/>
          </p:nvPr>
        </p:nvSpPr>
        <p:spPr/>
        <p:txBody>
          <a:bodyPr/>
          <a:lstStyle/>
          <a:p>
            <a:r>
              <a:rPr lang="en-US"/>
              <a:t>6.3 - </a:t>
            </a:r>
            <a:fld id="{170AF78D-E346-B548-856D-6E1169C6CB99}" type="slidenum">
              <a:rPr lang="en-US" smtClean="0"/>
              <a:pPr/>
              <a:t>11</a:t>
            </a:fld>
            <a:endParaRPr lang="en-US" dirty="0"/>
          </a:p>
        </p:txBody>
      </p:sp>
      <p:sp>
        <p:nvSpPr>
          <p:cNvPr id="5" name="Content Placeholder 2">
            <a:extLst>
              <a:ext uri="{FF2B5EF4-FFF2-40B4-BE49-F238E27FC236}">
                <a16:creationId xmlns:a16="http://schemas.microsoft.com/office/drawing/2014/main" id="{242798B6-C553-47E8-BB79-7A6DCA90B164}"/>
              </a:ext>
            </a:extLst>
          </p:cNvPr>
          <p:cNvSpPr>
            <a:spLocks noGrp="1"/>
          </p:cNvSpPr>
          <p:nvPr>
            <p:ph idx="1"/>
          </p:nvPr>
        </p:nvSpPr>
        <p:spPr>
          <a:xfrm>
            <a:off x="467749" y="1304700"/>
            <a:ext cx="7293765" cy="4377644"/>
          </a:xfrm>
        </p:spPr>
        <p:txBody>
          <a:bodyPr>
            <a:noAutofit/>
          </a:bodyPr>
          <a:lstStyle/>
          <a:p>
            <a:pPr>
              <a:spcBef>
                <a:spcPts val="1200"/>
              </a:spcBef>
            </a:pPr>
            <a:r>
              <a:rPr lang="en-US" sz="2400" dirty="0">
                <a:latin typeface="+mj-lt"/>
                <a:cs typeface="Arial" panose="020B0604020202020204" pitchFamily="34" charset="0"/>
              </a:rPr>
              <a:t>Nationally,100,000 </a:t>
            </a:r>
            <a:br>
              <a:rPr lang="en-US" sz="2400" dirty="0">
                <a:latin typeface="+mj-lt"/>
                <a:cs typeface="Arial" panose="020B0604020202020204" pitchFamily="34" charset="0"/>
              </a:rPr>
            </a:br>
            <a:r>
              <a:rPr lang="en-US" sz="2400" dirty="0">
                <a:latin typeface="+mj-lt"/>
                <a:cs typeface="Arial" panose="020B0604020202020204" pitchFamily="34" charset="0"/>
              </a:rPr>
              <a:t>crashes each year are </a:t>
            </a:r>
            <a:br>
              <a:rPr lang="en-US" sz="2400" dirty="0">
                <a:latin typeface="+mj-lt"/>
                <a:cs typeface="Arial" panose="020B0604020202020204" pitchFamily="34" charset="0"/>
              </a:rPr>
            </a:br>
            <a:r>
              <a:rPr lang="en-US" sz="2400" dirty="0">
                <a:latin typeface="+mj-lt"/>
                <a:cs typeface="Arial" panose="020B0604020202020204" pitchFamily="34" charset="0"/>
              </a:rPr>
              <a:t>caused by fatigued drivers.</a:t>
            </a:r>
          </a:p>
          <a:p>
            <a:pPr>
              <a:spcBef>
                <a:spcPts val="1200"/>
              </a:spcBef>
            </a:pPr>
            <a:r>
              <a:rPr lang="en-US" sz="2400" dirty="0">
                <a:latin typeface="+mj-lt"/>
                <a:cs typeface="Arial" panose="020B0604020202020204" pitchFamily="34" charset="0"/>
              </a:rPr>
              <a:t>One in eight fatal crashes </a:t>
            </a:r>
            <a:br>
              <a:rPr lang="en-US" sz="2400" dirty="0">
                <a:latin typeface="+mj-lt"/>
                <a:cs typeface="Arial" panose="020B0604020202020204" pitchFamily="34" charset="0"/>
              </a:rPr>
            </a:br>
            <a:r>
              <a:rPr lang="en-US" sz="2400" dirty="0">
                <a:latin typeface="+mj-lt"/>
                <a:cs typeface="Arial" panose="020B0604020202020204" pitchFamily="34" charset="0"/>
              </a:rPr>
              <a:t>is due to drowsy driving.</a:t>
            </a:r>
          </a:p>
          <a:p>
            <a:pPr>
              <a:spcBef>
                <a:spcPts val="1200"/>
              </a:spcBef>
            </a:pPr>
            <a:r>
              <a:rPr lang="en-US" sz="2400" dirty="0">
                <a:latin typeface="+mj-lt"/>
                <a:cs typeface="Arial" panose="020B0604020202020204" pitchFamily="34" charset="0"/>
              </a:rPr>
              <a:t>Young drivers (16-24) are</a:t>
            </a:r>
            <a:br>
              <a:rPr lang="en-US" sz="2400" dirty="0">
                <a:latin typeface="+mj-lt"/>
                <a:cs typeface="Arial" panose="020B0604020202020204" pitchFamily="34" charset="0"/>
              </a:rPr>
            </a:br>
            <a:r>
              <a:rPr lang="en-US" sz="2400" dirty="0">
                <a:latin typeface="+mj-lt"/>
                <a:cs typeface="Arial" panose="020B0604020202020204" pitchFamily="34" charset="0"/>
              </a:rPr>
              <a:t>twice as likely to be involved </a:t>
            </a:r>
            <a:br>
              <a:rPr lang="en-US" sz="2400" dirty="0">
                <a:latin typeface="+mj-lt"/>
                <a:cs typeface="Arial" panose="020B0604020202020204" pitchFamily="34" charset="0"/>
              </a:rPr>
            </a:br>
            <a:r>
              <a:rPr lang="en-US" sz="2400" dirty="0">
                <a:latin typeface="+mj-lt"/>
                <a:cs typeface="Arial" panose="020B0604020202020204" pitchFamily="34" charset="0"/>
              </a:rPr>
              <a:t>in a drowsy driving crash as drivers age 40-59.</a:t>
            </a:r>
          </a:p>
          <a:p>
            <a:pPr>
              <a:spcBef>
                <a:spcPts val="1200"/>
              </a:spcBef>
            </a:pPr>
            <a:r>
              <a:rPr lang="en-US" sz="2400" dirty="0">
                <a:latin typeface="+mj-lt"/>
                <a:cs typeface="Arial" panose="020B0604020202020204" pitchFamily="34" charset="0"/>
              </a:rPr>
              <a:t>Men have twice as many drowsy driving crashes as women.</a:t>
            </a:r>
          </a:p>
        </p:txBody>
      </p:sp>
      <p:pic>
        <p:nvPicPr>
          <p:cNvPr id="7" name="Picture 6">
            <a:extLst>
              <a:ext uri="{FF2B5EF4-FFF2-40B4-BE49-F238E27FC236}">
                <a16:creationId xmlns:a16="http://schemas.microsoft.com/office/drawing/2014/main" id="{8DFD630B-A68F-4E60-8369-04F73CA99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3170" y="1304700"/>
            <a:ext cx="3522373" cy="2641780"/>
          </a:xfrm>
          <a:prstGeom prst="rect">
            <a:avLst/>
          </a:prstGeom>
        </p:spPr>
      </p:pic>
      <p:sp>
        <p:nvSpPr>
          <p:cNvPr id="8" name="Rectangle 7">
            <a:extLst>
              <a:ext uri="{FF2B5EF4-FFF2-40B4-BE49-F238E27FC236}">
                <a16:creationId xmlns:a16="http://schemas.microsoft.com/office/drawing/2014/main" id="{22C4E6E0-1954-44EC-BD5C-F7FEFDB34321}"/>
              </a:ext>
            </a:extLst>
          </p:cNvPr>
          <p:cNvSpPr/>
          <p:nvPr/>
        </p:nvSpPr>
        <p:spPr>
          <a:xfrm>
            <a:off x="317218" y="6096390"/>
            <a:ext cx="2750305" cy="276999"/>
          </a:xfrm>
          <a:prstGeom prst="rect">
            <a:avLst/>
          </a:prstGeom>
        </p:spPr>
        <p:txBody>
          <a:bodyPr wrap="none">
            <a:spAutoFit/>
          </a:bodyPr>
          <a:lstStyle/>
          <a:p>
            <a:r>
              <a:rPr lang="en-US" sz="1200" dirty="0"/>
              <a:t>Source: AAA Foundation for Traffic Safety</a:t>
            </a:r>
          </a:p>
        </p:txBody>
      </p:sp>
    </p:spTree>
    <p:extLst>
      <p:ext uri="{BB962C8B-B14F-4D97-AF65-F5344CB8AC3E}">
        <p14:creationId xmlns:p14="http://schemas.microsoft.com/office/powerpoint/2010/main" val="27454676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072" y="1277601"/>
            <a:ext cx="7347856" cy="43027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274638"/>
            <a:ext cx="8229600" cy="780439"/>
          </a:xfrm>
        </p:spPr>
        <p:txBody>
          <a:bodyPr/>
          <a:lstStyle/>
          <a:p>
            <a:r>
              <a:rPr lang="en-US" dirty="0">
                <a:solidFill>
                  <a:srgbClr val="C00000"/>
                </a:solidFill>
              </a:rPr>
              <a:t>100,000 Crashes Each Year</a:t>
            </a:r>
          </a:p>
        </p:txBody>
      </p:sp>
      <p:sp>
        <p:nvSpPr>
          <p:cNvPr id="6" name="Slide Number Placeholder 5"/>
          <p:cNvSpPr>
            <a:spLocks noGrp="1"/>
          </p:cNvSpPr>
          <p:nvPr>
            <p:ph type="sldNum" sz="quarter" idx="11"/>
          </p:nvPr>
        </p:nvSpPr>
        <p:spPr/>
        <p:txBody>
          <a:bodyPr/>
          <a:lstStyle/>
          <a:p>
            <a:r>
              <a:rPr lang="en-US"/>
              <a:t>6.3 - </a:t>
            </a:r>
            <a:fld id="{170AF78D-E346-B548-856D-6E1169C6CB99}" type="slidenum">
              <a:rPr lang="en-US" smtClean="0"/>
              <a:pPr/>
              <a:t>12</a:t>
            </a:fld>
            <a:endParaRPr lang="en-US" dirty="0"/>
          </a:p>
        </p:txBody>
      </p:sp>
    </p:spTree>
    <p:extLst>
      <p:ext uri="{BB962C8B-B14F-4D97-AF65-F5344CB8AC3E}">
        <p14:creationId xmlns:p14="http://schemas.microsoft.com/office/powerpoint/2010/main" val="35986460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1213"/>
          </a:xfrm>
        </p:spPr>
        <p:txBody>
          <a:bodyPr/>
          <a:lstStyle/>
          <a:p>
            <a:r>
              <a:rPr lang="en-US" dirty="0">
                <a:solidFill>
                  <a:srgbClr val="C00000"/>
                </a:solidFill>
              </a:rPr>
              <a:t>Are you at risk of driving drowsy?</a:t>
            </a:r>
          </a:p>
        </p:txBody>
      </p:sp>
      <p:sp>
        <p:nvSpPr>
          <p:cNvPr id="3" name="Content Placeholder 2"/>
          <p:cNvSpPr>
            <a:spLocks noGrp="1"/>
          </p:cNvSpPr>
          <p:nvPr>
            <p:ph idx="1"/>
          </p:nvPr>
        </p:nvSpPr>
        <p:spPr>
          <a:xfrm>
            <a:off x="4371033" y="1326524"/>
            <a:ext cx="4458259" cy="5029825"/>
          </a:xfrm>
        </p:spPr>
        <p:txBody>
          <a:bodyPr>
            <a:noAutofit/>
          </a:bodyPr>
          <a:lstStyle/>
          <a:p>
            <a:pPr marL="0" indent="0">
              <a:lnSpc>
                <a:spcPct val="120000"/>
              </a:lnSpc>
              <a:spcBef>
                <a:spcPts val="600"/>
              </a:spcBef>
              <a:buNone/>
            </a:pPr>
            <a:r>
              <a:rPr lang="en-US" sz="2400" b="1" dirty="0">
                <a:latin typeface="+mj-lt"/>
                <a:cs typeface="Arial" panose="020B0604020202020204" pitchFamily="34" charset="0"/>
              </a:rPr>
              <a:t>Before you drive, ask yourself:</a:t>
            </a:r>
          </a:p>
          <a:p>
            <a:pPr>
              <a:spcBef>
                <a:spcPts val="600"/>
              </a:spcBef>
            </a:pPr>
            <a:r>
              <a:rPr lang="en-US" sz="2400" dirty="0">
                <a:latin typeface="+mj-lt"/>
                <a:cs typeface="Arial" panose="020B0604020202020204" pitchFamily="34" charset="0"/>
              </a:rPr>
              <a:t>Did I get enough sleep last night?  </a:t>
            </a:r>
          </a:p>
          <a:p>
            <a:pPr>
              <a:spcBef>
                <a:spcPts val="600"/>
              </a:spcBef>
            </a:pPr>
            <a:r>
              <a:rPr lang="en-US" sz="2400" dirty="0">
                <a:latin typeface="+mj-lt"/>
                <a:cs typeface="Arial" panose="020B0604020202020204" pitchFamily="34" charset="0"/>
              </a:rPr>
              <a:t>Am I driving a long way without many rest stops? </a:t>
            </a:r>
          </a:p>
          <a:p>
            <a:pPr>
              <a:spcBef>
                <a:spcPts val="600"/>
              </a:spcBef>
            </a:pPr>
            <a:r>
              <a:rPr lang="en-US" sz="2400" dirty="0">
                <a:latin typeface="+mj-lt"/>
                <a:cs typeface="Arial" panose="020B0604020202020204" pitchFamily="34" charset="0"/>
              </a:rPr>
              <a:t>Am I going to drive when </a:t>
            </a:r>
            <a:br>
              <a:rPr lang="en-US" sz="2400" dirty="0">
                <a:latin typeface="+mj-lt"/>
                <a:cs typeface="Arial" panose="020B0604020202020204" pitchFamily="34" charset="0"/>
              </a:rPr>
            </a:br>
            <a:r>
              <a:rPr lang="en-US" sz="2400" dirty="0">
                <a:latin typeface="+mj-lt"/>
                <a:cs typeface="Arial" panose="020B0604020202020204" pitchFamily="34" charset="0"/>
              </a:rPr>
              <a:t>I’m usually sleeping?</a:t>
            </a:r>
          </a:p>
          <a:p>
            <a:pPr>
              <a:spcBef>
                <a:spcPts val="600"/>
              </a:spcBef>
            </a:pPr>
            <a:r>
              <a:rPr lang="en-US" sz="2400" dirty="0">
                <a:latin typeface="+mj-lt"/>
                <a:cs typeface="Arial" panose="020B0604020202020204" pitchFamily="34" charset="0"/>
              </a:rPr>
              <a:t>Am I taking medications?</a:t>
            </a:r>
          </a:p>
          <a:p>
            <a:pPr>
              <a:spcBef>
                <a:spcPts val="600"/>
              </a:spcBef>
            </a:pPr>
            <a:r>
              <a:rPr lang="en-US" sz="2400" dirty="0">
                <a:latin typeface="+mj-lt"/>
                <a:cs typeface="Arial" panose="020B0604020202020204" pitchFamily="34" charset="0"/>
              </a:rPr>
              <a:t>Am I driving alone?  </a:t>
            </a:r>
          </a:p>
          <a:p>
            <a:pPr>
              <a:spcBef>
                <a:spcPts val="600"/>
              </a:spcBef>
            </a:pPr>
            <a:r>
              <a:rPr lang="en-US" sz="2400" dirty="0">
                <a:latin typeface="+mj-lt"/>
                <a:cs typeface="Arial" panose="020B0604020202020204" pitchFamily="34" charset="0"/>
              </a:rPr>
              <a:t>Is the driving environment boring or interesting?</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241" y="3970792"/>
            <a:ext cx="3775977" cy="2612570"/>
          </a:xfrm>
          <a:prstGeom prst="rect">
            <a:avLst/>
          </a:prstGeom>
        </p:spPr>
      </p:pic>
      <p:sp>
        <p:nvSpPr>
          <p:cNvPr id="5" name="Slide Number Placeholder 4"/>
          <p:cNvSpPr>
            <a:spLocks noGrp="1"/>
          </p:cNvSpPr>
          <p:nvPr>
            <p:ph type="sldNum" sz="quarter" idx="11"/>
          </p:nvPr>
        </p:nvSpPr>
        <p:spPr/>
        <p:txBody>
          <a:bodyPr/>
          <a:lstStyle/>
          <a:p>
            <a:r>
              <a:rPr lang="en-US" dirty="0"/>
              <a:t>6.3 - </a:t>
            </a:r>
            <a:fld id="{170AF78D-E346-B548-856D-6E1169C6CB99}" type="slidenum">
              <a:rPr lang="en-US" smtClean="0"/>
              <a:pPr/>
              <a:t>13</a:t>
            </a:fld>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708" y="1327177"/>
            <a:ext cx="3759510" cy="2506340"/>
          </a:xfrm>
          <a:prstGeom prst="rect">
            <a:avLst/>
          </a:prstGeom>
        </p:spPr>
      </p:pic>
    </p:spTree>
    <p:extLst>
      <p:ext uri="{BB962C8B-B14F-4D97-AF65-F5344CB8AC3E}">
        <p14:creationId xmlns:p14="http://schemas.microsoft.com/office/powerpoint/2010/main" val="17960177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rPr>
              <a:t>Student Discussion</a:t>
            </a:r>
          </a:p>
        </p:txBody>
      </p:sp>
      <p:sp>
        <p:nvSpPr>
          <p:cNvPr id="3" name="Content Placeholder 2"/>
          <p:cNvSpPr>
            <a:spLocks noGrp="1"/>
          </p:cNvSpPr>
          <p:nvPr>
            <p:ph idx="1"/>
          </p:nvPr>
        </p:nvSpPr>
        <p:spPr>
          <a:xfrm>
            <a:off x="987501" y="1557495"/>
            <a:ext cx="7168998" cy="4525963"/>
          </a:xfrm>
        </p:spPr>
        <p:txBody>
          <a:bodyPr>
            <a:normAutofit/>
          </a:bodyPr>
          <a:lstStyle/>
          <a:p>
            <a:pPr marL="0" indent="0">
              <a:buNone/>
            </a:pPr>
            <a:r>
              <a:rPr lang="en-US" sz="2800" dirty="0"/>
              <a:t>In groups of 3-4 discuss the symptoms of fatigue.</a:t>
            </a:r>
          </a:p>
          <a:p>
            <a:r>
              <a:rPr lang="en-US" sz="2800" dirty="0"/>
              <a:t>Share a time you needed to stay awake, but could not. </a:t>
            </a:r>
          </a:p>
          <a:p>
            <a:r>
              <a:rPr lang="en-US" sz="2800" dirty="0"/>
              <a:t>Why did this happen and what did you do about it?</a:t>
            </a:r>
          </a:p>
          <a:p>
            <a:r>
              <a:rPr lang="en-US" sz="2800" dirty="0"/>
              <a:t>What are the most effective ways to avoid driving drowsy?</a:t>
            </a:r>
          </a:p>
          <a:p>
            <a:r>
              <a:rPr lang="en-US" sz="2800" dirty="0"/>
              <a:t>What should you do if you can’t avoid it?</a:t>
            </a:r>
          </a:p>
        </p:txBody>
      </p:sp>
      <p:sp>
        <p:nvSpPr>
          <p:cNvPr id="4" name="Slide Number Placeholder 3"/>
          <p:cNvSpPr>
            <a:spLocks noGrp="1"/>
          </p:cNvSpPr>
          <p:nvPr>
            <p:ph type="sldNum" sz="quarter" idx="11"/>
          </p:nvPr>
        </p:nvSpPr>
        <p:spPr/>
        <p:txBody>
          <a:bodyPr/>
          <a:lstStyle/>
          <a:p>
            <a:r>
              <a:rPr lang="en-US"/>
              <a:t>6.3 - </a:t>
            </a:r>
            <a:fld id="{170AF78D-E346-B548-856D-6E1169C6CB99}" type="slidenum">
              <a:rPr lang="en-US" smtClean="0"/>
              <a:pPr/>
              <a:t>14</a:t>
            </a:fld>
            <a:endParaRPr lang="en-US" dirty="0"/>
          </a:p>
        </p:txBody>
      </p:sp>
    </p:spTree>
    <p:extLst>
      <p:ext uri="{BB962C8B-B14F-4D97-AF65-F5344CB8AC3E}">
        <p14:creationId xmlns:p14="http://schemas.microsoft.com/office/powerpoint/2010/main" val="35731640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rPr>
              <a:t>Video: </a:t>
            </a:r>
            <a:r>
              <a:rPr lang="en-US" i="1" dirty="0">
                <a:solidFill>
                  <a:schemeClr val="tx1"/>
                </a:solidFill>
              </a:rPr>
              <a:t>Almost Home</a:t>
            </a:r>
          </a:p>
        </p:txBody>
      </p:sp>
      <p:sp>
        <p:nvSpPr>
          <p:cNvPr id="5" name="TextBox 4"/>
          <p:cNvSpPr txBox="1"/>
          <p:nvPr/>
        </p:nvSpPr>
        <p:spPr>
          <a:xfrm>
            <a:off x="3548742" y="5998286"/>
            <a:ext cx="2155372" cy="307777"/>
          </a:xfrm>
          <a:prstGeom prst="rect">
            <a:avLst/>
          </a:prstGeom>
          <a:noFill/>
        </p:spPr>
        <p:txBody>
          <a:bodyPr wrap="square" rtlCol="0">
            <a:spAutoFit/>
          </a:bodyPr>
          <a:lstStyle/>
          <a:p>
            <a:pPr algn="ctr"/>
            <a:r>
              <a:rPr lang="en-US" sz="1400" dirty="0">
                <a:latin typeface="Arial" pitchFamily="34" charset="0"/>
                <a:cs typeface="Arial" pitchFamily="34" charset="0"/>
              </a:rPr>
              <a:t>PLAY VIDEO (18:00)</a:t>
            </a:r>
          </a:p>
        </p:txBody>
      </p:sp>
      <p:sp>
        <p:nvSpPr>
          <p:cNvPr id="7" name="Slide Number Placeholder 6"/>
          <p:cNvSpPr>
            <a:spLocks noGrp="1"/>
          </p:cNvSpPr>
          <p:nvPr>
            <p:ph type="sldNum" sz="quarter" idx="11"/>
          </p:nvPr>
        </p:nvSpPr>
        <p:spPr/>
        <p:txBody>
          <a:bodyPr/>
          <a:lstStyle/>
          <a:p>
            <a:r>
              <a:rPr lang="en-US"/>
              <a:t>6.3 - </a:t>
            </a:r>
            <a:fld id="{170AF78D-E346-B548-856D-6E1169C6CB99}" type="slidenum">
              <a:rPr lang="en-US" smtClean="0"/>
              <a:pPr/>
              <a:t>15</a:t>
            </a:fld>
            <a:endParaRPr lang="en-US" dirty="0"/>
          </a:p>
        </p:txBody>
      </p:sp>
      <p:pic>
        <p:nvPicPr>
          <p:cNvPr id="9" name="6.3 Almost Hom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46773" y="1734596"/>
            <a:ext cx="4359310" cy="3269482"/>
          </a:xfrm>
          <a:prstGeom prst="rect">
            <a:avLst/>
          </a:prstGeom>
        </p:spPr>
      </p:pic>
    </p:spTree>
    <p:extLst>
      <p:ext uri="{BB962C8B-B14F-4D97-AF65-F5344CB8AC3E}">
        <p14:creationId xmlns:p14="http://schemas.microsoft.com/office/powerpoint/2010/main" val="331771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80922"/>
          </a:xfrm>
        </p:spPr>
        <p:txBody>
          <a:bodyPr/>
          <a:lstStyle/>
          <a:p>
            <a:r>
              <a:rPr lang="en-US" dirty="0">
                <a:solidFill>
                  <a:srgbClr val="C00000"/>
                </a:solidFill>
              </a:rPr>
              <a:t>You snooze, you lose …</a:t>
            </a:r>
          </a:p>
        </p:txBody>
      </p:sp>
      <p:sp>
        <p:nvSpPr>
          <p:cNvPr id="3" name="Content Placeholder 2"/>
          <p:cNvSpPr>
            <a:spLocks noGrp="1"/>
          </p:cNvSpPr>
          <p:nvPr>
            <p:ph idx="1"/>
          </p:nvPr>
        </p:nvSpPr>
        <p:spPr>
          <a:xfrm>
            <a:off x="467749" y="1353386"/>
            <a:ext cx="3717885" cy="4444514"/>
          </a:xfrm>
        </p:spPr>
        <p:txBody>
          <a:bodyPr>
            <a:noAutofit/>
          </a:bodyPr>
          <a:lstStyle/>
          <a:p>
            <a:pPr>
              <a:spcBef>
                <a:spcPts val="1200"/>
              </a:spcBef>
            </a:pPr>
            <a:r>
              <a:rPr lang="en-US" sz="2400" dirty="0">
                <a:latin typeface="+mj-lt"/>
                <a:cs typeface="Arial" panose="020B0604020202020204" pitchFamily="34" charset="0"/>
              </a:rPr>
              <a:t>37% of drivers admit to falling asleep while </a:t>
            </a:r>
            <a:br>
              <a:rPr lang="en-US" sz="2400" dirty="0">
                <a:latin typeface="+mj-lt"/>
                <a:cs typeface="Arial" panose="020B0604020202020204" pitchFamily="34" charset="0"/>
              </a:rPr>
            </a:br>
            <a:r>
              <a:rPr lang="en-US" sz="2400" dirty="0">
                <a:latin typeface="+mj-lt"/>
                <a:cs typeface="Arial" panose="020B0604020202020204" pitchFamily="34" charset="0"/>
              </a:rPr>
              <a:t>driving.</a:t>
            </a:r>
          </a:p>
          <a:p>
            <a:pPr>
              <a:spcBef>
                <a:spcPts val="1200"/>
              </a:spcBef>
            </a:pPr>
            <a:r>
              <a:rPr lang="en-US" sz="2400" dirty="0">
                <a:latin typeface="+mj-lt"/>
                <a:cs typeface="Arial" panose="020B0604020202020204" pitchFamily="34" charset="0"/>
              </a:rPr>
              <a:t>Drowsy drivers drift out of their lane or off the road.</a:t>
            </a:r>
          </a:p>
          <a:p>
            <a:pPr>
              <a:spcBef>
                <a:spcPts val="1200"/>
              </a:spcBef>
            </a:pPr>
            <a:r>
              <a:rPr lang="en-US" sz="2400" dirty="0">
                <a:latin typeface="+mj-lt"/>
                <a:cs typeface="Arial" panose="020B0604020202020204" pitchFamily="34" charset="0"/>
              </a:rPr>
              <a:t>Most people get sleepy in the late afternoon and early morning, or whenever they would normally be sleeping.</a:t>
            </a:r>
          </a:p>
          <a:p>
            <a:pPr marL="0" indent="0">
              <a:buNone/>
            </a:pPr>
            <a:endParaRPr lang="en-US" sz="24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353386"/>
            <a:ext cx="3968151" cy="2628900"/>
          </a:xfrm>
          <a:prstGeom prst="rect">
            <a:avLst/>
          </a:prstGeom>
        </p:spPr>
      </p:pic>
      <p:sp>
        <p:nvSpPr>
          <p:cNvPr id="6" name="TextBox 5"/>
          <p:cNvSpPr txBox="1"/>
          <p:nvPr/>
        </p:nvSpPr>
        <p:spPr>
          <a:xfrm>
            <a:off x="4572000" y="4180112"/>
            <a:ext cx="2858985" cy="1569660"/>
          </a:xfrm>
          <a:prstGeom prst="rect">
            <a:avLst/>
          </a:prstGeom>
          <a:noFill/>
        </p:spPr>
        <p:txBody>
          <a:bodyPr wrap="square" rtlCol="0">
            <a:spAutoFit/>
          </a:bodyPr>
          <a:lstStyle/>
          <a:p>
            <a:pPr>
              <a:spcBef>
                <a:spcPts val="1200"/>
              </a:spcBef>
            </a:pPr>
            <a:r>
              <a:rPr lang="en-US" sz="2400" b="1" i="1" dirty="0">
                <a:latin typeface="+mj-lt"/>
                <a:cs typeface="Arial" panose="020B0604020202020204" pitchFamily="34" charset="0"/>
              </a:rPr>
              <a:t>You snooze, you lose </a:t>
            </a:r>
            <a:r>
              <a:rPr lang="en-US" sz="2400" b="1" dirty="0">
                <a:latin typeface="+mj-lt"/>
                <a:cs typeface="Arial" panose="020B0604020202020204" pitchFamily="34" charset="0"/>
              </a:rPr>
              <a:t>your life, your mom, your friend, someone’s son. </a:t>
            </a:r>
          </a:p>
        </p:txBody>
      </p:sp>
      <p:sp>
        <p:nvSpPr>
          <p:cNvPr id="4" name="Slide Number Placeholder 3"/>
          <p:cNvSpPr>
            <a:spLocks noGrp="1"/>
          </p:cNvSpPr>
          <p:nvPr>
            <p:ph type="sldNum" sz="quarter" idx="11"/>
          </p:nvPr>
        </p:nvSpPr>
        <p:spPr/>
        <p:txBody>
          <a:bodyPr/>
          <a:lstStyle/>
          <a:p>
            <a:r>
              <a:rPr lang="en-US"/>
              <a:t>6.3 - </a:t>
            </a:r>
            <a:fld id="{170AF78D-E346-B548-856D-6E1169C6CB99}" type="slidenum">
              <a:rPr lang="en-US" smtClean="0"/>
              <a:pPr/>
              <a:t>16</a:t>
            </a:fld>
            <a:endParaRPr lang="en-US" dirty="0"/>
          </a:p>
        </p:txBody>
      </p:sp>
      <p:pic>
        <p:nvPicPr>
          <p:cNvPr id="7" name="Picture 6">
            <a:extLst>
              <a:ext uri="{FF2B5EF4-FFF2-40B4-BE49-F238E27FC236}">
                <a16:creationId xmlns:a16="http://schemas.microsoft.com/office/drawing/2014/main" id="{59C23A5C-A84C-4670-8215-A2D3DAA41C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0985" y="4104764"/>
            <a:ext cx="1346709" cy="1902131"/>
          </a:xfrm>
          <a:prstGeom prst="rect">
            <a:avLst/>
          </a:prstGeom>
        </p:spPr>
      </p:pic>
    </p:spTree>
    <p:extLst>
      <p:ext uri="{BB962C8B-B14F-4D97-AF65-F5344CB8AC3E}">
        <p14:creationId xmlns:p14="http://schemas.microsoft.com/office/powerpoint/2010/main" val="8387348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94260"/>
          </a:xfrm>
        </p:spPr>
        <p:txBody>
          <a:bodyPr>
            <a:noAutofit/>
          </a:bodyPr>
          <a:lstStyle/>
          <a:p>
            <a:r>
              <a:rPr lang="en-US" dirty="0">
                <a:solidFill>
                  <a:srgbClr val="C00000"/>
                </a:solidFill>
              </a:rPr>
              <a:t>Warning Signs You’re Driving Drowsy</a:t>
            </a:r>
          </a:p>
        </p:txBody>
      </p:sp>
      <p:sp>
        <p:nvSpPr>
          <p:cNvPr id="3" name="Content Placeholder 2"/>
          <p:cNvSpPr>
            <a:spLocks noGrp="1"/>
          </p:cNvSpPr>
          <p:nvPr>
            <p:ph idx="1"/>
          </p:nvPr>
        </p:nvSpPr>
        <p:spPr>
          <a:xfrm>
            <a:off x="4465975" y="1290043"/>
            <a:ext cx="4220825" cy="4647118"/>
          </a:xfrm>
        </p:spPr>
        <p:txBody>
          <a:bodyPr>
            <a:noAutofit/>
          </a:bodyPr>
          <a:lstStyle/>
          <a:p>
            <a:pPr>
              <a:spcBef>
                <a:spcPts val="0"/>
              </a:spcBef>
              <a:spcAft>
                <a:spcPts val="1200"/>
              </a:spcAft>
            </a:pPr>
            <a:r>
              <a:rPr lang="en-US" sz="2400" dirty="0">
                <a:latin typeface="+mj-lt"/>
                <a:cs typeface="Arial" panose="020B0604020202020204" pitchFamily="34" charset="0"/>
              </a:rPr>
              <a:t>You yawn frequently. </a:t>
            </a:r>
          </a:p>
          <a:p>
            <a:pPr>
              <a:spcBef>
                <a:spcPts val="0"/>
              </a:spcBef>
              <a:spcAft>
                <a:spcPts val="1200"/>
              </a:spcAft>
            </a:pPr>
            <a:r>
              <a:rPr lang="en-US" sz="2400" dirty="0">
                <a:latin typeface="+mj-lt"/>
                <a:cs typeface="Arial" panose="020B0604020202020204" pitchFamily="34" charset="0"/>
              </a:rPr>
              <a:t>Your eyes feel sore or tired.</a:t>
            </a:r>
          </a:p>
          <a:p>
            <a:pPr>
              <a:spcBef>
                <a:spcPts val="0"/>
              </a:spcBef>
              <a:spcAft>
                <a:spcPts val="1200"/>
              </a:spcAft>
            </a:pPr>
            <a:r>
              <a:rPr lang="en-US" sz="2400" dirty="0">
                <a:latin typeface="+mj-lt"/>
                <a:cs typeface="Arial" panose="020B0604020202020204" pitchFamily="34" charset="0"/>
              </a:rPr>
              <a:t>You’re bored, irritable, or restless. </a:t>
            </a:r>
          </a:p>
          <a:p>
            <a:pPr>
              <a:spcBef>
                <a:spcPts val="0"/>
              </a:spcBef>
              <a:spcAft>
                <a:spcPts val="1200"/>
              </a:spcAft>
            </a:pPr>
            <a:r>
              <a:rPr lang="en-US" sz="2400" dirty="0">
                <a:latin typeface="+mj-lt"/>
                <a:cs typeface="Arial" panose="020B0604020202020204" pitchFamily="34" charset="0"/>
              </a:rPr>
              <a:t>It takes you longer to react. </a:t>
            </a:r>
          </a:p>
          <a:p>
            <a:pPr>
              <a:spcBef>
                <a:spcPts val="0"/>
              </a:spcBef>
              <a:spcAft>
                <a:spcPts val="1200"/>
              </a:spcAft>
            </a:pPr>
            <a:r>
              <a:rPr lang="en-US" sz="2400" dirty="0">
                <a:latin typeface="+mj-lt"/>
                <a:cs typeface="Arial" panose="020B0604020202020204" pitchFamily="34" charset="0"/>
              </a:rPr>
              <a:t>It’s difficult to concentrate. </a:t>
            </a:r>
          </a:p>
          <a:p>
            <a:pPr>
              <a:spcBef>
                <a:spcPts val="0"/>
              </a:spcBef>
              <a:spcAft>
                <a:spcPts val="1200"/>
              </a:spcAft>
            </a:pPr>
            <a:r>
              <a:rPr lang="en-US" sz="2400" dirty="0">
                <a:latin typeface="+mj-lt"/>
                <a:cs typeface="Arial" panose="020B0604020202020204" pitchFamily="34" charset="0"/>
              </a:rPr>
              <a:t>You don’t check your driving mirrors as frequently. </a:t>
            </a:r>
          </a:p>
          <a:p>
            <a:pPr>
              <a:spcBef>
                <a:spcPts val="0"/>
              </a:spcBef>
              <a:spcAft>
                <a:spcPts val="1200"/>
              </a:spcAft>
            </a:pPr>
            <a:r>
              <a:rPr lang="en-US" sz="2400" dirty="0">
                <a:cs typeface="Arial" panose="020B0604020202020204" pitchFamily="34" charset="0"/>
              </a:rPr>
              <a:t>You have difficulty keeping your head up or eyes open.</a:t>
            </a:r>
          </a:p>
          <a:p>
            <a:pPr>
              <a:spcBef>
                <a:spcPts val="0"/>
              </a:spcBef>
              <a:spcAft>
                <a:spcPts val="1200"/>
              </a:spcAft>
            </a:pPr>
            <a:endParaRPr lang="en-US" sz="2400" dirty="0">
              <a:latin typeface="+mj-lt"/>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533" y="1154335"/>
            <a:ext cx="4008775" cy="5429027"/>
          </a:xfrm>
          <a:prstGeom prst="rect">
            <a:avLst/>
          </a:prstGeom>
        </p:spPr>
      </p:pic>
      <p:sp>
        <p:nvSpPr>
          <p:cNvPr id="5" name="Slide Number Placeholder 4"/>
          <p:cNvSpPr>
            <a:spLocks noGrp="1"/>
          </p:cNvSpPr>
          <p:nvPr>
            <p:ph type="sldNum" sz="quarter" idx="11"/>
          </p:nvPr>
        </p:nvSpPr>
        <p:spPr/>
        <p:txBody>
          <a:bodyPr/>
          <a:lstStyle/>
          <a:p>
            <a:r>
              <a:rPr lang="en-US"/>
              <a:t>6.3 - </a:t>
            </a:r>
            <a:fld id="{170AF78D-E346-B548-856D-6E1169C6CB99}" type="slidenum">
              <a:rPr lang="en-US" smtClean="0"/>
              <a:pPr/>
              <a:t>17</a:t>
            </a:fld>
            <a:endParaRPr lang="en-US" dirty="0"/>
          </a:p>
        </p:txBody>
      </p:sp>
    </p:spTree>
    <p:extLst>
      <p:ext uri="{BB962C8B-B14F-4D97-AF65-F5344CB8AC3E}">
        <p14:creationId xmlns:p14="http://schemas.microsoft.com/office/powerpoint/2010/main" val="14722793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20617"/>
          </a:xfrm>
        </p:spPr>
        <p:txBody>
          <a:bodyPr>
            <a:noAutofit/>
          </a:bodyPr>
          <a:lstStyle/>
          <a:p>
            <a:r>
              <a:rPr lang="en-US" sz="3600" dirty="0">
                <a:solidFill>
                  <a:srgbClr val="C00000"/>
                </a:solidFill>
              </a:rPr>
              <a:t>More Warning Signs You’re Driving Drowsy</a:t>
            </a:r>
          </a:p>
        </p:txBody>
      </p:sp>
      <p:sp>
        <p:nvSpPr>
          <p:cNvPr id="3" name="Content Placeholder 2"/>
          <p:cNvSpPr>
            <a:spLocks noGrp="1"/>
          </p:cNvSpPr>
          <p:nvPr>
            <p:ph idx="1"/>
          </p:nvPr>
        </p:nvSpPr>
        <p:spPr>
          <a:xfrm>
            <a:off x="457200" y="1383300"/>
            <a:ext cx="4758744" cy="4231888"/>
          </a:xfrm>
        </p:spPr>
        <p:txBody>
          <a:bodyPr>
            <a:noAutofit/>
          </a:bodyPr>
          <a:lstStyle/>
          <a:p>
            <a:pPr>
              <a:spcBef>
                <a:spcPts val="0"/>
              </a:spcBef>
              <a:spcAft>
                <a:spcPts val="1200"/>
              </a:spcAft>
            </a:pPr>
            <a:r>
              <a:rPr lang="en-US" sz="2400" dirty="0">
                <a:latin typeface="+mj-lt"/>
                <a:cs typeface="Arial" panose="020B0604020202020204" pitchFamily="34" charset="0"/>
              </a:rPr>
              <a:t>You weave and wander out of your lane. </a:t>
            </a:r>
          </a:p>
          <a:p>
            <a:pPr>
              <a:spcBef>
                <a:spcPts val="0"/>
              </a:spcBef>
              <a:spcAft>
                <a:spcPts val="1200"/>
              </a:spcAft>
            </a:pPr>
            <a:r>
              <a:rPr lang="en-US" sz="2400" dirty="0">
                <a:latin typeface="+mj-lt"/>
                <a:cs typeface="Arial" panose="020B0604020202020204" pitchFamily="34" charset="0"/>
              </a:rPr>
              <a:t>Your driving speed is inconsistent -- you’re driving faster or slower. </a:t>
            </a:r>
          </a:p>
          <a:p>
            <a:pPr>
              <a:spcBef>
                <a:spcPts val="0"/>
              </a:spcBef>
              <a:spcAft>
                <a:spcPts val="1200"/>
              </a:spcAft>
            </a:pPr>
            <a:r>
              <a:rPr lang="en-US" sz="2400" dirty="0">
                <a:latin typeface="+mj-lt"/>
                <a:cs typeface="Arial" panose="020B0604020202020204" pitchFamily="34" charset="0"/>
              </a:rPr>
              <a:t>You brake suddenly. </a:t>
            </a:r>
          </a:p>
          <a:p>
            <a:pPr>
              <a:spcBef>
                <a:spcPts val="0"/>
              </a:spcBef>
              <a:spcAft>
                <a:spcPts val="1200"/>
              </a:spcAft>
            </a:pPr>
            <a:r>
              <a:rPr lang="en-US" sz="2400" dirty="0">
                <a:latin typeface="+mj-lt"/>
                <a:cs typeface="Arial" panose="020B0604020202020204" pitchFamily="34" charset="0"/>
              </a:rPr>
              <a:t>You miss an exit or a turn. </a:t>
            </a:r>
          </a:p>
          <a:p>
            <a:pPr>
              <a:spcBef>
                <a:spcPts val="0"/>
              </a:spcBef>
              <a:spcAft>
                <a:spcPts val="1200"/>
              </a:spcAft>
            </a:pPr>
            <a:r>
              <a:rPr lang="en-US" sz="2400" dirty="0">
                <a:latin typeface="+mj-lt"/>
                <a:cs typeface="Arial" panose="020B0604020202020204" pitchFamily="34" charset="0"/>
              </a:rPr>
              <a:t>You start “seeing things.”</a:t>
            </a:r>
          </a:p>
        </p:txBody>
      </p:sp>
      <p:sp>
        <p:nvSpPr>
          <p:cNvPr id="5" name="Slide Number Placeholder 4"/>
          <p:cNvSpPr>
            <a:spLocks noGrp="1"/>
          </p:cNvSpPr>
          <p:nvPr>
            <p:ph type="sldNum" sz="quarter" idx="11"/>
          </p:nvPr>
        </p:nvSpPr>
        <p:spPr/>
        <p:txBody>
          <a:bodyPr/>
          <a:lstStyle/>
          <a:p>
            <a:r>
              <a:rPr lang="en-US"/>
              <a:t>6.3 - </a:t>
            </a:r>
            <a:fld id="{170AF78D-E346-B548-856D-6E1169C6CB99}" type="slidenum">
              <a:rPr lang="en-US" smtClean="0"/>
              <a:pPr/>
              <a:t>18</a:t>
            </a:fld>
            <a:endParaRPr lang="en-US" dirty="0"/>
          </a:p>
        </p:txBody>
      </p:sp>
      <p:pic>
        <p:nvPicPr>
          <p:cNvPr id="7" name="Content Placeholder 4">
            <a:extLst>
              <a:ext uri="{FF2B5EF4-FFF2-40B4-BE49-F238E27FC236}">
                <a16:creationId xmlns:a16="http://schemas.microsoft.com/office/drawing/2014/main" id="{196B967C-3C38-4E4B-B7AD-AF173CF983A1}"/>
              </a:ext>
            </a:extLst>
          </p:cNvPr>
          <p:cNvPicPr>
            <a:picLocks noChangeAspect="1"/>
          </p:cNvPicPr>
          <p:nvPr/>
        </p:nvPicPr>
        <p:blipFill>
          <a:blip r:embed="rId3"/>
          <a:stretch>
            <a:fillRect/>
          </a:stretch>
        </p:blipFill>
        <p:spPr>
          <a:xfrm>
            <a:off x="5728168" y="1383300"/>
            <a:ext cx="2958632" cy="4437949"/>
          </a:xfrm>
          <a:prstGeom prst="rect">
            <a:avLst/>
          </a:prstGeom>
        </p:spPr>
      </p:pic>
    </p:spTree>
    <p:extLst>
      <p:ext uri="{BB962C8B-B14F-4D97-AF65-F5344CB8AC3E}">
        <p14:creationId xmlns:p14="http://schemas.microsoft.com/office/powerpoint/2010/main" val="788823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a:solidFill>
                  <a:srgbClr val="C00000"/>
                </a:solidFill>
              </a:rPr>
              <a:t>Staying awake while driving</a:t>
            </a:r>
          </a:p>
        </p:txBody>
      </p:sp>
      <p:sp>
        <p:nvSpPr>
          <p:cNvPr id="3" name="Content Placeholder 2"/>
          <p:cNvSpPr>
            <a:spLocks noGrp="1"/>
          </p:cNvSpPr>
          <p:nvPr>
            <p:ph idx="1"/>
          </p:nvPr>
        </p:nvSpPr>
        <p:spPr>
          <a:xfrm>
            <a:off x="3477296" y="1349115"/>
            <a:ext cx="5278470" cy="3660768"/>
          </a:xfrm>
        </p:spPr>
        <p:txBody>
          <a:bodyPr>
            <a:noAutofit/>
          </a:bodyPr>
          <a:lstStyle/>
          <a:p>
            <a:pPr marL="0" indent="0">
              <a:spcBef>
                <a:spcPts val="0"/>
              </a:spcBef>
              <a:spcAft>
                <a:spcPts val="1200"/>
              </a:spcAft>
              <a:buNone/>
            </a:pPr>
            <a:r>
              <a:rPr lang="en-US" sz="2400" b="1" dirty="0">
                <a:latin typeface="+mj-lt"/>
                <a:cs typeface="Arial" panose="020B0604020202020204" pitchFamily="34" charset="0"/>
              </a:rPr>
              <a:t>Strategies to help overcome fatigue:</a:t>
            </a:r>
          </a:p>
          <a:p>
            <a:pPr>
              <a:spcBef>
                <a:spcPts val="0"/>
              </a:spcBef>
              <a:spcAft>
                <a:spcPts val="1200"/>
              </a:spcAft>
            </a:pPr>
            <a:r>
              <a:rPr lang="en-US" sz="2400" dirty="0">
                <a:latin typeface="+mj-lt"/>
                <a:cs typeface="Arial" panose="020B0604020202020204" pitchFamily="34" charset="0"/>
              </a:rPr>
              <a:t>Get enough sleep before your trip.</a:t>
            </a:r>
            <a:endParaRPr lang="en-US" sz="2400" b="1" dirty="0">
              <a:latin typeface="+mj-lt"/>
              <a:cs typeface="Arial" panose="020B0604020202020204" pitchFamily="34" charset="0"/>
            </a:endParaRPr>
          </a:p>
          <a:p>
            <a:pPr>
              <a:spcBef>
                <a:spcPts val="0"/>
              </a:spcBef>
              <a:spcAft>
                <a:spcPts val="1200"/>
              </a:spcAft>
            </a:pPr>
            <a:r>
              <a:rPr lang="en-US" sz="2400" dirty="0">
                <a:latin typeface="+mj-lt"/>
                <a:cs typeface="Arial" panose="020B0604020202020204" pitchFamily="34" charset="0"/>
              </a:rPr>
              <a:t>Change drivers.</a:t>
            </a:r>
          </a:p>
          <a:p>
            <a:pPr>
              <a:spcBef>
                <a:spcPts val="0"/>
              </a:spcBef>
              <a:spcAft>
                <a:spcPts val="1200"/>
              </a:spcAft>
            </a:pPr>
            <a:r>
              <a:rPr lang="en-US" sz="2400" dirty="0">
                <a:latin typeface="+mj-lt"/>
                <a:cs typeface="Arial" panose="020B0604020202020204" pitchFamily="34" charset="0"/>
              </a:rPr>
              <a:t>Take driving breaks and rest.</a:t>
            </a:r>
          </a:p>
          <a:p>
            <a:pPr>
              <a:spcBef>
                <a:spcPts val="0"/>
              </a:spcBef>
              <a:spcAft>
                <a:spcPts val="1200"/>
              </a:spcAft>
            </a:pPr>
            <a:r>
              <a:rPr lang="en-US" sz="2400" dirty="0">
                <a:latin typeface="+mj-lt"/>
                <a:cs typeface="Arial" panose="020B0604020202020204" pitchFamily="34" charset="0"/>
              </a:rPr>
              <a:t>Drink coffee or caffeinated drinks or take caffeine pills.</a:t>
            </a:r>
          </a:p>
          <a:p>
            <a:pPr>
              <a:spcBef>
                <a:spcPts val="0"/>
              </a:spcBef>
              <a:spcAft>
                <a:spcPts val="1200"/>
              </a:spcAft>
            </a:pPr>
            <a:r>
              <a:rPr lang="en-US" sz="2400" dirty="0">
                <a:latin typeface="+mj-lt"/>
                <a:cs typeface="Arial" panose="020B0604020202020204" pitchFamily="34" charset="0"/>
              </a:rPr>
              <a:t>Talk to passengers.</a:t>
            </a:r>
          </a:p>
          <a:p>
            <a:pPr marL="0" indent="0">
              <a:buNone/>
            </a:pPr>
            <a:endParaRPr lang="en-US" sz="8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4664" y="4574822"/>
            <a:ext cx="1868127" cy="1868127"/>
          </a:xfrm>
          <a:prstGeom prst="rect">
            <a:avLst/>
          </a:prstGeom>
        </p:spPr>
      </p:pic>
      <p:pic>
        <p:nvPicPr>
          <p:cNvPr id="2050" name="Picture 2" descr="C:\Users\cp8035\AppData\Local\Microsoft\Windows\Temporary Internet Files\Content.IE5\DLK6I3G0\MP90044251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234" y="1348717"/>
            <a:ext cx="2765552" cy="4160566"/>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2DB233C5-A1F2-49FD-B99A-02BEF4091F14}"/>
              </a:ext>
            </a:extLst>
          </p:cNvPr>
          <p:cNvSpPr>
            <a:spLocks noGrp="1"/>
          </p:cNvSpPr>
          <p:nvPr>
            <p:ph type="sldNum" sz="quarter" idx="11"/>
          </p:nvPr>
        </p:nvSpPr>
        <p:spPr/>
        <p:txBody>
          <a:bodyPr/>
          <a:lstStyle/>
          <a:p>
            <a:r>
              <a:rPr lang="en-US"/>
              <a:t>6.3 - </a:t>
            </a:r>
            <a:fld id="{170AF78D-E346-B548-856D-6E1169C6CB99}" type="slidenum">
              <a:rPr lang="en-US" smtClean="0"/>
              <a:pPr/>
              <a:t>19</a:t>
            </a:fld>
            <a:endParaRPr lang="en-US" dirty="0"/>
          </a:p>
        </p:txBody>
      </p:sp>
    </p:spTree>
    <p:extLst>
      <p:ext uri="{BB962C8B-B14F-4D97-AF65-F5344CB8AC3E}">
        <p14:creationId xmlns:p14="http://schemas.microsoft.com/office/powerpoint/2010/main" val="3413024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30061"/>
          </a:xfrm>
        </p:spPr>
        <p:txBody>
          <a:bodyPr/>
          <a:lstStyle/>
          <a:p>
            <a:r>
              <a:rPr lang="en-US" dirty="0">
                <a:solidFill>
                  <a:srgbClr val="C00000"/>
                </a:solidFill>
              </a:rPr>
              <a:t>Objectives – Drowsy Driving</a:t>
            </a:r>
          </a:p>
        </p:txBody>
      </p:sp>
      <p:sp>
        <p:nvSpPr>
          <p:cNvPr id="3" name="Content Placeholder 2"/>
          <p:cNvSpPr>
            <a:spLocks noGrp="1"/>
          </p:cNvSpPr>
          <p:nvPr>
            <p:ph idx="1"/>
          </p:nvPr>
        </p:nvSpPr>
        <p:spPr>
          <a:xfrm>
            <a:off x="721217" y="1567543"/>
            <a:ext cx="7431110" cy="4525963"/>
          </a:xfrm>
        </p:spPr>
        <p:txBody>
          <a:bodyPr>
            <a:noAutofit/>
          </a:bodyPr>
          <a:lstStyle/>
          <a:p>
            <a:pPr marL="0" indent="0">
              <a:buNone/>
            </a:pPr>
            <a:r>
              <a:rPr lang="en-US" sz="2400" dirty="0">
                <a:latin typeface="Arial" panose="020B0604020202020204" pitchFamily="34" charset="0"/>
                <a:cs typeface="Arial" panose="020B0604020202020204" pitchFamily="34" charset="0"/>
              </a:rPr>
              <a:t>Students will understand and be able to explain:</a:t>
            </a:r>
          </a:p>
          <a:p>
            <a:pPr lvl="0"/>
            <a:r>
              <a:rPr lang="en-US" sz="2400" dirty="0">
                <a:latin typeface="Arial" panose="020B0604020202020204" pitchFamily="34" charset="0"/>
                <a:cs typeface="Arial" panose="020B0604020202020204" pitchFamily="34" charset="0"/>
              </a:rPr>
              <a:t>The physical and mental effects of fatigue on driver behavior.</a:t>
            </a:r>
          </a:p>
          <a:p>
            <a:pPr lvl="0"/>
            <a:r>
              <a:rPr lang="en-US" sz="2400" dirty="0">
                <a:latin typeface="Arial" panose="020B0604020202020204" pitchFamily="34" charset="0"/>
                <a:cs typeface="Arial" panose="020B0604020202020204" pitchFamily="34" charset="0"/>
              </a:rPr>
              <a:t>The importance of sleep and its effect on driving performance.</a:t>
            </a:r>
          </a:p>
          <a:p>
            <a:pPr lvl="0"/>
            <a:r>
              <a:rPr lang="en-US" sz="2400" dirty="0">
                <a:latin typeface="Arial" panose="020B0604020202020204" pitchFamily="34" charset="0"/>
                <a:cs typeface="Arial" panose="020B0604020202020204" pitchFamily="34" charset="0"/>
              </a:rPr>
              <a:t>The physical and mental symptoms of fatigue on the driving task.</a:t>
            </a:r>
          </a:p>
          <a:p>
            <a:pPr lvl="0"/>
            <a:r>
              <a:rPr lang="en-US" sz="2400" dirty="0">
                <a:latin typeface="Arial" panose="020B0604020202020204" pitchFamily="34" charset="0"/>
                <a:cs typeface="Arial" panose="020B0604020202020204" pitchFamily="34" charset="0"/>
              </a:rPr>
              <a:t>The driving hazards associated with drowsy driving.</a:t>
            </a:r>
          </a:p>
          <a:p>
            <a:pPr lvl="0"/>
            <a:r>
              <a:rPr lang="en-US" sz="2400" dirty="0">
                <a:latin typeface="Arial" panose="020B0604020202020204" pitchFamily="34" charset="0"/>
                <a:cs typeface="Arial" panose="020B0604020202020204" pitchFamily="34" charset="0"/>
              </a:rPr>
              <a:t>Methods to delay or avoid driving while fatigued and drowsy.</a:t>
            </a:r>
          </a:p>
          <a:p>
            <a:pPr marL="0" indent="0">
              <a:buNone/>
            </a:pPr>
            <a:endParaRPr lang="en-US" sz="2400" dirty="0"/>
          </a:p>
        </p:txBody>
      </p:sp>
      <p:sp>
        <p:nvSpPr>
          <p:cNvPr id="4" name="Slide Number Placeholder 3"/>
          <p:cNvSpPr>
            <a:spLocks noGrp="1"/>
          </p:cNvSpPr>
          <p:nvPr>
            <p:ph type="sldNum" sz="quarter" idx="11"/>
          </p:nvPr>
        </p:nvSpPr>
        <p:spPr/>
        <p:txBody>
          <a:bodyPr/>
          <a:lstStyle/>
          <a:p>
            <a:r>
              <a:rPr lang="en-US"/>
              <a:t>6.3 - </a:t>
            </a:r>
            <a:fld id="{170AF78D-E346-B548-856D-6E1169C6CB99}" type="slidenum">
              <a:rPr lang="en-US" smtClean="0"/>
              <a:pPr/>
              <a:t>2</a:t>
            </a:fld>
            <a:endParaRPr lang="en-US" dirty="0"/>
          </a:p>
        </p:txBody>
      </p:sp>
    </p:spTree>
    <p:extLst>
      <p:ext uri="{BB962C8B-B14F-4D97-AF65-F5344CB8AC3E}">
        <p14:creationId xmlns:p14="http://schemas.microsoft.com/office/powerpoint/2010/main" val="11963557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39030"/>
          </a:xfrm>
        </p:spPr>
        <p:txBody>
          <a:bodyPr/>
          <a:lstStyle/>
          <a:p>
            <a:r>
              <a:rPr lang="en-US" dirty="0">
                <a:solidFill>
                  <a:srgbClr val="C00000"/>
                </a:solidFill>
              </a:rPr>
              <a:t>Always Drive Rested and Alert</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3885" y="1138392"/>
            <a:ext cx="6836230" cy="4511912"/>
          </a:xfrm>
          <a:prstGeom prst="rect">
            <a:avLst/>
          </a:prstGeom>
        </p:spPr>
      </p:pic>
      <p:sp>
        <p:nvSpPr>
          <p:cNvPr id="5" name="Slide Number Placeholder 4"/>
          <p:cNvSpPr>
            <a:spLocks noGrp="1"/>
          </p:cNvSpPr>
          <p:nvPr>
            <p:ph type="sldNum" sz="quarter" idx="11"/>
          </p:nvPr>
        </p:nvSpPr>
        <p:spPr/>
        <p:txBody>
          <a:bodyPr/>
          <a:lstStyle/>
          <a:p>
            <a:r>
              <a:rPr lang="en-US"/>
              <a:t>6.3 - </a:t>
            </a:r>
            <a:fld id="{170AF78D-E346-B548-856D-6E1169C6CB99}" type="slidenum">
              <a:rPr lang="en-US" smtClean="0"/>
              <a:pPr/>
              <a:t>20</a:t>
            </a:fld>
            <a:endParaRPr lang="en-US" dirty="0"/>
          </a:p>
        </p:txBody>
      </p:sp>
      <p:sp>
        <p:nvSpPr>
          <p:cNvPr id="6" name="Rectangle 5"/>
          <p:cNvSpPr/>
          <p:nvPr/>
        </p:nvSpPr>
        <p:spPr>
          <a:xfrm>
            <a:off x="1153885" y="5772494"/>
            <a:ext cx="6836230" cy="461665"/>
          </a:xfrm>
          <a:prstGeom prst="rect">
            <a:avLst/>
          </a:prstGeom>
        </p:spPr>
        <p:txBody>
          <a:bodyPr wrap="square">
            <a:spAutoFit/>
          </a:bodyPr>
          <a:lstStyle/>
          <a:p>
            <a:pPr algn="ctr"/>
            <a:r>
              <a:rPr lang="en-US" sz="2400" i="1" dirty="0">
                <a:cs typeface="Arial" panose="020B0604020202020204" pitchFamily="34" charset="0"/>
              </a:rPr>
              <a:t>Take a break and drive awake.</a:t>
            </a:r>
          </a:p>
        </p:txBody>
      </p:sp>
    </p:spTree>
    <p:extLst>
      <p:ext uri="{BB962C8B-B14F-4D97-AF65-F5344CB8AC3E}">
        <p14:creationId xmlns:p14="http://schemas.microsoft.com/office/powerpoint/2010/main" val="14411247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40246"/>
          </a:xfrm>
        </p:spPr>
        <p:txBody>
          <a:bodyPr/>
          <a:lstStyle/>
          <a:p>
            <a:r>
              <a:rPr lang="en-US" dirty="0">
                <a:solidFill>
                  <a:srgbClr val="C00000"/>
                </a:solidFill>
              </a:rPr>
              <a:t>Rumble Strips</a:t>
            </a:r>
          </a:p>
        </p:txBody>
      </p:sp>
      <p:sp>
        <p:nvSpPr>
          <p:cNvPr id="3" name="Content Placeholder 2"/>
          <p:cNvSpPr>
            <a:spLocks noGrp="1"/>
          </p:cNvSpPr>
          <p:nvPr>
            <p:ph idx="1"/>
          </p:nvPr>
        </p:nvSpPr>
        <p:spPr>
          <a:xfrm>
            <a:off x="390846" y="1257227"/>
            <a:ext cx="4851219" cy="994476"/>
          </a:xfrm>
        </p:spPr>
        <p:txBody>
          <a:bodyPr>
            <a:noAutofit/>
          </a:bodyPr>
          <a:lstStyle/>
          <a:p>
            <a:pPr marL="0" indent="0">
              <a:spcBef>
                <a:spcPts val="0"/>
              </a:spcBef>
              <a:spcAft>
                <a:spcPts val="1200"/>
              </a:spcAft>
              <a:buNone/>
            </a:pPr>
            <a:r>
              <a:rPr lang="en-US" sz="2400" dirty="0">
                <a:latin typeface="+mj-lt"/>
                <a:cs typeface="Arial" panose="020B0604020202020204" pitchFamily="34" charset="0"/>
              </a:rPr>
              <a:t>An early warning system to reduce road departure crashes.</a:t>
            </a:r>
          </a:p>
          <a:p>
            <a:pPr marL="0" indent="0">
              <a:spcBef>
                <a:spcPts val="0"/>
              </a:spcBef>
              <a:spcAft>
                <a:spcPts val="1200"/>
              </a:spcAft>
              <a:buNone/>
            </a:pPr>
            <a:r>
              <a:rPr lang="en-US" sz="2400" dirty="0">
                <a:latin typeface="Arial" panose="020B0604020202020204" pitchFamily="34" charset="0"/>
                <a:cs typeface="Arial" panose="020B0604020202020204" pitchFamily="34" charset="0"/>
              </a:rPr>
              <a:t> </a:t>
            </a:r>
          </a:p>
        </p:txBody>
      </p:sp>
      <p:pic>
        <p:nvPicPr>
          <p:cNvPr id="5" name="Picture 9" descr="rumble strip"/>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468414" y="1260599"/>
            <a:ext cx="2965017" cy="2223763"/>
          </a:xfrm>
          <a:prstGeom prst="rect">
            <a:avLst/>
          </a:prstGeom>
          <a:noFill/>
          <a:ln w="6350">
            <a:noFill/>
            <a:miter lim="800000"/>
            <a:headEnd/>
            <a:tailEnd/>
          </a:ln>
          <a:extLst>
            <a:ext uri="{909E8E84-426E-40DD-AFC4-6F175D3DCCD1}">
              <a14:hiddenFill xmlns:a14="http://schemas.microsoft.com/office/drawing/2010/main">
                <a:solidFill>
                  <a:srgbClr val="FFFFFF"/>
                </a:solidFill>
              </a14:hiddenFill>
            </a:ext>
          </a:extLst>
        </p:spPr>
      </p:pic>
      <p:sp>
        <p:nvSpPr>
          <p:cNvPr id="8" name="Text Box 6"/>
          <p:cNvSpPr txBox="1">
            <a:spLocks noChangeArrowheads="1"/>
          </p:cNvSpPr>
          <p:nvPr/>
        </p:nvSpPr>
        <p:spPr bwMode="auto">
          <a:xfrm>
            <a:off x="386314" y="5998249"/>
            <a:ext cx="2749024" cy="433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eaLnBrk="1" hangingPunct="1">
              <a:spcBef>
                <a:spcPct val="50000"/>
              </a:spcBef>
            </a:pPr>
            <a:r>
              <a:rPr lang="en-US" sz="1200" b="0" dirty="0">
                <a:latin typeface="+mj-lt"/>
              </a:rPr>
              <a:t>Center line rumble strip photo source:  Transportation Research Board</a:t>
            </a:r>
          </a:p>
        </p:txBody>
      </p:sp>
      <p:sp>
        <p:nvSpPr>
          <p:cNvPr id="4" name="TextBox 3"/>
          <p:cNvSpPr txBox="1"/>
          <p:nvPr/>
        </p:nvSpPr>
        <p:spPr>
          <a:xfrm>
            <a:off x="5468414" y="3689925"/>
            <a:ext cx="2965017" cy="2308324"/>
          </a:xfrm>
          <a:prstGeom prst="rect">
            <a:avLst/>
          </a:prstGeom>
          <a:noFill/>
        </p:spPr>
        <p:txBody>
          <a:bodyPr wrap="square" rtlCol="0">
            <a:spAutoFit/>
          </a:bodyPr>
          <a:lstStyle/>
          <a:p>
            <a:pPr algn="ctr"/>
            <a:r>
              <a:rPr lang="en-US" sz="2400" b="1" dirty="0">
                <a:latin typeface="+mj-lt"/>
                <a:cs typeface="Arial" panose="020B0604020202020204" pitchFamily="34" charset="0"/>
              </a:rPr>
              <a:t>Stay alert!</a:t>
            </a:r>
          </a:p>
          <a:p>
            <a:pPr algn="ctr"/>
            <a:endParaRPr lang="en-US" sz="2400" b="1" dirty="0">
              <a:latin typeface="+mj-lt"/>
              <a:cs typeface="Arial" panose="020B0604020202020204" pitchFamily="34" charset="0"/>
            </a:endParaRPr>
          </a:p>
          <a:p>
            <a:pPr algn="ctr"/>
            <a:r>
              <a:rPr lang="en-US" sz="2400" b="1" dirty="0">
                <a:latin typeface="+mj-lt"/>
                <a:cs typeface="Arial" panose="020B0604020202020204" pitchFamily="34" charset="0"/>
              </a:rPr>
              <a:t>Do not panic.</a:t>
            </a:r>
          </a:p>
          <a:p>
            <a:pPr algn="ctr"/>
            <a:endParaRPr lang="en-US" sz="2400" b="1" dirty="0">
              <a:latin typeface="+mj-lt"/>
              <a:cs typeface="Arial" panose="020B0604020202020204" pitchFamily="34" charset="0"/>
            </a:endParaRPr>
          </a:p>
          <a:p>
            <a:pPr algn="ctr"/>
            <a:r>
              <a:rPr lang="en-US" sz="2400" b="1" dirty="0">
                <a:latin typeface="+mj-lt"/>
                <a:cs typeface="Arial" panose="020B0604020202020204" pitchFamily="34" charset="0"/>
              </a:rPr>
              <a:t>Stay in your travel lane.</a:t>
            </a:r>
          </a:p>
        </p:txBody>
      </p:sp>
      <p:sp>
        <p:nvSpPr>
          <p:cNvPr id="9" name="Slide Number Placeholder 8"/>
          <p:cNvSpPr>
            <a:spLocks noGrp="1"/>
          </p:cNvSpPr>
          <p:nvPr>
            <p:ph type="sldNum" sz="quarter" idx="11"/>
          </p:nvPr>
        </p:nvSpPr>
        <p:spPr/>
        <p:txBody>
          <a:bodyPr/>
          <a:lstStyle/>
          <a:p>
            <a:r>
              <a:rPr lang="en-US"/>
              <a:t>6.3 - </a:t>
            </a:r>
            <a:fld id="{170AF78D-E346-B548-856D-6E1169C6CB99}" type="slidenum">
              <a:rPr lang="en-US" smtClean="0"/>
              <a:pPr/>
              <a:t>21</a:t>
            </a:fld>
            <a:endParaRPr lang="en-US" dirty="0"/>
          </a:p>
        </p:txBody>
      </p:sp>
      <p:pic>
        <p:nvPicPr>
          <p:cNvPr id="10" name="Picture 5" descr="Centerline Rumble Strip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86314" y="2361079"/>
            <a:ext cx="4851219" cy="2758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09672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840729"/>
          </a:xfrm>
        </p:spPr>
        <p:txBody>
          <a:bodyPr>
            <a:normAutofit/>
          </a:bodyPr>
          <a:lstStyle/>
          <a:p>
            <a:r>
              <a:rPr lang="en-US" dirty="0">
                <a:solidFill>
                  <a:srgbClr val="C00000"/>
                </a:solidFill>
              </a:rPr>
              <a:t>Too tired to drive?</a:t>
            </a:r>
          </a:p>
        </p:txBody>
      </p:sp>
      <p:sp>
        <p:nvSpPr>
          <p:cNvPr id="3" name="Content Placeholder 2"/>
          <p:cNvSpPr>
            <a:spLocks noGrp="1"/>
          </p:cNvSpPr>
          <p:nvPr>
            <p:ph idx="1"/>
          </p:nvPr>
        </p:nvSpPr>
        <p:spPr>
          <a:xfrm>
            <a:off x="668847" y="1278751"/>
            <a:ext cx="7837714" cy="1686681"/>
          </a:xfrm>
        </p:spPr>
        <p:txBody>
          <a:bodyPr>
            <a:normAutofit/>
          </a:bodyPr>
          <a:lstStyle/>
          <a:p>
            <a:r>
              <a:rPr lang="en-US" sz="2400" dirty="0">
                <a:latin typeface="+mj-lt"/>
                <a:cs typeface="Arial" pitchFamily="34" charset="0"/>
              </a:rPr>
              <a:t>Rumble strips might jar you awake, but it won’t keep you awake. Only a good night’s sleep keeps you alert.</a:t>
            </a:r>
          </a:p>
          <a:p>
            <a:r>
              <a:rPr lang="en-US" sz="2400" dirty="0">
                <a:latin typeface="+mj-lt"/>
                <a:cs typeface="Arial" pitchFamily="34" charset="0"/>
              </a:rPr>
              <a:t>If you can, join a car pool or drive with a passenger who will help you stay awake.</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847" y="3157793"/>
            <a:ext cx="7609689" cy="30061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lide Number Placeholder 5"/>
          <p:cNvSpPr>
            <a:spLocks noGrp="1"/>
          </p:cNvSpPr>
          <p:nvPr>
            <p:ph type="sldNum" sz="quarter" idx="11"/>
          </p:nvPr>
        </p:nvSpPr>
        <p:spPr/>
        <p:txBody>
          <a:bodyPr/>
          <a:lstStyle/>
          <a:p>
            <a:r>
              <a:rPr lang="en-US"/>
              <a:t>6.3 - </a:t>
            </a:r>
            <a:fld id="{170AF78D-E346-B548-856D-6E1169C6CB99}" type="slidenum">
              <a:rPr lang="en-US" smtClean="0"/>
              <a:pPr/>
              <a:t>22</a:t>
            </a:fld>
            <a:endParaRPr lang="en-US" dirty="0"/>
          </a:p>
        </p:txBody>
      </p:sp>
    </p:spTree>
    <p:extLst>
      <p:ext uri="{BB962C8B-B14F-4D97-AF65-F5344CB8AC3E}">
        <p14:creationId xmlns:p14="http://schemas.microsoft.com/office/powerpoint/2010/main" val="2879397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1305"/>
            <a:ext cx="8229600" cy="550637"/>
          </a:xfrm>
        </p:spPr>
        <p:txBody>
          <a:bodyPr>
            <a:noAutofit/>
          </a:bodyPr>
          <a:lstStyle/>
          <a:p>
            <a:r>
              <a:rPr lang="en-US" dirty="0">
                <a:solidFill>
                  <a:srgbClr val="C00000"/>
                </a:solidFill>
              </a:rPr>
              <a:t>Drive Fresh</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3241" y="1034980"/>
            <a:ext cx="6857518" cy="4525962"/>
          </a:xfrm>
        </p:spPr>
      </p:pic>
      <p:sp>
        <p:nvSpPr>
          <p:cNvPr id="5" name="TextBox 4"/>
          <p:cNvSpPr txBox="1"/>
          <p:nvPr/>
        </p:nvSpPr>
        <p:spPr>
          <a:xfrm>
            <a:off x="1143240" y="5773980"/>
            <a:ext cx="6857519" cy="461665"/>
          </a:xfrm>
          <a:prstGeom prst="rect">
            <a:avLst/>
          </a:prstGeom>
          <a:noFill/>
        </p:spPr>
        <p:txBody>
          <a:bodyPr wrap="square" rtlCol="0">
            <a:spAutoFit/>
          </a:bodyPr>
          <a:lstStyle/>
          <a:p>
            <a:pPr algn="ctr"/>
            <a:r>
              <a:rPr lang="en-US" sz="2400" b="1" dirty="0">
                <a:latin typeface="+mj-lt"/>
                <a:cs typeface="Arial" panose="020B0604020202020204" pitchFamily="34" charset="0"/>
              </a:rPr>
              <a:t>Tired drivers leave one tell-tale sign. No skid marks.</a:t>
            </a:r>
          </a:p>
        </p:txBody>
      </p:sp>
      <p:sp>
        <p:nvSpPr>
          <p:cNvPr id="7" name="Slide Number Placeholder 6"/>
          <p:cNvSpPr>
            <a:spLocks noGrp="1"/>
          </p:cNvSpPr>
          <p:nvPr>
            <p:ph type="sldNum" sz="quarter" idx="11"/>
          </p:nvPr>
        </p:nvSpPr>
        <p:spPr/>
        <p:txBody>
          <a:bodyPr/>
          <a:lstStyle/>
          <a:p>
            <a:r>
              <a:rPr lang="en-US"/>
              <a:t>6.3 - </a:t>
            </a:r>
            <a:fld id="{170AF78D-E346-B548-856D-6E1169C6CB99}" type="slidenum">
              <a:rPr lang="en-US" smtClean="0"/>
              <a:pPr/>
              <a:t>23</a:t>
            </a:fld>
            <a:endParaRPr lang="en-US" dirty="0"/>
          </a:p>
        </p:txBody>
      </p:sp>
    </p:spTree>
    <p:extLst>
      <p:ext uri="{BB962C8B-B14F-4D97-AF65-F5344CB8AC3E}">
        <p14:creationId xmlns:p14="http://schemas.microsoft.com/office/powerpoint/2010/main" val="38796082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bwMode="auto">
          <a:xfrm>
            <a:off x="457200" y="167151"/>
            <a:ext cx="8229600" cy="727586"/>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noAutofit/>
          </a:bodyPr>
          <a:lstStyle/>
          <a:p>
            <a:r>
              <a:rPr lang="en-US" sz="1800" b="1" dirty="0">
                <a:solidFill>
                  <a:schemeClr val="tx1"/>
                </a:solidFill>
              </a:rPr>
              <a:t>Montana Driver Education and Training</a:t>
            </a:r>
            <a:br>
              <a:rPr lang="en-US" sz="2400" b="1" dirty="0">
                <a:solidFill>
                  <a:srgbClr val="CC0066"/>
                </a:solidFill>
              </a:rPr>
            </a:br>
            <a:r>
              <a:rPr lang="en-US" sz="2400" b="1" dirty="0">
                <a:solidFill>
                  <a:srgbClr val="C00000"/>
                </a:solidFill>
              </a:rPr>
              <a:t>Standards and Benchmarks</a:t>
            </a:r>
          </a:p>
        </p:txBody>
      </p:sp>
      <p:sp>
        <p:nvSpPr>
          <p:cNvPr id="110595" name="Rectangle 3"/>
          <p:cNvSpPr>
            <a:spLocks noGrp="1" noChangeArrowheads="1"/>
          </p:cNvSpPr>
          <p:nvPr>
            <p:ph type="body" idx="1"/>
          </p:nvPr>
        </p:nvSpPr>
        <p:spPr>
          <a:xfrm>
            <a:off x="176981" y="1150374"/>
            <a:ext cx="4011561" cy="5161936"/>
          </a:xfrm>
        </p:spPr>
        <p:txBody>
          <a:bodyPr>
            <a:noAutofit/>
          </a:bodyPr>
          <a:lstStyle/>
          <a:p>
            <a:pPr marL="0" indent="0">
              <a:lnSpc>
                <a:spcPct val="80000"/>
              </a:lnSpc>
              <a:buNone/>
            </a:pPr>
            <a:r>
              <a:rPr lang="en-US" sz="900" b="1" dirty="0">
                <a:latin typeface="Arial" charset="0"/>
              </a:rPr>
              <a:t>1.  </a:t>
            </a:r>
            <a:r>
              <a:rPr lang="en-US" sz="900" b="1" u="sng" dirty="0">
                <a:latin typeface="Arial" charset="0"/>
              </a:rPr>
              <a:t>Laws and Highway System</a:t>
            </a:r>
          </a:p>
          <a:p>
            <a:pPr marL="640080" lvl="1" indent="-457200">
              <a:lnSpc>
                <a:spcPct val="120000"/>
              </a:lnSpc>
              <a:buFontTx/>
              <a:buNone/>
            </a:pPr>
            <a:r>
              <a:rPr lang="en-US" sz="900" dirty="0">
                <a:latin typeface="Arial" charset="0"/>
              </a:rPr>
              <a:t>1.1.  	know the laws outlined in the Montana Driver's manual;</a:t>
            </a:r>
          </a:p>
          <a:p>
            <a:pPr marL="640080" lvl="1" indent="-457200">
              <a:lnSpc>
                <a:spcPct val="120000"/>
              </a:lnSpc>
              <a:buFontTx/>
              <a:buNone/>
            </a:pPr>
            <a:r>
              <a:rPr lang="en-US" sz="900" dirty="0">
                <a:latin typeface="Arial" charset="0"/>
              </a:rPr>
              <a:t>1.2.  	understand the laws outlined in the Montana Driver's Manual; and</a:t>
            </a:r>
          </a:p>
          <a:p>
            <a:pPr marL="640080" lvl="1" indent="-457200">
              <a:lnSpc>
                <a:spcPct val="120000"/>
              </a:lnSpc>
              <a:buFontTx/>
              <a:buNone/>
            </a:pPr>
            <a:r>
              <a:rPr lang="en-US" sz="900" dirty="0">
                <a:latin typeface="Arial" charset="0"/>
              </a:rPr>
              <a:t>1.3.  	consistently demonstrate knowledge and understanding by responsible adherence to highway transportation system traffic laws and control devices.</a:t>
            </a:r>
          </a:p>
          <a:p>
            <a:pPr marL="0" indent="0">
              <a:lnSpc>
                <a:spcPct val="120000"/>
              </a:lnSpc>
              <a:buNone/>
            </a:pPr>
            <a:r>
              <a:rPr lang="en-US" sz="900" b="1" dirty="0">
                <a:latin typeface="Arial" charset="0"/>
              </a:rPr>
              <a:t>2.  </a:t>
            </a:r>
            <a:r>
              <a:rPr lang="en-US" sz="900" b="1" u="sng" dirty="0">
                <a:latin typeface="Arial" charset="0"/>
              </a:rPr>
              <a:t>Responsibility</a:t>
            </a:r>
            <a:endParaRPr lang="en-US" sz="900" dirty="0">
              <a:latin typeface="Arial" charset="0"/>
            </a:endParaRPr>
          </a:p>
          <a:p>
            <a:pPr marL="640080" lvl="1" indent="-457200">
              <a:lnSpc>
                <a:spcPct val="120000"/>
              </a:lnSpc>
              <a:buFontTx/>
              <a:buNone/>
            </a:pPr>
            <a:r>
              <a:rPr lang="en-US" sz="900" dirty="0">
                <a:latin typeface="Arial" charset="0"/>
              </a:rPr>
              <a:t>2.1.  	recognize the importance of making safe and responsible decisions for owning and operating a motor vehicle;</a:t>
            </a:r>
          </a:p>
          <a:p>
            <a:pPr marL="640080" lvl="1" indent="-457200">
              <a:lnSpc>
                <a:spcPct val="120000"/>
              </a:lnSpc>
              <a:buFontTx/>
              <a:buNone/>
            </a:pPr>
            <a:r>
              <a:rPr lang="en-US" sz="900" dirty="0">
                <a:latin typeface="Arial" charset="0"/>
              </a:rPr>
              <a:t>2.2	demonstrate the ability to make appropriate decisions while operating a motor vehicle;</a:t>
            </a:r>
          </a:p>
          <a:p>
            <a:pPr marL="640080" lvl="1" indent="-457200">
              <a:lnSpc>
                <a:spcPct val="120000"/>
              </a:lnSpc>
              <a:buFontTx/>
              <a:buNone/>
            </a:pPr>
            <a:r>
              <a:rPr lang="en-US" sz="900" dirty="0">
                <a:latin typeface="Arial" charset="0"/>
              </a:rPr>
              <a:t>2.3.  	consistently display respect for other users of the highway transportation system; and</a:t>
            </a:r>
          </a:p>
          <a:p>
            <a:pPr marL="640080" lvl="1" indent="-457200">
              <a:lnSpc>
                <a:spcPct val="120000"/>
              </a:lnSpc>
              <a:buFontTx/>
              <a:buNone/>
            </a:pPr>
            <a:r>
              <a:rPr lang="en-US" sz="900" dirty="0">
                <a:latin typeface="Arial" charset="0"/>
              </a:rPr>
              <a:t>2.4.  	develop positive habits and attitudes for responsible driving.</a:t>
            </a:r>
          </a:p>
          <a:p>
            <a:pPr marL="0" indent="0">
              <a:lnSpc>
                <a:spcPct val="120000"/>
              </a:lnSpc>
              <a:buNone/>
            </a:pPr>
            <a:r>
              <a:rPr lang="en-US" sz="900" b="1" dirty="0">
                <a:latin typeface="Arial" charset="0"/>
              </a:rPr>
              <a:t>3.  </a:t>
            </a:r>
            <a:r>
              <a:rPr lang="en-US" sz="900" b="1" u="sng" dirty="0">
                <a:latin typeface="Arial" charset="0"/>
              </a:rPr>
              <a:t>Visual Skills</a:t>
            </a:r>
          </a:p>
          <a:p>
            <a:pPr marL="640080" lvl="1" indent="-457200">
              <a:lnSpc>
                <a:spcPct val="120000"/>
              </a:lnSpc>
              <a:buFontTx/>
              <a:buNone/>
            </a:pPr>
            <a:r>
              <a:rPr lang="en-US" sz="900" dirty="0">
                <a:latin typeface="Arial" charset="0"/>
              </a:rPr>
              <a:t>3.1. 	 know proper visual skills for operating a motor vehicle;</a:t>
            </a:r>
          </a:p>
          <a:p>
            <a:pPr marL="640080" lvl="1" indent="-457200">
              <a:lnSpc>
                <a:spcPct val="120000"/>
              </a:lnSpc>
              <a:buFontTx/>
              <a:buNone/>
            </a:pPr>
            <a:r>
              <a:rPr lang="en-US" sz="900" dirty="0">
                <a:latin typeface="Arial" charset="0"/>
              </a:rPr>
              <a:t>3.2.  	communicate and explain proper visual skills for operating a motor vehicle;</a:t>
            </a:r>
          </a:p>
          <a:p>
            <a:pPr marL="640080" lvl="1" indent="-457200">
              <a:lnSpc>
                <a:spcPct val="120000"/>
              </a:lnSpc>
              <a:buFontTx/>
              <a:buNone/>
            </a:pPr>
            <a:r>
              <a:rPr lang="en-US" sz="900" dirty="0">
                <a:latin typeface="Arial" charset="0"/>
              </a:rPr>
              <a:t>3.3. 	 demonstrate the use of proper visual skills for operating a motor vehicle; and</a:t>
            </a:r>
          </a:p>
          <a:p>
            <a:pPr marL="640080" lvl="1" indent="-457200">
              <a:lnSpc>
                <a:spcPct val="120000"/>
              </a:lnSpc>
              <a:buFontTx/>
              <a:buNone/>
            </a:pPr>
            <a:r>
              <a:rPr lang="en-US" sz="900" dirty="0">
                <a:latin typeface="Arial" charset="0"/>
              </a:rPr>
              <a:t>3.4.  	develop habits and attitudes with regard to proper visual skills.</a:t>
            </a:r>
          </a:p>
          <a:p>
            <a:pPr marL="0" indent="0">
              <a:lnSpc>
                <a:spcPct val="120000"/>
              </a:lnSpc>
              <a:buNone/>
            </a:pPr>
            <a:r>
              <a:rPr lang="en-US" sz="900" b="1" dirty="0">
                <a:latin typeface="Arial" charset="0"/>
              </a:rPr>
              <a:t>4.  </a:t>
            </a:r>
            <a:r>
              <a:rPr lang="en-US" sz="900" b="1" u="sng" dirty="0">
                <a:latin typeface="Arial" charset="0"/>
              </a:rPr>
              <a:t>Vehicle Control</a:t>
            </a:r>
          </a:p>
          <a:p>
            <a:pPr marL="640080" lvl="1" indent="-457200">
              <a:lnSpc>
                <a:spcPct val="120000"/>
              </a:lnSpc>
              <a:buFontTx/>
              <a:buNone/>
            </a:pPr>
            <a:r>
              <a:rPr lang="en-US" sz="900" dirty="0">
                <a:latin typeface="Arial" charset="0"/>
              </a:rPr>
              <a:t>4.1.  	demonstrate smooth, safe and efficient operation of a motor vehicle; and</a:t>
            </a:r>
          </a:p>
          <a:p>
            <a:pPr marL="640080" lvl="1" indent="-457200">
              <a:lnSpc>
                <a:spcPct val="120000"/>
              </a:lnSpc>
              <a:buFontTx/>
              <a:buNone/>
            </a:pPr>
            <a:r>
              <a:rPr lang="en-US" sz="900" dirty="0">
                <a:latin typeface="Arial" charset="0"/>
              </a:rPr>
              <a:t>4.2.  	develop positive habits and attitudes relative to safe, efficient and smooth vehicle operation.</a:t>
            </a:r>
          </a:p>
          <a:p>
            <a:pPr marL="640080" lvl="1" indent="-457200" algn="r">
              <a:lnSpc>
                <a:spcPct val="120000"/>
              </a:lnSpc>
              <a:buFontTx/>
              <a:buNone/>
            </a:pPr>
            <a:endParaRPr lang="en-US" sz="1000" i="1" dirty="0">
              <a:latin typeface="Arial" charset="0"/>
            </a:endParaRPr>
          </a:p>
        </p:txBody>
      </p:sp>
      <p:sp>
        <p:nvSpPr>
          <p:cNvPr id="2" name="Rectangle 1"/>
          <p:cNvSpPr/>
          <p:nvPr/>
        </p:nvSpPr>
        <p:spPr>
          <a:xfrm>
            <a:off x="4350775" y="1082932"/>
            <a:ext cx="4488425" cy="5078313"/>
          </a:xfrm>
          <a:prstGeom prst="rect">
            <a:avLst/>
          </a:prstGeom>
        </p:spPr>
        <p:txBody>
          <a:bodyPr wrap="square">
            <a:spAutoFit/>
          </a:bodyPr>
          <a:lstStyle/>
          <a:p>
            <a:pPr marL="609600" indent="-609600">
              <a:lnSpc>
                <a:spcPct val="120000"/>
              </a:lnSpc>
              <a:buFontTx/>
              <a:buNone/>
            </a:pPr>
            <a:r>
              <a:rPr lang="en-US" sz="900" b="1" dirty="0">
                <a:latin typeface="Arial" charset="0"/>
              </a:rPr>
              <a:t>5.  </a:t>
            </a:r>
            <a:r>
              <a:rPr lang="en-US" sz="900" b="1" u="sng" dirty="0">
                <a:latin typeface="Arial" charset="0"/>
              </a:rPr>
              <a:t>Communication</a:t>
            </a:r>
          </a:p>
          <a:p>
            <a:pPr marL="640080" lvl="1" indent="-457200">
              <a:lnSpc>
                <a:spcPct val="120000"/>
              </a:lnSpc>
              <a:buFontTx/>
              <a:buNone/>
            </a:pPr>
            <a:r>
              <a:rPr lang="en-US" sz="900" dirty="0">
                <a:latin typeface="Arial" charset="0"/>
              </a:rPr>
              <a:t>5.1.  	consistently communicate driving intentions (i.e., use of lights, vehicle position, and personal signals);</a:t>
            </a:r>
          </a:p>
          <a:p>
            <a:pPr marL="640080" lvl="1" indent="-457200">
              <a:lnSpc>
                <a:spcPct val="120000"/>
              </a:lnSpc>
              <a:buFontTx/>
              <a:buNone/>
            </a:pPr>
            <a:r>
              <a:rPr lang="en-US" sz="900" dirty="0">
                <a:latin typeface="Arial" charset="0"/>
              </a:rPr>
              <a:t>5.2.  	adjust driver behavior based on observation of the highway transportation system and other roadway users;</a:t>
            </a:r>
          </a:p>
          <a:p>
            <a:pPr marL="640080" lvl="1" indent="-457200">
              <a:lnSpc>
                <a:spcPct val="120000"/>
              </a:lnSpc>
              <a:buFontTx/>
              <a:buNone/>
            </a:pPr>
            <a:r>
              <a:rPr lang="en-US" sz="900" dirty="0">
                <a:latin typeface="Arial" charset="0"/>
              </a:rPr>
              <a:t>5.3.	adjust communication (i.e., use of lights, vehicle position, and personal signals) based on observation of the highway transportation system and other users; and</a:t>
            </a:r>
          </a:p>
          <a:p>
            <a:pPr marL="640080" lvl="1" indent="-457200">
              <a:lnSpc>
                <a:spcPct val="120000"/>
              </a:lnSpc>
              <a:buFontTx/>
              <a:buNone/>
            </a:pPr>
            <a:r>
              <a:rPr lang="en-US" sz="900" dirty="0">
                <a:latin typeface="Arial" charset="0"/>
              </a:rPr>
              <a:t>5.4.	develop positive habits and attitudes for effective communication.</a:t>
            </a:r>
          </a:p>
          <a:p>
            <a:pPr marL="609600" indent="-609600">
              <a:lnSpc>
                <a:spcPct val="120000"/>
              </a:lnSpc>
              <a:buFontTx/>
              <a:buNone/>
            </a:pPr>
            <a:r>
              <a:rPr lang="en-US" sz="900" b="1" dirty="0">
                <a:latin typeface="Arial" charset="0"/>
              </a:rPr>
              <a:t>6.  </a:t>
            </a:r>
            <a:r>
              <a:rPr lang="en-US" sz="900" b="1" u="sng" dirty="0">
                <a:latin typeface="Arial" charset="0"/>
              </a:rPr>
              <a:t>Risk Management</a:t>
            </a:r>
          </a:p>
          <a:p>
            <a:pPr marL="640080" lvl="1" indent="-457200">
              <a:lnSpc>
                <a:spcPct val="120000"/>
              </a:lnSpc>
              <a:buFontTx/>
              <a:buNone/>
            </a:pPr>
            <a:r>
              <a:rPr lang="en-US" sz="900" dirty="0">
                <a:latin typeface="Arial" charset="0"/>
              </a:rPr>
              <a:t>6.1.	understand driver risk-management principles;</a:t>
            </a:r>
          </a:p>
          <a:p>
            <a:pPr marL="640080" lvl="1" indent="-457200">
              <a:lnSpc>
                <a:spcPct val="120000"/>
              </a:lnSpc>
              <a:buFontTx/>
              <a:buNone/>
            </a:pPr>
            <a:r>
              <a:rPr lang="en-US" sz="900" dirty="0">
                <a:latin typeface="Arial" charset="0"/>
              </a:rPr>
              <a:t>6.2. 	demonstrate driver risk-management strategies; and</a:t>
            </a:r>
          </a:p>
          <a:p>
            <a:pPr marL="640080" lvl="1" indent="-457200">
              <a:lnSpc>
                <a:spcPct val="120000"/>
              </a:lnSpc>
              <a:buFontTx/>
              <a:buNone/>
            </a:pPr>
            <a:r>
              <a:rPr lang="en-US" sz="900" dirty="0">
                <a:latin typeface="Arial" charset="0"/>
              </a:rPr>
              <a:t>6.3.	develop positive habits and attitudes for effective driver risk-management.</a:t>
            </a:r>
          </a:p>
          <a:p>
            <a:pPr marL="609600" indent="-609600">
              <a:lnSpc>
                <a:spcPct val="120000"/>
              </a:lnSpc>
              <a:buFontTx/>
              <a:buNone/>
            </a:pPr>
            <a:r>
              <a:rPr lang="en-US" sz="900" b="1" dirty="0">
                <a:latin typeface="Arial" charset="0"/>
              </a:rPr>
              <a:t>7.  </a:t>
            </a:r>
            <a:r>
              <a:rPr lang="en-US" sz="900" b="1" u="sng" dirty="0">
                <a:latin typeface="Arial" charset="0"/>
              </a:rPr>
              <a:t>Lifelong Learning</a:t>
            </a:r>
          </a:p>
          <a:p>
            <a:pPr marL="640080" lvl="1" indent="-457200">
              <a:lnSpc>
                <a:spcPct val="120000"/>
              </a:lnSpc>
              <a:buFontTx/>
              <a:buNone/>
            </a:pPr>
            <a:r>
              <a:rPr lang="en-US" sz="900" dirty="0">
                <a:latin typeface="Arial" charset="0"/>
              </a:rPr>
              <a:t>7.1. 	identify and use a range of learning strategies required to acquire or retain knowledge, positive driving habits, and driving skills for lifelong learning;</a:t>
            </a:r>
          </a:p>
          <a:p>
            <a:pPr marL="640080" lvl="1" indent="-457200">
              <a:lnSpc>
                <a:spcPct val="120000"/>
              </a:lnSpc>
              <a:buFontTx/>
              <a:buNone/>
            </a:pPr>
            <a:r>
              <a:rPr lang="en-US" sz="900" dirty="0">
                <a:latin typeface="Arial" charset="0"/>
              </a:rPr>
              <a:t>7.2.	establish learning goals that are based on an understanding of one’s own current and future learning needs; and</a:t>
            </a:r>
          </a:p>
          <a:p>
            <a:pPr marL="640080" lvl="1" indent="-457200">
              <a:lnSpc>
                <a:spcPct val="120000"/>
              </a:lnSpc>
              <a:buFontTx/>
              <a:buNone/>
            </a:pPr>
            <a:r>
              <a:rPr lang="en-US" sz="900" dirty="0">
                <a:latin typeface="Arial" charset="0"/>
              </a:rPr>
              <a:t>7.3. 	demonstrate knowledge and ability to make informed decisions required for positive driving habits, effective performance, and adaptation to change. </a:t>
            </a:r>
          </a:p>
          <a:p>
            <a:pPr marL="609600" indent="-609600">
              <a:lnSpc>
                <a:spcPct val="120000"/>
              </a:lnSpc>
              <a:buFontTx/>
              <a:buNone/>
            </a:pPr>
            <a:r>
              <a:rPr lang="en-US" sz="900" b="1" dirty="0">
                <a:latin typeface="Arial" charset="0"/>
              </a:rPr>
              <a:t>8.  </a:t>
            </a:r>
            <a:r>
              <a:rPr lang="en-US" sz="900" b="1" u="sng" dirty="0">
                <a:latin typeface="Arial" charset="0"/>
              </a:rPr>
              <a:t>Driving Experience</a:t>
            </a:r>
          </a:p>
          <a:p>
            <a:pPr marL="640080" lvl="1" indent="-457200">
              <a:lnSpc>
                <a:spcPct val="120000"/>
              </a:lnSpc>
              <a:buFontTx/>
              <a:buNone/>
            </a:pPr>
            <a:r>
              <a:rPr lang="en-US" sz="900" dirty="0">
                <a:latin typeface="Arial" charset="0"/>
              </a:rPr>
              <a:t>8.1.  	acquire at least the minimum number of BTW hours over at least the minimum number of days, as required by law, with a Montana-approved driver education teacher; and</a:t>
            </a:r>
          </a:p>
          <a:p>
            <a:pPr marL="640080" lvl="1" indent="-457200">
              <a:lnSpc>
                <a:spcPct val="120000"/>
              </a:lnSpc>
              <a:buFontTx/>
              <a:buNone/>
            </a:pPr>
            <a:r>
              <a:rPr lang="en-US" sz="900" dirty="0">
                <a:latin typeface="Arial" charset="0"/>
              </a:rPr>
              <a:t>8.2.	acquire additional behind-the-wheel driving experience with a parent or guardian’s assistance in a variety of driving situations (i.e., night, adverse weather, gravel road, etc.).</a:t>
            </a:r>
          </a:p>
        </p:txBody>
      </p:sp>
      <p:sp>
        <p:nvSpPr>
          <p:cNvPr id="3" name="Slide Number Placeholder 2">
            <a:extLst>
              <a:ext uri="{FF2B5EF4-FFF2-40B4-BE49-F238E27FC236}">
                <a16:creationId xmlns:a16="http://schemas.microsoft.com/office/drawing/2014/main" id="{558F5179-5D12-4805-BF16-82B4363ED787}"/>
              </a:ext>
            </a:extLst>
          </p:cNvPr>
          <p:cNvSpPr>
            <a:spLocks noGrp="1"/>
          </p:cNvSpPr>
          <p:nvPr>
            <p:ph type="sldNum" sz="quarter" idx="11"/>
          </p:nvPr>
        </p:nvSpPr>
        <p:spPr/>
        <p:txBody>
          <a:bodyPr/>
          <a:lstStyle/>
          <a:p>
            <a:r>
              <a:rPr lang="en-US"/>
              <a:t>6.3 - </a:t>
            </a:r>
            <a:fld id="{170AF78D-E346-B548-856D-6E1169C6CB99}" type="slidenum">
              <a:rPr lang="en-US" smtClean="0"/>
              <a:pPr/>
              <a:t>24</a:t>
            </a:fld>
            <a:endParaRPr lang="en-US" dirty="0"/>
          </a:p>
        </p:txBody>
      </p:sp>
    </p:spTree>
    <p:extLst>
      <p:ext uri="{BB962C8B-B14F-4D97-AF65-F5344CB8AC3E}">
        <p14:creationId xmlns:p14="http://schemas.microsoft.com/office/powerpoint/2010/main" val="15586617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40246"/>
          </a:xfrm>
        </p:spPr>
        <p:txBody>
          <a:bodyPr/>
          <a:lstStyle/>
          <a:p>
            <a:r>
              <a:rPr lang="en-US" dirty="0">
                <a:solidFill>
                  <a:srgbClr val="C00000"/>
                </a:solidFill>
              </a:rPr>
              <a:t>What is Driver Fatigue?</a:t>
            </a:r>
          </a:p>
        </p:txBody>
      </p:sp>
      <p:sp>
        <p:nvSpPr>
          <p:cNvPr id="3" name="Content Placeholder 2"/>
          <p:cNvSpPr>
            <a:spLocks noGrp="1"/>
          </p:cNvSpPr>
          <p:nvPr>
            <p:ph idx="1"/>
          </p:nvPr>
        </p:nvSpPr>
        <p:spPr>
          <a:xfrm>
            <a:off x="392740" y="1312148"/>
            <a:ext cx="8358522" cy="3993948"/>
          </a:xfrm>
        </p:spPr>
        <p:txBody>
          <a:bodyPr>
            <a:noAutofit/>
          </a:bodyPr>
          <a:lstStyle/>
          <a:p>
            <a:pPr marL="457200" indent="0">
              <a:spcBef>
                <a:spcPts val="0"/>
              </a:spcBef>
              <a:spcAft>
                <a:spcPts val="1200"/>
              </a:spcAft>
              <a:buNone/>
            </a:pPr>
            <a:r>
              <a:rPr lang="en-US" sz="2800" dirty="0">
                <a:latin typeface="+mj-lt"/>
                <a:cs typeface="Arial" panose="020B0604020202020204" pitchFamily="34" charset="0"/>
              </a:rPr>
              <a:t>Fatigue is: </a:t>
            </a:r>
          </a:p>
          <a:p>
            <a:pPr marL="971550" lvl="1" indent="-457200">
              <a:spcBef>
                <a:spcPts val="0"/>
              </a:spcBef>
              <a:spcAft>
                <a:spcPts val="1200"/>
              </a:spcAft>
            </a:pPr>
            <a:r>
              <a:rPr lang="en-US" dirty="0">
                <a:latin typeface="+mj-lt"/>
                <a:cs typeface="Arial" panose="020B0604020202020204" pitchFamily="34" charset="0"/>
              </a:rPr>
              <a:t>tiredness</a:t>
            </a:r>
          </a:p>
          <a:p>
            <a:pPr marL="971550" lvl="1" indent="-457200">
              <a:spcBef>
                <a:spcPts val="0"/>
              </a:spcBef>
              <a:spcAft>
                <a:spcPts val="1200"/>
              </a:spcAft>
            </a:pPr>
            <a:r>
              <a:rPr lang="en-US" dirty="0">
                <a:latin typeface="+mj-lt"/>
                <a:cs typeface="Arial" panose="020B0604020202020204" pitchFamily="34" charset="0"/>
              </a:rPr>
              <a:t>drowsiness </a:t>
            </a:r>
          </a:p>
          <a:p>
            <a:pPr marL="971550" lvl="1" indent="-457200">
              <a:spcBef>
                <a:spcPts val="0"/>
              </a:spcBef>
              <a:spcAft>
                <a:spcPts val="1200"/>
              </a:spcAft>
            </a:pPr>
            <a:r>
              <a:rPr lang="en-US" dirty="0">
                <a:latin typeface="+mj-lt"/>
                <a:cs typeface="Arial" panose="020B0604020202020204" pitchFamily="34" charset="0"/>
              </a:rPr>
              <a:t>exhaustion </a:t>
            </a:r>
          </a:p>
          <a:p>
            <a:pPr marL="514350" lvl="1" indent="0">
              <a:spcBef>
                <a:spcPts val="0"/>
              </a:spcBef>
              <a:spcAft>
                <a:spcPts val="1200"/>
              </a:spcAft>
              <a:buNone/>
            </a:pPr>
            <a:endParaRPr lang="en-US" dirty="0">
              <a:latin typeface="+mj-lt"/>
              <a:cs typeface="Arial" panose="020B0604020202020204" pitchFamily="34" charset="0"/>
            </a:endParaRPr>
          </a:p>
          <a:p>
            <a:pPr marL="514350" lvl="1" indent="0">
              <a:spcBef>
                <a:spcPts val="0"/>
              </a:spcBef>
              <a:spcAft>
                <a:spcPts val="1200"/>
              </a:spcAft>
              <a:buNone/>
            </a:pPr>
            <a:r>
              <a:rPr lang="en-US" dirty="0">
                <a:latin typeface="+mj-lt"/>
                <a:cs typeface="Arial" panose="020B0604020202020204" pitchFamily="34" charset="0"/>
              </a:rPr>
              <a:t>Fatigue can impair your driving long before you “nod off” at the wheel. </a:t>
            </a:r>
          </a:p>
        </p:txBody>
      </p:sp>
      <p:sp>
        <p:nvSpPr>
          <p:cNvPr id="4" name="Slide Number Placeholder 3"/>
          <p:cNvSpPr>
            <a:spLocks noGrp="1"/>
          </p:cNvSpPr>
          <p:nvPr>
            <p:ph type="sldNum" sz="quarter" idx="11"/>
          </p:nvPr>
        </p:nvSpPr>
        <p:spPr/>
        <p:txBody>
          <a:bodyPr/>
          <a:lstStyle/>
          <a:p>
            <a:r>
              <a:rPr lang="en-US"/>
              <a:t>6.3 - </a:t>
            </a:r>
            <a:fld id="{170AF78D-E346-B548-856D-6E1169C6CB99}" type="slidenum">
              <a:rPr lang="en-US" smtClean="0"/>
              <a:pPr/>
              <a:t>3</a:t>
            </a:fld>
            <a:endParaRPr lang="en-US" dirty="0"/>
          </a:p>
        </p:txBody>
      </p:sp>
      <p:pic>
        <p:nvPicPr>
          <p:cNvPr id="7" name="Picture 6">
            <a:extLst>
              <a:ext uri="{FF2B5EF4-FFF2-40B4-BE49-F238E27FC236}">
                <a16:creationId xmlns:a16="http://schemas.microsoft.com/office/drawing/2014/main" id="{7BEC9055-CCC9-4228-978D-E42D751FCDC1}"/>
              </a:ext>
            </a:extLst>
          </p:cNvPr>
          <p:cNvPicPr>
            <a:picLocks noChangeAspect="1"/>
          </p:cNvPicPr>
          <p:nvPr/>
        </p:nvPicPr>
        <p:blipFill>
          <a:blip r:embed="rId3"/>
          <a:stretch>
            <a:fillRect/>
          </a:stretch>
        </p:blipFill>
        <p:spPr>
          <a:xfrm>
            <a:off x="4161955" y="1453816"/>
            <a:ext cx="4396123" cy="2344599"/>
          </a:xfrm>
          <a:prstGeom prst="rect">
            <a:avLst/>
          </a:prstGeom>
        </p:spPr>
      </p:pic>
    </p:spTree>
    <p:extLst>
      <p:ext uri="{BB962C8B-B14F-4D97-AF65-F5344CB8AC3E}">
        <p14:creationId xmlns:p14="http://schemas.microsoft.com/office/powerpoint/2010/main" val="12057479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064" y="1453971"/>
            <a:ext cx="7458703" cy="3684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00074" y="402771"/>
            <a:ext cx="7870685" cy="707886"/>
          </a:xfrm>
          <a:prstGeom prst="rect">
            <a:avLst/>
          </a:prstGeom>
          <a:noFill/>
        </p:spPr>
        <p:txBody>
          <a:bodyPr wrap="square" rtlCol="0">
            <a:spAutoFit/>
          </a:bodyPr>
          <a:lstStyle/>
          <a:p>
            <a:pPr algn="ctr"/>
            <a:r>
              <a:rPr lang="en-US" sz="4000" dirty="0">
                <a:solidFill>
                  <a:srgbClr val="C00000"/>
                </a:solidFill>
                <a:latin typeface="+mj-lt"/>
                <a:cs typeface="Arial" panose="020B0604020202020204" pitchFamily="34" charset="0"/>
              </a:rPr>
              <a:t>Why is driving drowsy dangerous?</a:t>
            </a:r>
            <a:r>
              <a:rPr lang="en-US" dirty="0">
                <a:solidFill>
                  <a:srgbClr val="C00000"/>
                </a:solidFill>
                <a:latin typeface="+mj-lt"/>
              </a:rPr>
              <a:t> </a:t>
            </a:r>
          </a:p>
        </p:txBody>
      </p:sp>
      <p:sp>
        <p:nvSpPr>
          <p:cNvPr id="7" name="Slide Number Placeholder 6"/>
          <p:cNvSpPr>
            <a:spLocks noGrp="1"/>
          </p:cNvSpPr>
          <p:nvPr>
            <p:ph type="sldNum" sz="quarter" idx="11"/>
          </p:nvPr>
        </p:nvSpPr>
        <p:spPr/>
        <p:txBody>
          <a:bodyPr/>
          <a:lstStyle/>
          <a:p>
            <a:r>
              <a:rPr lang="en-US"/>
              <a:t>6.3 - </a:t>
            </a:r>
            <a:fld id="{170AF78D-E346-B548-856D-6E1169C6CB99}" type="slidenum">
              <a:rPr lang="en-US" smtClean="0"/>
              <a:pPr/>
              <a:t>4</a:t>
            </a:fld>
            <a:endParaRPr lang="en-US" dirty="0"/>
          </a:p>
        </p:txBody>
      </p:sp>
    </p:spTree>
    <p:extLst>
      <p:ext uri="{BB962C8B-B14F-4D97-AF65-F5344CB8AC3E}">
        <p14:creationId xmlns:p14="http://schemas.microsoft.com/office/powerpoint/2010/main" val="14209650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1116"/>
          </a:xfrm>
        </p:spPr>
        <p:txBody>
          <a:bodyPr>
            <a:normAutofit/>
          </a:bodyPr>
          <a:lstStyle/>
          <a:p>
            <a:r>
              <a:rPr lang="en-US" dirty="0">
                <a:solidFill>
                  <a:srgbClr val="C00000"/>
                </a:solidFill>
              </a:rPr>
              <a:t>Drowsy Driving is Impaired Driving</a:t>
            </a:r>
          </a:p>
        </p:txBody>
      </p:sp>
      <p:sp>
        <p:nvSpPr>
          <p:cNvPr id="3" name="Content Placeholder 2"/>
          <p:cNvSpPr>
            <a:spLocks noGrp="1"/>
          </p:cNvSpPr>
          <p:nvPr>
            <p:ph idx="1"/>
          </p:nvPr>
        </p:nvSpPr>
        <p:spPr>
          <a:xfrm>
            <a:off x="854110" y="1369523"/>
            <a:ext cx="7275007" cy="1929283"/>
          </a:xfrm>
        </p:spPr>
        <p:txBody>
          <a:bodyPr>
            <a:normAutofit/>
          </a:bodyPr>
          <a:lstStyle/>
          <a:p>
            <a:pPr marL="0" indent="0">
              <a:spcBef>
                <a:spcPts val="0"/>
              </a:spcBef>
              <a:spcAft>
                <a:spcPts val="1200"/>
              </a:spcAft>
              <a:buNone/>
            </a:pPr>
            <a:r>
              <a:rPr lang="en-US" sz="2400" dirty="0">
                <a:latin typeface="+mj-lt"/>
                <a:cs typeface="Arial" panose="020B0604020202020204" pitchFamily="34" charset="0"/>
              </a:rPr>
              <a:t>Being awake for 18 hours straight is equal to a blood alcohol concentration of 0.08%, which is legally drunk.</a:t>
            </a:r>
          </a:p>
          <a:p>
            <a:pPr marL="0" indent="0">
              <a:spcBef>
                <a:spcPts val="0"/>
              </a:spcBef>
              <a:spcAft>
                <a:spcPts val="1200"/>
              </a:spcAft>
              <a:buNone/>
            </a:pPr>
            <a:r>
              <a:rPr lang="en-US" sz="2400" dirty="0">
                <a:latin typeface="+mj-lt"/>
                <a:cs typeface="Arial" panose="020B0604020202020204" pitchFamily="34" charset="0"/>
              </a:rPr>
              <a:t>If you don’t get the sleep you need, you could be as impaired as someone who is drunk behind the wheel.</a:t>
            </a:r>
          </a:p>
        </p:txBody>
      </p:sp>
      <p:sp>
        <p:nvSpPr>
          <p:cNvPr id="5" name="Slide Number Placeholder 4"/>
          <p:cNvSpPr>
            <a:spLocks noGrp="1"/>
          </p:cNvSpPr>
          <p:nvPr>
            <p:ph type="sldNum" sz="quarter" idx="11"/>
          </p:nvPr>
        </p:nvSpPr>
        <p:spPr/>
        <p:txBody>
          <a:bodyPr/>
          <a:lstStyle/>
          <a:p>
            <a:r>
              <a:rPr lang="en-US"/>
              <a:t>6.3 - </a:t>
            </a:r>
            <a:fld id="{170AF78D-E346-B548-856D-6E1169C6CB99}" type="slidenum">
              <a:rPr lang="en-US" smtClean="0"/>
              <a:pPr/>
              <a:t>5</a:t>
            </a:fld>
            <a:endParaRPr lang="en-US" dirty="0"/>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701" t="9106" r="760" b="5204"/>
          <a:stretch/>
        </p:blipFill>
        <p:spPr bwMode="auto">
          <a:xfrm>
            <a:off x="854110" y="3607357"/>
            <a:ext cx="7275007" cy="2575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38862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20066"/>
          </a:xfrm>
        </p:spPr>
        <p:txBody>
          <a:bodyPr/>
          <a:lstStyle/>
          <a:p>
            <a:r>
              <a:rPr lang="en-US" dirty="0">
                <a:solidFill>
                  <a:srgbClr val="C00000"/>
                </a:solidFill>
              </a:rPr>
              <a:t>Why is driving fatigued a problem?</a:t>
            </a:r>
          </a:p>
        </p:txBody>
      </p:sp>
      <p:sp>
        <p:nvSpPr>
          <p:cNvPr id="3" name="Content Placeholder 2"/>
          <p:cNvSpPr>
            <a:spLocks noGrp="1"/>
          </p:cNvSpPr>
          <p:nvPr>
            <p:ph idx="1"/>
          </p:nvPr>
        </p:nvSpPr>
        <p:spPr>
          <a:xfrm>
            <a:off x="467749" y="1492475"/>
            <a:ext cx="8229600" cy="4601031"/>
          </a:xfrm>
        </p:spPr>
        <p:txBody>
          <a:bodyPr>
            <a:noAutofit/>
          </a:bodyPr>
          <a:lstStyle/>
          <a:p>
            <a:pPr marL="0" indent="0">
              <a:spcBef>
                <a:spcPts val="0"/>
              </a:spcBef>
              <a:buNone/>
            </a:pPr>
            <a:r>
              <a:rPr lang="en-US" sz="2400" dirty="0">
                <a:latin typeface="+mj-lt"/>
                <a:cs typeface="Arial" panose="020B0604020202020204" pitchFamily="34" charset="0"/>
              </a:rPr>
              <a:t>Fatigued drivers can have poor </a:t>
            </a:r>
          </a:p>
          <a:p>
            <a:pPr marL="0" indent="0">
              <a:spcBef>
                <a:spcPts val="0"/>
              </a:spcBef>
              <a:buNone/>
            </a:pPr>
            <a:r>
              <a:rPr lang="en-US" sz="2400" dirty="0">
                <a:latin typeface="+mj-lt"/>
                <a:cs typeface="Arial" panose="020B0604020202020204" pitchFamily="34" charset="0"/>
              </a:rPr>
              <a:t>concentration and judgment.</a:t>
            </a:r>
          </a:p>
          <a:p>
            <a:pPr marL="0" indent="0">
              <a:spcBef>
                <a:spcPts val="0"/>
              </a:spcBef>
              <a:spcAft>
                <a:spcPts val="1200"/>
              </a:spcAft>
              <a:buNone/>
            </a:pPr>
            <a:r>
              <a:rPr lang="en-US" sz="2400" dirty="0">
                <a:latin typeface="Arial" panose="020B0604020202020204" pitchFamily="34" charset="0"/>
                <a:cs typeface="Arial" panose="020B0604020202020204" pitchFamily="34" charset="0"/>
              </a:rPr>
              <a:t> </a:t>
            </a:r>
            <a:br>
              <a:rPr lang="en-US" sz="2400" dirty="0">
                <a:latin typeface="Arial" panose="020B0604020202020204" pitchFamily="34" charset="0"/>
                <a:cs typeface="Arial" panose="020B0604020202020204" pitchFamily="34" charset="0"/>
              </a:rPr>
            </a:br>
            <a:endParaRPr lang="en-US" sz="2400"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810" y="1492475"/>
            <a:ext cx="2882585" cy="17648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703800"/>
            <a:ext cx="4603961" cy="3462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562810" y="3407228"/>
            <a:ext cx="3172050" cy="2831544"/>
          </a:xfrm>
          <a:prstGeom prst="rect">
            <a:avLst/>
          </a:prstGeom>
          <a:noFill/>
        </p:spPr>
        <p:txBody>
          <a:bodyPr wrap="square" rtlCol="0">
            <a:spAutoFit/>
          </a:bodyPr>
          <a:lstStyle/>
          <a:p>
            <a:pPr>
              <a:spcAft>
                <a:spcPts val="1200"/>
              </a:spcAft>
            </a:pPr>
            <a:r>
              <a:rPr lang="en-US" sz="2400" dirty="0">
                <a:latin typeface="+mj-lt"/>
                <a:cs typeface="Arial" panose="020B0604020202020204" pitchFamily="34" charset="0"/>
              </a:rPr>
              <a:t>Sleepy drivers drift out of their lanes or off the road.</a:t>
            </a:r>
          </a:p>
          <a:p>
            <a:pPr>
              <a:spcAft>
                <a:spcPts val="1200"/>
              </a:spcAft>
            </a:pPr>
            <a:r>
              <a:rPr lang="en-US" sz="2400" dirty="0">
                <a:latin typeface="+mj-lt"/>
                <a:cs typeface="Arial" panose="020B0604020202020204" pitchFamily="34" charset="0"/>
              </a:rPr>
              <a:t>Fatigued drivers  are also likely to be in rear-end and head-on collisions.</a:t>
            </a:r>
            <a:endParaRPr lang="en-US" sz="2400" dirty="0">
              <a:latin typeface="+mj-lt"/>
            </a:endParaRPr>
          </a:p>
        </p:txBody>
      </p:sp>
      <p:sp>
        <p:nvSpPr>
          <p:cNvPr id="4" name="Slide Number Placeholder 3"/>
          <p:cNvSpPr>
            <a:spLocks noGrp="1"/>
          </p:cNvSpPr>
          <p:nvPr>
            <p:ph type="sldNum" sz="quarter" idx="11"/>
          </p:nvPr>
        </p:nvSpPr>
        <p:spPr/>
        <p:txBody>
          <a:bodyPr/>
          <a:lstStyle/>
          <a:p>
            <a:r>
              <a:rPr lang="en-US"/>
              <a:t>6.3 - </a:t>
            </a:r>
            <a:fld id="{170AF78D-E346-B548-856D-6E1169C6CB99}" type="slidenum">
              <a:rPr lang="en-US" smtClean="0"/>
              <a:pPr/>
              <a:t>6</a:t>
            </a:fld>
            <a:endParaRPr lang="en-US" dirty="0"/>
          </a:p>
        </p:txBody>
      </p:sp>
    </p:spTree>
    <p:extLst>
      <p:ext uri="{BB962C8B-B14F-4D97-AF65-F5344CB8AC3E}">
        <p14:creationId xmlns:p14="http://schemas.microsoft.com/office/powerpoint/2010/main" val="16254097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5271" y="321549"/>
            <a:ext cx="7074038" cy="5305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lide Number Placeholder 5"/>
          <p:cNvSpPr>
            <a:spLocks noGrp="1"/>
          </p:cNvSpPr>
          <p:nvPr>
            <p:ph type="sldNum" sz="quarter" idx="11"/>
          </p:nvPr>
        </p:nvSpPr>
        <p:spPr/>
        <p:txBody>
          <a:bodyPr/>
          <a:lstStyle/>
          <a:p>
            <a:r>
              <a:rPr lang="en-US"/>
              <a:t>6.3 - </a:t>
            </a:r>
            <a:fld id="{170AF78D-E346-B548-856D-6E1169C6CB99}" type="slidenum">
              <a:rPr lang="en-US" smtClean="0"/>
              <a:pPr/>
              <a:t>7</a:t>
            </a:fld>
            <a:endParaRPr lang="en-US" dirty="0"/>
          </a:p>
        </p:txBody>
      </p:sp>
    </p:spTree>
    <p:extLst>
      <p:ext uri="{BB962C8B-B14F-4D97-AF65-F5344CB8AC3E}">
        <p14:creationId xmlns:p14="http://schemas.microsoft.com/office/powerpoint/2010/main" val="17832065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rPr>
              <a:t>Teens Need Sleep</a:t>
            </a:r>
          </a:p>
        </p:txBody>
      </p:sp>
      <p:sp>
        <p:nvSpPr>
          <p:cNvPr id="3" name="Content Placeholder 2"/>
          <p:cNvSpPr>
            <a:spLocks noGrp="1"/>
          </p:cNvSpPr>
          <p:nvPr>
            <p:ph idx="1"/>
          </p:nvPr>
        </p:nvSpPr>
        <p:spPr/>
        <p:txBody>
          <a:bodyPr>
            <a:noAutofit/>
          </a:bodyPr>
          <a:lstStyle/>
          <a:p>
            <a:pPr marL="0" indent="0">
              <a:spcBef>
                <a:spcPts val="0"/>
              </a:spcBef>
              <a:spcAft>
                <a:spcPts val="600"/>
              </a:spcAft>
              <a:buNone/>
            </a:pPr>
            <a:r>
              <a:rPr lang="en-US" sz="2400" b="1" dirty="0">
                <a:latin typeface="+mj-lt"/>
                <a:cs typeface="Arial" panose="020B0604020202020204" pitchFamily="34" charset="0"/>
              </a:rPr>
              <a:t>Why are young drivers more likely to drive drowsy?</a:t>
            </a:r>
          </a:p>
          <a:p>
            <a:pPr lvl="0">
              <a:spcBef>
                <a:spcPts val="1200"/>
              </a:spcBef>
            </a:pPr>
            <a:r>
              <a:rPr lang="en-US" sz="2400" dirty="0">
                <a:solidFill>
                  <a:prstClr val="black"/>
                </a:solidFill>
                <a:latin typeface="+mj-lt"/>
                <a:cs typeface="Arial" panose="020B0604020202020204" pitchFamily="34" charset="0"/>
              </a:rPr>
              <a:t>Teens need at least 8 to 9 </a:t>
            </a:r>
            <a:br>
              <a:rPr lang="en-US" sz="2400" dirty="0">
                <a:solidFill>
                  <a:prstClr val="black"/>
                </a:solidFill>
                <a:latin typeface="+mj-lt"/>
                <a:cs typeface="Arial" panose="020B0604020202020204" pitchFamily="34" charset="0"/>
              </a:rPr>
            </a:br>
            <a:r>
              <a:rPr lang="en-US" sz="2400" dirty="0">
                <a:solidFill>
                  <a:prstClr val="black"/>
                </a:solidFill>
                <a:latin typeface="+mj-lt"/>
                <a:cs typeface="Arial" panose="020B0604020202020204" pitchFamily="34" charset="0"/>
              </a:rPr>
              <a:t>hours of sleep each night. </a:t>
            </a:r>
          </a:p>
        </p:txBody>
      </p:sp>
      <p:sp>
        <p:nvSpPr>
          <p:cNvPr id="7" name="Slide Number Placeholder 6"/>
          <p:cNvSpPr>
            <a:spLocks noGrp="1"/>
          </p:cNvSpPr>
          <p:nvPr>
            <p:ph type="sldNum" sz="quarter" idx="11"/>
          </p:nvPr>
        </p:nvSpPr>
        <p:spPr/>
        <p:txBody>
          <a:bodyPr/>
          <a:lstStyle/>
          <a:p>
            <a:r>
              <a:rPr lang="en-US"/>
              <a:t>6.3 - </a:t>
            </a:r>
            <a:fld id="{170AF78D-E346-B548-856D-6E1169C6CB99}" type="slidenum">
              <a:rPr lang="en-US" smtClean="0"/>
              <a:pPr/>
              <a:t>8</a:t>
            </a:fld>
            <a:endParaRPr lang="en-US" dirty="0"/>
          </a:p>
        </p:txBody>
      </p:sp>
      <p:pic>
        <p:nvPicPr>
          <p:cNvPr id="4" name="Picture 6" descr="Sleep-Smart Tips for Tee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7685" y="1291127"/>
            <a:ext cx="3331030" cy="1783040"/>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467749" y="3322452"/>
            <a:ext cx="8229600" cy="2031325"/>
          </a:xfrm>
          <a:prstGeom prst="rect">
            <a:avLst/>
          </a:prstGeom>
        </p:spPr>
        <p:txBody>
          <a:bodyPr wrap="square">
            <a:spAutoFit/>
          </a:bodyPr>
          <a:lstStyle/>
          <a:p>
            <a:pPr marL="285750" indent="-285750">
              <a:spcBef>
                <a:spcPts val="1200"/>
              </a:spcBef>
              <a:spcAft>
                <a:spcPts val="600"/>
              </a:spcAft>
              <a:buFont typeface="Arial" panose="020B0604020202020204" pitchFamily="34" charset="0"/>
              <a:buChar char="•"/>
            </a:pPr>
            <a:r>
              <a:rPr lang="en-US" sz="2400" dirty="0">
                <a:cs typeface="Arial" panose="020B0604020202020204" pitchFamily="34" charset="0"/>
              </a:rPr>
              <a:t>Lifestyle habits (socializing, video games, etc.)</a:t>
            </a:r>
          </a:p>
          <a:p>
            <a:pPr marL="285750" indent="-285750">
              <a:spcBef>
                <a:spcPts val="1200"/>
              </a:spcBef>
              <a:spcAft>
                <a:spcPts val="600"/>
              </a:spcAft>
              <a:buFont typeface="Arial" panose="020B0604020202020204" pitchFamily="34" charset="0"/>
              <a:buChar char="•"/>
            </a:pPr>
            <a:r>
              <a:rPr lang="en-US" sz="2400" dirty="0">
                <a:cs typeface="Arial" panose="020B0604020202020204" pitchFamily="34" charset="0"/>
              </a:rPr>
              <a:t>Demands of school, sports and work schedules.</a:t>
            </a:r>
          </a:p>
          <a:p>
            <a:pPr marL="285750" lvl="0" indent="-285750">
              <a:spcBef>
                <a:spcPts val="1200"/>
              </a:spcBef>
              <a:buFont typeface="Arial" panose="020B0604020202020204" pitchFamily="34" charset="0"/>
              <a:buChar char="•"/>
            </a:pPr>
            <a:r>
              <a:rPr lang="en-US" sz="2400" dirty="0">
                <a:solidFill>
                  <a:prstClr val="black"/>
                </a:solidFill>
                <a:cs typeface="Arial" panose="020B0604020202020204" pitchFamily="34" charset="0"/>
              </a:rPr>
              <a:t>Teens’ internal biological clocks keep them awake later in the evening and keep them sleeping later in the morning.</a:t>
            </a:r>
          </a:p>
        </p:txBody>
      </p:sp>
    </p:spTree>
    <p:extLst>
      <p:ext uri="{BB962C8B-B14F-4D97-AF65-F5344CB8AC3E}">
        <p14:creationId xmlns:p14="http://schemas.microsoft.com/office/powerpoint/2010/main" val="7877876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5E8B38-C81E-44ED-AB70-9EF65C215ECF}"/>
              </a:ext>
            </a:extLst>
          </p:cNvPr>
          <p:cNvSpPr>
            <a:spLocks noGrp="1"/>
          </p:cNvSpPr>
          <p:nvPr>
            <p:ph idx="1"/>
          </p:nvPr>
        </p:nvSpPr>
        <p:spPr>
          <a:xfrm>
            <a:off x="1004552" y="1867437"/>
            <a:ext cx="6954592" cy="3799268"/>
          </a:xfrm>
        </p:spPr>
        <p:txBody>
          <a:bodyPr>
            <a:normAutofit/>
          </a:bodyPr>
          <a:lstStyle/>
          <a:p>
            <a:pPr>
              <a:spcBef>
                <a:spcPts val="0"/>
              </a:spcBef>
              <a:spcAft>
                <a:spcPts val="1200"/>
              </a:spcAft>
            </a:pPr>
            <a:r>
              <a:rPr lang="en-US" sz="2800" dirty="0"/>
              <a:t>Everyone stand up.</a:t>
            </a:r>
          </a:p>
          <a:p>
            <a:pPr>
              <a:spcBef>
                <a:spcPts val="0"/>
              </a:spcBef>
              <a:spcAft>
                <a:spcPts val="1200"/>
              </a:spcAft>
            </a:pPr>
            <a:r>
              <a:rPr lang="en-US" sz="2800" dirty="0"/>
              <a:t>The teacher or a student calls out 10 hours, 9 hours, 8 hours, 7 hours, 6 hours or less.</a:t>
            </a:r>
          </a:p>
          <a:p>
            <a:pPr>
              <a:spcBef>
                <a:spcPts val="0"/>
              </a:spcBef>
              <a:spcAft>
                <a:spcPts val="1200"/>
              </a:spcAft>
            </a:pPr>
            <a:r>
              <a:rPr lang="en-US" sz="2800" dirty="0"/>
              <a:t>Students sit when they hear the number of hours they slept the night before.</a:t>
            </a:r>
          </a:p>
          <a:p>
            <a:pPr marL="0" indent="0">
              <a:spcBef>
                <a:spcPts val="0"/>
              </a:spcBef>
              <a:spcAft>
                <a:spcPts val="1200"/>
              </a:spcAft>
              <a:buNone/>
            </a:pPr>
            <a:r>
              <a:rPr lang="en-US" sz="2800" dirty="0"/>
              <a:t>Discuss the consequences of sleep deficit on school performance, driving, sports, etc.</a:t>
            </a:r>
          </a:p>
        </p:txBody>
      </p:sp>
      <p:sp>
        <p:nvSpPr>
          <p:cNvPr id="4" name="Slide Number Placeholder 3">
            <a:extLst>
              <a:ext uri="{FF2B5EF4-FFF2-40B4-BE49-F238E27FC236}">
                <a16:creationId xmlns:a16="http://schemas.microsoft.com/office/drawing/2014/main" id="{C8DE4351-040A-4E62-A3D9-E21B8CD1B7E9}"/>
              </a:ext>
            </a:extLst>
          </p:cNvPr>
          <p:cNvSpPr>
            <a:spLocks noGrp="1"/>
          </p:cNvSpPr>
          <p:nvPr>
            <p:ph type="sldNum" sz="quarter" idx="11"/>
          </p:nvPr>
        </p:nvSpPr>
        <p:spPr/>
        <p:txBody>
          <a:bodyPr/>
          <a:lstStyle/>
          <a:p>
            <a:r>
              <a:rPr lang="en-US"/>
              <a:t>6.3 - </a:t>
            </a:r>
            <a:fld id="{170AF78D-E346-B548-856D-6E1169C6CB99}" type="slidenum">
              <a:rPr lang="en-US" smtClean="0"/>
              <a:pPr/>
              <a:t>9</a:t>
            </a:fld>
            <a:endParaRPr lang="en-US" dirty="0"/>
          </a:p>
        </p:txBody>
      </p:sp>
      <p:sp>
        <p:nvSpPr>
          <p:cNvPr id="5" name="Title 4">
            <a:extLst>
              <a:ext uri="{FF2B5EF4-FFF2-40B4-BE49-F238E27FC236}">
                <a16:creationId xmlns:a16="http://schemas.microsoft.com/office/drawing/2014/main" id="{FB759C37-5E5A-48F5-8E3B-8C9D1CFB6C09}"/>
              </a:ext>
            </a:extLst>
          </p:cNvPr>
          <p:cNvSpPr>
            <a:spLocks noGrp="1"/>
          </p:cNvSpPr>
          <p:nvPr>
            <p:ph type="title"/>
          </p:nvPr>
        </p:nvSpPr>
        <p:spPr>
          <a:xfrm>
            <a:off x="457200" y="245974"/>
            <a:ext cx="8229600" cy="1200329"/>
          </a:xfrm>
          <a:prstGeom prst="rect">
            <a:avLst/>
          </a:prstGeom>
        </p:spPr>
        <p:txBody>
          <a:bodyPr wrap="square">
            <a:spAutoFit/>
          </a:bodyPr>
          <a:lstStyle/>
          <a:p>
            <a:pPr>
              <a:spcAft>
                <a:spcPts val="600"/>
              </a:spcAft>
            </a:pPr>
            <a:r>
              <a:rPr lang="en-US" dirty="0">
                <a:solidFill>
                  <a:srgbClr val="C00000"/>
                </a:solidFill>
                <a:cs typeface="Arial" panose="020B0604020202020204" pitchFamily="34" charset="0"/>
              </a:rPr>
              <a:t>Student Activity 1: </a:t>
            </a:r>
            <a:br>
              <a:rPr lang="en-US" dirty="0">
                <a:cs typeface="Arial" panose="020B0604020202020204" pitchFamily="34" charset="0"/>
              </a:rPr>
            </a:br>
            <a:r>
              <a:rPr lang="en-US" sz="3200" i="1" dirty="0">
                <a:solidFill>
                  <a:schemeClr val="tx1"/>
                </a:solidFill>
                <a:cs typeface="Arial" panose="020B0604020202020204" pitchFamily="34" charset="0"/>
              </a:rPr>
              <a:t>How much sleep did you get last night?</a:t>
            </a:r>
          </a:p>
        </p:txBody>
      </p:sp>
    </p:spTree>
    <p:extLst>
      <p:ext uri="{BB962C8B-B14F-4D97-AF65-F5344CB8AC3E}">
        <p14:creationId xmlns:p14="http://schemas.microsoft.com/office/powerpoint/2010/main" val="4257637179"/>
      </p:ext>
    </p:extLst>
  </p:cSld>
  <p:clrMapOvr>
    <a:masterClrMapping/>
  </p:clrMapOvr>
</p:sld>
</file>

<file path=ppt/theme/theme1.xml><?xml version="1.0" encoding="utf-8"?>
<a:theme xmlns:a="http://schemas.openxmlformats.org/drawingml/2006/main" name="Montan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Montana.thmx</Template>
  <TotalTime>0</TotalTime>
  <Words>1985</Words>
  <Application>Microsoft Office PowerPoint</Application>
  <PresentationFormat>On-screen Show (4:3)</PresentationFormat>
  <Paragraphs>253</Paragraphs>
  <Slides>24</Slides>
  <Notes>24</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Arial Narrow</vt:lpstr>
      <vt:lpstr>Calibri</vt:lpstr>
      <vt:lpstr>Wingdings</vt:lpstr>
      <vt:lpstr>Montana</vt:lpstr>
      <vt:lpstr>PowerPoint Presentation</vt:lpstr>
      <vt:lpstr>Objectives – Drowsy Driving</vt:lpstr>
      <vt:lpstr>What is Driver Fatigue?</vt:lpstr>
      <vt:lpstr>PowerPoint Presentation</vt:lpstr>
      <vt:lpstr>Drowsy Driving is Impaired Driving</vt:lpstr>
      <vt:lpstr>Why is driving fatigued a problem?</vt:lpstr>
      <vt:lpstr>PowerPoint Presentation</vt:lpstr>
      <vt:lpstr>Teens Need Sleep</vt:lpstr>
      <vt:lpstr>Student Activity 1:  How much sleep did you get last night?</vt:lpstr>
      <vt:lpstr>How much sleep do you need?</vt:lpstr>
      <vt:lpstr>How Serious is Drowsy Driving?</vt:lpstr>
      <vt:lpstr>100,000 Crashes Each Year</vt:lpstr>
      <vt:lpstr>Are you at risk of driving drowsy?</vt:lpstr>
      <vt:lpstr>Student Discussion</vt:lpstr>
      <vt:lpstr>Video: Almost Home</vt:lpstr>
      <vt:lpstr>You snooze, you lose …</vt:lpstr>
      <vt:lpstr>Warning Signs You’re Driving Drowsy</vt:lpstr>
      <vt:lpstr>More Warning Signs You’re Driving Drowsy</vt:lpstr>
      <vt:lpstr>Staying awake while driving</vt:lpstr>
      <vt:lpstr>Always Drive Rested and Alert</vt:lpstr>
      <vt:lpstr>Rumble Strips</vt:lpstr>
      <vt:lpstr>Too tired to drive?</vt:lpstr>
      <vt:lpstr>Drive Fresh</vt:lpstr>
      <vt:lpstr>Montana Driver Education and Training Standards and Benchmarks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2013-11-06T20:22:29Z</dcterms:created>
  <dcterms:modified xsi:type="dcterms:W3CDTF">2018-02-23T22:05:35Z</dcterms:modified>
</cp:coreProperties>
</file>