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31"/>
  </p:notesMasterIdLst>
  <p:handoutMasterIdLst>
    <p:handoutMasterId r:id="rId32"/>
  </p:handoutMasterIdLst>
  <p:sldIdLst>
    <p:sldId id="256" r:id="rId2"/>
    <p:sldId id="270" r:id="rId3"/>
    <p:sldId id="308" r:id="rId4"/>
    <p:sldId id="304" r:id="rId5"/>
    <p:sldId id="290" r:id="rId6"/>
    <p:sldId id="291" r:id="rId7"/>
    <p:sldId id="294" r:id="rId8"/>
    <p:sldId id="293" r:id="rId9"/>
    <p:sldId id="267" r:id="rId10"/>
    <p:sldId id="296" r:id="rId11"/>
    <p:sldId id="307" r:id="rId12"/>
    <p:sldId id="306" r:id="rId13"/>
    <p:sldId id="298" r:id="rId14"/>
    <p:sldId id="295" r:id="rId15"/>
    <p:sldId id="281" r:id="rId16"/>
    <p:sldId id="263" r:id="rId17"/>
    <p:sldId id="273" r:id="rId18"/>
    <p:sldId id="260" r:id="rId19"/>
    <p:sldId id="275" r:id="rId20"/>
    <p:sldId id="305" r:id="rId21"/>
    <p:sldId id="301" r:id="rId22"/>
    <p:sldId id="283" r:id="rId23"/>
    <p:sldId id="286" r:id="rId24"/>
    <p:sldId id="287" r:id="rId25"/>
    <p:sldId id="288" r:id="rId26"/>
    <p:sldId id="300" r:id="rId27"/>
    <p:sldId id="274" r:id="rId28"/>
    <p:sldId id="303" r:id="rId29"/>
    <p:sldId id="302"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766" autoAdjust="0"/>
  </p:normalViewPr>
  <p:slideViewPr>
    <p:cSldViewPr snapToGrid="0">
      <p:cViewPr varScale="1">
        <p:scale>
          <a:sx n="71" d="100"/>
          <a:sy n="71" d="100"/>
        </p:scale>
        <p:origin x="1134" y="6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6AA085-1AC8-2A41-81C1-7B5523342DF1}" type="datetimeFigureOut">
              <a:rPr lang="en-US" smtClean="0"/>
              <a:pPr/>
              <a:t>2/26/2018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3C50DC5-F7B6-6B44-89F8-0BA57A958E4F}" type="slidenum">
              <a:rPr lang="en-US" smtClean="0"/>
              <a:pPr/>
              <a:t>‹#›</a:t>
            </a:fld>
            <a:endParaRPr lang="en-US"/>
          </a:p>
        </p:txBody>
      </p:sp>
    </p:spTree>
    <p:extLst>
      <p:ext uri="{BB962C8B-B14F-4D97-AF65-F5344CB8AC3E}">
        <p14:creationId xmlns:p14="http://schemas.microsoft.com/office/powerpoint/2010/main" val="25340990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EB6BC2-14F9-2947-B17B-68EADC981BDB}" type="datetimeFigureOut">
              <a:rPr lang="en-US" smtClean="0"/>
              <a:pPr/>
              <a:t>2/26/2018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2C248A-0EE4-3D44-9948-966F092A99FE}" type="slidenum">
              <a:rPr lang="en-US" smtClean="0"/>
              <a:pPr/>
              <a:t>‹#›</a:t>
            </a:fld>
            <a:endParaRPr lang="en-US"/>
          </a:p>
        </p:txBody>
      </p:sp>
    </p:spTree>
    <p:extLst>
      <p:ext uri="{BB962C8B-B14F-4D97-AF65-F5344CB8AC3E}">
        <p14:creationId xmlns:p14="http://schemas.microsoft.com/office/powerpoint/2010/main" val="326327910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htsa.gov/Aggressiv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leg.mt.gov/bills/mca/61/8/61-8-711.ht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leg.mt.gov/bills/mca/61/8/61-8-716.ht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eg.mt.gov/bills/mca/61/8/61-8-711.ht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leg.mt.gov/bills/mca/61/8/61-8-716.ht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1</a:t>
            </a:fld>
            <a:endParaRPr lang="en-US"/>
          </a:p>
        </p:txBody>
      </p:sp>
    </p:spTree>
    <p:extLst>
      <p:ext uri="{BB962C8B-B14F-4D97-AF65-F5344CB8AC3E}">
        <p14:creationId xmlns:p14="http://schemas.microsoft.com/office/powerpoint/2010/main" val="843088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plenty of time and drive</a:t>
            </a:r>
            <a:r>
              <a:rPr lang="en-US" baseline="0" dirty="0"/>
              <a:t> attentively. Speeding is the most common aggressive driving violation. </a:t>
            </a:r>
            <a:endParaRPr lang="en-US" dirty="0"/>
          </a:p>
          <a:p>
            <a:r>
              <a:rPr lang="en-US" dirty="0"/>
              <a:t>Keep</a:t>
            </a:r>
            <a:r>
              <a:rPr lang="en-US" baseline="0" dirty="0"/>
              <a:t> at or below the posted speed limits – signs show the maximum safe speed in optimum conditions.</a:t>
            </a:r>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11</a:t>
            </a:fld>
            <a:endParaRPr lang="en-US"/>
          </a:p>
        </p:txBody>
      </p:sp>
    </p:spTree>
    <p:extLst>
      <p:ext uri="{BB962C8B-B14F-4D97-AF65-F5344CB8AC3E}">
        <p14:creationId xmlns:p14="http://schemas.microsoft.com/office/powerpoint/2010/main" val="2244787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latin typeface="Arial" panose="020B0604020202020204" pitchFamily="34" charset="0"/>
              </a:rPr>
              <a:t>If you accidentally cut someone off or didn’t see a pedestrian about to cross the street, show you’re sorry that you made a mistake.</a:t>
            </a:r>
          </a:p>
          <a:p>
            <a:endParaRPr lang="en-US" b="0" baseline="0" dirty="0">
              <a:latin typeface="Arial" panose="020B0604020202020204" pitchFamily="34" charset="0"/>
            </a:endParaRPr>
          </a:p>
          <a:p>
            <a:r>
              <a:rPr lang="en-US" b="0" baseline="0" dirty="0">
                <a:latin typeface="Arial" panose="020B0604020202020204" pitchFamily="34" charset="0"/>
              </a:rPr>
              <a:t>What leads to aggressive driving?</a:t>
            </a:r>
          </a:p>
          <a:p>
            <a:endParaRPr lang="en-US" b="0" baseline="0" dirty="0">
              <a:latin typeface="Arial" panose="020B0604020202020204" pitchFamily="34" charset="0"/>
            </a:endParaRPr>
          </a:p>
          <a:p>
            <a:r>
              <a:rPr lang="en-US" sz="1200" b="0" baseline="0" dirty="0">
                <a:latin typeface="Arial" panose="020B0604020202020204" pitchFamily="34" charset="0"/>
              </a:rPr>
              <a:t>Aggression can be sparked by errors and trivial events.</a:t>
            </a:r>
          </a:p>
          <a:p>
            <a:endParaRPr lang="en-US" sz="1200" b="0" baseline="0" dirty="0">
              <a:latin typeface="Arial" panose="020B0604020202020204" pitchFamily="34" charset="0"/>
            </a:endParaRPr>
          </a:p>
          <a:p>
            <a:pPr marL="171450" indent="-171450">
              <a:buFont typeface="Arial" panose="020B0604020202020204" pitchFamily="34" charset="0"/>
              <a:buChar char="•"/>
            </a:pPr>
            <a:r>
              <a:rPr lang="en-US" sz="1200" b="0" baseline="0" dirty="0">
                <a:latin typeface="Arial" panose="020B0604020202020204" pitchFamily="34" charset="0"/>
              </a:rPr>
              <a:t>“He stole my parking space”   </a:t>
            </a:r>
          </a:p>
          <a:p>
            <a:pPr marL="171450" indent="-171450">
              <a:buFont typeface="Arial" panose="020B0604020202020204" pitchFamily="34" charset="0"/>
              <a:buChar char="•"/>
            </a:pPr>
            <a:r>
              <a:rPr lang="en-US" sz="1200" b="0" baseline="0" dirty="0">
                <a:latin typeface="Arial" panose="020B0604020202020204" pitchFamily="34" charset="0"/>
              </a:rPr>
              <a:t>“She cut me off”</a:t>
            </a:r>
          </a:p>
          <a:p>
            <a:pPr marL="171450" indent="-171450">
              <a:buFont typeface="Arial" panose="020B0604020202020204" pitchFamily="34" charset="0"/>
              <a:buChar char="•"/>
            </a:pPr>
            <a:r>
              <a:rPr lang="en-US" sz="1200" b="0" baseline="0" dirty="0">
                <a:latin typeface="Arial" panose="020B0604020202020204" pitchFamily="34" charset="0"/>
              </a:rPr>
              <a:t>“He’s tailgating me and pressuring me to speed up.”</a:t>
            </a:r>
          </a:p>
          <a:p>
            <a:pPr marL="0" indent="0">
              <a:buFont typeface="Arial" panose="020B0604020202020204" pitchFamily="34" charset="0"/>
              <a:buNone/>
            </a:pPr>
            <a:endParaRPr lang="en-US" sz="1200" b="0" baseline="0" dirty="0">
              <a:latin typeface="Arial" panose="020B0604020202020204" pitchFamily="34" charset="0"/>
            </a:endParaRPr>
          </a:p>
          <a:p>
            <a:r>
              <a:rPr lang="en-US" sz="1200" b="0" baseline="0" dirty="0">
                <a:latin typeface="Arial" panose="020B0604020202020204" pitchFamily="34" charset="0"/>
              </a:rPr>
              <a:t>It is often the cumulative result of a series of stressors and troubles in the driver’s life.</a:t>
            </a:r>
          </a:p>
          <a:p>
            <a:r>
              <a:rPr lang="en-US" sz="1200" b="0" baseline="0" dirty="0">
                <a:latin typeface="Arial" panose="020B0604020202020204" pitchFamily="34" charset="0"/>
              </a:rPr>
              <a:t>It’s often “the straw that broke the camel's back.”</a:t>
            </a:r>
          </a:p>
          <a:p>
            <a:r>
              <a:rPr lang="en-US" sz="1200" b="0" baseline="0" dirty="0">
                <a:latin typeface="Arial" panose="020B0604020202020204" pitchFamily="34" charset="0"/>
              </a:rPr>
              <a:t>It can start with a misunderstanding that gets out of control.</a:t>
            </a:r>
          </a:p>
          <a:p>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13</a:t>
            </a:fld>
            <a:endParaRPr lang="en-US"/>
          </a:p>
        </p:txBody>
      </p:sp>
    </p:spTree>
    <p:extLst>
      <p:ext uri="{BB962C8B-B14F-4D97-AF65-F5344CB8AC3E}">
        <p14:creationId xmlns:p14="http://schemas.microsoft.com/office/powerpoint/2010/main" val="90237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Aggressive driving creates unsafe</a:t>
            </a:r>
            <a:r>
              <a:rPr lang="en-US" sz="1200" kern="1200" baseline="0" dirty="0">
                <a:solidFill>
                  <a:schemeClr val="tx1"/>
                </a:solidFill>
                <a:effectLst/>
                <a:latin typeface="+mn-lt"/>
                <a:ea typeface="+mn-ea"/>
                <a:cs typeface="+mn-cs"/>
              </a:rPr>
              <a:t> situations. </a:t>
            </a:r>
            <a:r>
              <a:rPr lang="en-US" sz="1200" kern="1200" dirty="0">
                <a:solidFill>
                  <a:schemeClr val="tx1"/>
                </a:solidFill>
                <a:effectLst/>
                <a:latin typeface="+mn-lt"/>
                <a:ea typeface="+mn-ea"/>
                <a:cs typeface="+mn-cs"/>
              </a:rPr>
              <a:t> Anger</a:t>
            </a:r>
            <a:r>
              <a:rPr lang="en-US" sz="1200" kern="1200" baseline="0" dirty="0">
                <a:solidFill>
                  <a:schemeClr val="tx1"/>
                </a:solidFill>
                <a:effectLst/>
                <a:latin typeface="+mn-lt"/>
                <a:ea typeface="+mn-ea"/>
                <a:cs typeface="+mn-cs"/>
              </a:rPr>
              <a:t> can lead to rage if a driver or passenger feels they have been violated or their safety has been threatened. Road rage includes using a vehicle as a weapon with the intent to harm.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14</a:t>
            </a:fld>
            <a:endParaRPr lang="en-US"/>
          </a:p>
        </p:txBody>
      </p:sp>
    </p:spTree>
    <p:extLst>
      <p:ext uri="{BB962C8B-B14F-4D97-AF65-F5344CB8AC3E}">
        <p14:creationId xmlns:p14="http://schemas.microsoft.com/office/powerpoint/2010/main" val="2680602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15</a:t>
            </a:fld>
            <a:endParaRPr lang="en-US"/>
          </a:p>
        </p:txBody>
      </p:sp>
    </p:spTree>
    <p:extLst>
      <p:ext uri="{BB962C8B-B14F-4D97-AF65-F5344CB8AC3E}">
        <p14:creationId xmlns:p14="http://schemas.microsoft.com/office/powerpoint/2010/main" val="2583912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None/>
            </a:pPr>
            <a:r>
              <a:rPr lang="en-US" sz="1200" b="0" dirty="0">
                <a:solidFill>
                  <a:srgbClr val="FF0000"/>
                </a:solidFill>
                <a:latin typeface="Arial" panose="020B0604020202020204" pitchFamily="34" charset="0"/>
                <a:cs typeface="Arial" panose="020B0604020202020204" pitchFamily="34" charset="0"/>
              </a:rPr>
              <a:t>Drivers that escalate minor driving situations into full-blown road rage have negative attitudes about others. </a:t>
            </a:r>
          </a:p>
          <a:p>
            <a:pPr marL="171450" indent="-171450">
              <a:lnSpc>
                <a:spcPct val="90000"/>
              </a:lnSpc>
              <a:buFont typeface="Arial" panose="020B0604020202020204" pitchFamily="34" charset="0"/>
              <a:buChar char="•"/>
            </a:pPr>
            <a:r>
              <a:rPr lang="en-US" sz="1200" b="0" dirty="0">
                <a:latin typeface="Arial" panose="020B0604020202020204" pitchFamily="34" charset="0"/>
                <a:cs typeface="Arial" panose="020B0604020202020204" pitchFamily="34" charset="0"/>
              </a:rPr>
              <a:t>Want to retaliate against others</a:t>
            </a:r>
          </a:p>
          <a:p>
            <a:pPr marL="171450" indent="-171450">
              <a:lnSpc>
                <a:spcPct val="90000"/>
              </a:lnSpc>
              <a:buFont typeface="Arial" panose="020B0604020202020204" pitchFamily="34" charset="0"/>
              <a:buChar char="•"/>
            </a:pPr>
            <a:r>
              <a:rPr lang="en-US" sz="1200" b="0" dirty="0">
                <a:latin typeface="Arial" panose="020B0604020202020204" pitchFamily="34" charset="0"/>
                <a:cs typeface="Arial" panose="020B0604020202020204" pitchFamily="34" charset="0"/>
              </a:rPr>
              <a:t>Wants to injure other roadway users</a:t>
            </a:r>
          </a:p>
          <a:p>
            <a:pPr marL="171450" indent="-171450">
              <a:lnSpc>
                <a:spcPct val="90000"/>
              </a:lnSpc>
              <a:buFont typeface="Arial" panose="020B0604020202020204" pitchFamily="34" charset="0"/>
              <a:buChar char="•"/>
            </a:pPr>
            <a:r>
              <a:rPr lang="en-US" sz="1200" b="0" dirty="0">
                <a:latin typeface="Arial" panose="020B0604020202020204" pitchFamily="34" charset="0"/>
                <a:cs typeface="Arial" panose="020B0604020202020204" pitchFamily="34" charset="0"/>
              </a:rPr>
              <a:t>Has no regard for the feelings and rights of other users</a:t>
            </a:r>
          </a:p>
          <a:p>
            <a:pPr marL="171450" indent="-171450">
              <a:lnSpc>
                <a:spcPct val="90000"/>
              </a:lnSpc>
              <a:buFont typeface="Arial" panose="020B0604020202020204" pitchFamily="34" charset="0"/>
              <a:buChar char="•"/>
            </a:pPr>
            <a:r>
              <a:rPr lang="en-US" sz="1200" b="0" dirty="0">
                <a:latin typeface="Arial" panose="020B0604020202020204" pitchFamily="34" charset="0"/>
                <a:cs typeface="Arial" panose="020B0604020202020204" pitchFamily="34" charset="0"/>
              </a:rPr>
              <a:t>Believes rage is caused by others</a:t>
            </a:r>
          </a:p>
          <a:p>
            <a:pPr marL="171450" indent="-171450">
              <a:lnSpc>
                <a:spcPct val="90000"/>
              </a:lnSpc>
              <a:buFont typeface="Arial" panose="020B0604020202020204" pitchFamily="34" charset="0"/>
              <a:buChar char="•"/>
            </a:pPr>
            <a:r>
              <a:rPr lang="en-US" sz="1200" b="0" dirty="0">
                <a:latin typeface="Arial" panose="020B0604020202020204" pitchFamily="34" charset="0"/>
                <a:cs typeface="Arial" panose="020B0604020202020204" pitchFamily="34" charset="0"/>
              </a:rPr>
              <a:t>Does not accept criticism of his own driving behavior</a:t>
            </a:r>
          </a:p>
          <a:p>
            <a:pPr marL="171450" indent="-171450">
              <a:lnSpc>
                <a:spcPct val="90000"/>
              </a:lnSpc>
              <a:buFont typeface="Arial" panose="020B0604020202020204" pitchFamily="34" charset="0"/>
              <a:buChar char="•"/>
            </a:pPr>
            <a:r>
              <a:rPr lang="en-US" sz="1200" b="0" dirty="0">
                <a:latin typeface="Arial" panose="020B0604020202020204" pitchFamily="34" charset="0"/>
                <a:cs typeface="Arial" panose="020B0604020202020204" pitchFamily="34" charset="0"/>
              </a:rPr>
              <a:t>Disregards the comfort and safety of passengers</a:t>
            </a:r>
          </a:p>
          <a:p>
            <a:pPr marL="0" indent="0">
              <a:lnSpc>
                <a:spcPct val="90000"/>
              </a:lnSpc>
              <a:buFont typeface="Arial" panose="020B0604020202020204" pitchFamily="34" charset="0"/>
              <a:buNone/>
            </a:pPr>
            <a:endParaRPr lang="en-US" sz="1200" b="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FF0000"/>
                </a:solidFill>
                <a:latin typeface="Arial" panose="020B0604020202020204" pitchFamily="34" charset="0"/>
                <a:cs typeface="Arial" panose="020B0604020202020204" pitchFamily="34" charset="0"/>
              </a:rPr>
              <a:t>For additional information on Road rage and</a:t>
            </a:r>
            <a:r>
              <a:rPr lang="en-US" sz="1200" b="0" baseline="0" dirty="0">
                <a:solidFill>
                  <a:srgbClr val="FF0000"/>
                </a:solidFill>
                <a:latin typeface="Arial" panose="020B0604020202020204" pitchFamily="34" charset="0"/>
                <a:cs typeface="Arial" panose="020B0604020202020204" pitchFamily="34" charset="0"/>
              </a:rPr>
              <a:t> </a:t>
            </a:r>
            <a:r>
              <a:rPr lang="en-US" sz="1200" b="0" dirty="0">
                <a:solidFill>
                  <a:srgbClr val="FF0000"/>
                </a:solidFill>
                <a:latin typeface="Arial" panose="020B0604020202020204" pitchFamily="34" charset="0"/>
                <a:cs typeface="Arial" panose="020B0604020202020204" pitchFamily="34" charset="0"/>
              </a:rPr>
              <a:t>Intermittent</a:t>
            </a:r>
            <a:r>
              <a:rPr lang="en-US" sz="1200" b="0" baseline="0" dirty="0">
                <a:solidFill>
                  <a:srgbClr val="FF0000"/>
                </a:solidFill>
                <a:latin typeface="Arial" panose="020B0604020202020204" pitchFamily="34" charset="0"/>
                <a:cs typeface="Arial" panose="020B0604020202020204" pitchFamily="34" charset="0"/>
              </a:rPr>
              <a:t> Explosive Disorder (IED) visit Mayo Clinic’s web resources.</a:t>
            </a:r>
            <a:endParaRPr lang="en-US" sz="1200" kern="1200" dirty="0">
              <a:solidFill>
                <a:schemeClr val="tx1"/>
              </a:solidFill>
              <a:effectLst/>
              <a:latin typeface="+mn-lt"/>
              <a:ea typeface="+mn-ea"/>
              <a:cs typeface="+mn-cs"/>
            </a:endParaRPr>
          </a:p>
          <a:p>
            <a:pPr marL="171450" indent="-171450">
              <a:lnSpc>
                <a:spcPct val="90000"/>
              </a:lnSpc>
              <a:buFont typeface="Arial" panose="020B0604020202020204" pitchFamily="34" charset="0"/>
              <a:buChar char="•"/>
            </a:pPr>
            <a:endParaRPr lang="en-US" sz="1200"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16</a:t>
            </a:fld>
            <a:endParaRPr lang="en-US"/>
          </a:p>
        </p:txBody>
      </p:sp>
    </p:spTree>
    <p:extLst>
      <p:ext uri="{BB962C8B-B14F-4D97-AF65-F5344CB8AC3E}">
        <p14:creationId xmlns:p14="http://schemas.microsoft.com/office/powerpoint/2010/main" val="2583912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Road rage is defined as "an assault with a motor vehicle or other dangerous weapon by the operator or passenger(s) of another motor vehicle or an assault precipitated by an incident that occurred on a roadway.”  Source: </a:t>
            </a:r>
            <a:r>
              <a:rPr lang="en-US" sz="1200" u="sng" kern="1200" dirty="0">
                <a:solidFill>
                  <a:schemeClr val="tx1"/>
                </a:solidFill>
                <a:effectLst/>
                <a:latin typeface="+mn-lt"/>
                <a:ea typeface="+mn-ea"/>
                <a:cs typeface="+mn-cs"/>
                <a:hlinkClick r:id="rId3"/>
              </a:rPr>
              <a:t>http://www.nhtsa.gov/Aggressive</a:t>
            </a:r>
            <a:endParaRPr lang="en-US" sz="1200" kern="1200" dirty="0">
              <a:solidFill>
                <a:schemeClr val="tx1"/>
              </a:solidFill>
              <a:effectLst/>
              <a:latin typeface="+mn-lt"/>
              <a:ea typeface="+mn-ea"/>
              <a:cs typeface="+mn-cs"/>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FF0000"/>
                </a:solidFill>
                <a:latin typeface="Arial" panose="020B0604020202020204" pitchFamily="34" charset="0"/>
                <a:cs typeface="Arial" panose="020B0604020202020204" pitchFamily="34" charset="0"/>
              </a:rPr>
              <a:t>Drivers that escalate minor driving situations into full-blown road rage have negative attitudes about others. Some may have</a:t>
            </a:r>
            <a:r>
              <a:rPr lang="en-US" sz="1200" b="0" baseline="0" dirty="0">
                <a:solidFill>
                  <a:srgbClr val="FF0000"/>
                </a:solidFill>
                <a:latin typeface="Arial" panose="020B0604020202020204" pitchFamily="34" charset="0"/>
                <a:cs typeface="Arial" panose="020B0604020202020204" pitchFamily="34" charset="0"/>
              </a:rPr>
              <a:t> </a:t>
            </a:r>
            <a:r>
              <a:rPr lang="en-US" sz="1200" b="0" dirty="0">
                <a:solidFill>
                  <a:srgbClr val="FF0000"/>
                </a:solidFill>
                <a:latin typeface="Arial" panose="020B0604020202020204" pitchFamily="34" charset="0"/>
                <a:cs typeface="Arial" panose="020B0604020202020204" pitchFamily="34" charset="0"/>
              </a:rPr>
              <a:t>Intermittent</a:t>
            </a:r>
            <a:r>
              <a:rPr lang="en-US" sz="1200" b="0" baseline="0" dirty="0">
                <a:solidFill>
                  <a:srgbClr val="FF0000"/>
                </a:solidFill>
                <a:latin typeface="Arial" panose="020B0604020202020204" pitchFamily="34" charset="0"/>
                <a:cs typeface="Arial" panose="020B0604020202020204" pitchFamily="34" charset="0"/>
              </a:rPr>
              <a:t> Explosive Disorder (IED) which is marked by episodes of unwarranted anger and impulsive aggressiveness leading to attacks on others and their property.  (Visit Mayo Clinic’s web resources for more information.)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17</a:t>
            </a:fld>
            <a:endParaRPr lang="en-US"/>
          </a:p>
        </p:txBody>
      </p:sp>
    </p:spTree>
    <p:extLst>
      <p:ext uri="{BB962C8B-B14F-4D97-AF65-F5344CB8AC3E}">
        <p14:creationId xmlns:p14="http://schemas.microsoft.com/office/powerpoint/2010/main" val="1416018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Ask the students to works in groups of two or three and generate a list of </a:t>
            </a:r>
            <a:r>
              <a:rPr lang="en-US" sz="1200" b="0" dirty="0">
                <a:latin typeface="Arial" panose="020B0604020202020204" pitchFamily="34" charset="0"/>
                <a:cs typeface="Arial" panose="020B0604020202020204" pitchFamily="34" charset="0"/>
              </a:rPr>
              <a:t>actions that annoy, frustrate or make other drivers angry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Discuss why they came up with their list.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What about if they were a passenger in car with someone who was angry, emotional and driving erratically  etc.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How can they change the outcome of that situation? </a:t>
            </a:r>
          </a:p>
          <a:p>
            <a:pPr marL="171450" indent="-171450">
              <a:buFont typeface="Arial" panose="020B0604020202020204" pitchFamily="34" charset="0"/>
              <a:buChar char="•"/>
            </a:pPr>
            <a:endParaRPr lang="en-US" sz="1200" b="1"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1" i="0" u="none" strike="noStrike" kern="1200" baseline="0" dirty="0">
                <a:solidFill>
                  <a:schemeClr val="tx1"/>
                </a:solidFill>
                <a:latin typeface="+mn-lt"/>
                <a:ea typeface="+mn-ea"/>
                <a:cs typeface="+mn-cs"/>
              </a:rPr>
              <a:t>List of Aggressive actions:	</a:t>
            </a:r>
          </a:p>
          <a:p>
            <a:r>
              <a:rPr lang="en-US" sz="1200" b="0" dirty="0">
                <a:latin typeface="Arial" panose="020B0604020202020204" pitchFamily="34" charset="0"/>
                <a:cs typeface="Arial" panose="020B0604020202020204" pitchFamily="34" charset="0"/>
              </a:rPr>
              <a:t>Passing traffic on the right shoulder of the road</a:t>
            </a:r>
          </a:p>
          <a:p>
            <a:r>
              <a:rPr lang="en-US" sz="1200" b="0" dirty="0">
                <a:latin typeface="Arial" panose="020B0604020202020204" pitchFamily="34" charset="0"/>
                <a:cs typeface="Arial" panose="020B0604020202020204" pitchFamily="34" charset="0"/>
              </a:rPr>
              <a:t>Blocking traffic by driving slow in the outside lane </a:t>
            </a:r>
          </a:p>
          <a:p>
            <a:r>
              <a:rPr lang="en-US" sz="1200" b="0" dirty="0">
                <a:latin typeface="Arial" panose="020B0604020202020204" pitchFamily="34" charset="0"/>
                <a:cs typeface="Arial" panose="020B0604020202020204" pitchFamily="34" charset="0"/>
              </a:rPr>
              <a:t>Failing to yield to faster traffic by moving to the right</a:t>
            </a:r>
          </a:p>
          <a:p>
            <a:r>
              <a:rPr lang="en-US" sz="1200" b="0" dirty="0">
                <a:latin typeface="Arial" panose="020B0604020202020204" pitchFamily="34" charset="0"/>
                <a:cs typeface="Arial" panose="020B0604020202020204" pitchFamily="34" charset="0"/>
              </a:rPr>
              <a:t>Pressuring others by tailgating</a:t>
            </a:r>
          </a:p>
          <a:p>
            <a:r>
              <a:rPr lang="en-US" sz="1200" b="0" dirty="0">
                <a:latin typeface="Arial" panose="020B0604020202020204" pitchFamily="34" charset="0"/>
                <a:cs typeface="Arial" panose="020B0604020202020204" pitchFamily="34" charset="0"/>
              </a:rPr>
              <a:t>Passing then cutting back in sharply in front of the other driver</a:t>
            </a:r>
          </a:p>
          <a:p>
            <a:r>
              <a:rPr lang="en-US" sz="1200" b="0" dirty="0">
                <a:latin typeface="Arial" panose="020B0604020202020204" pitchFamily="34" charset="0"/>
                <a:cs typeface="Arial" panose="020B0604020202020204" pitchFamily="34" charset="0"/>
              </a:rPr>
              <a:t>Not yielding to pedestrians and bicyclists</a:t>
            </a:r>
          </a:p>
          <a:p>
            <a:pPr>
              <a:lnSpc>
                <a:spcPct val="90000"/>
              </a:lnSpc>
            </a:pPr>
            <a:r>
              <a:rPr lang="en-US" sz="1200" b="0" dirty="0">
                <a:latin typeface="Arial" panose="020B0604020202020204" pitchFamily="34" charset="0"/>
                <a:cs typeface="Arial" panose="020B0604020202020204" pitchFamily="34" charset="0"/>
              </a:rPr>
              <a:t>Not coming to a complete stop at stop signs</a:t>
            </a:r>
          </a:p>
          <a:p>
            <a:pPr>
              <a:lnSpc>
                <a:spcPct val="90000"/>
              </a:lnSpc>
            </a:pPr>
            <a:r>
              <a:rPr lang="en-US" sz="1200" b="0" dirty="0">
                <a:latin typeface="Arial" panose="020B0604020202020204" pitchFamily="34" charset="0"/>
                <a:cs typeface="Arial" panose="020B0604020202020204" pitchFamily="34" charset="0"/>
              </a:rPr>
              <a:t>Running red lights</a:t>
            </a:r>
          </a:p>
          <a:p>
            <a:pPr>
              <a:lnSpc>
                <a:spcPct val="90000"/>
              </a:lnSpc>
            </a:pPr>
            <a:r>
              <a:rPr lang="en-US" sz="1200" b="0" dirty="0">
                <a:latin typeface="Arial" panose="020B0604020202020204" pitchFamily="34" charset="0"/>
                <a:cs typeface="Arial" panose="020B0604020202020204" pitchFamily="34" charset="0"/>
              </a:rPr>
              <a:t>Driving through a yellow light</a:t>
            </a:r>
          </a:p>
          <a:p>
            <a:pPr>
              <a:lnSpc>
                <a:spcPct val="90000"/>
              </a:lnSpc>
            </a:pPr>
            <a:r>
              <a:rPr lang="en-US" sz="1200" b="0" dirty="0">
                <a:latin typeface="Arial" panose="020B0604020202020204" pitchFamily="34" charset="0"/>
                <a:cs typeface="Arial" panose="020B0604020202020204" pitchFamily="34" charset="0"/>
              </a:rPr>
              <a:t>Failing to follow right of way rules</a:t>
            </a:r>
          </a:p>
          <a:p>
            <a:pPr>
              <a:lnSpc>
                <a:spcPct val="90000"/>
              </a:lnSpc>
            </a:pPr>
            <a:r>
              <a:rPr lang="en-US" sz="1200" b="0" dirty="0">
                <a:latin typeface="Arial" panose="020B0604020202020204" pitchFamily="34" charset="0"/>
                <a:cs typeface="Arial" panose="020B0604020202020204" pitchFamily="34" charset="0"/>
              </a:rPr>
              <a:t>Driving 10 miles below the speed limit when conditions don’t warrant slow speeds</a:t>
            </a:r>
          </a:p>
          <a:p>
            <a:pPr>
              <a:lnSpc>
                <a:spcPct val="90000"/>
              </a:lnSpc>
            </a:pPr>
            <a:r>
              <a:rPr lang="en-US" sz="1200" b="0" dirty="0">
                <a:latin typeface="Arial" panose="020B0604020202020204" pitchFamily="34" charset="0"/>
                <a:cs typeface="Arial" panose="020B0604020202020204" pitchFamily="34" charset="0"/>
              </a:rPr>
              <a:t>Speeding</a:t>
            </a:r>
          </a:p>
          <a:p>
            <a:pPr>
              <a:lnSpc>
                <a:spcPct val="90000"/>
              </a:lnSpc>
            </a:pPr>
            <a:r>
              <a:rPr lang="en-US" sz="1200" b="0" dirty="0">
                <a:latin typeface="Arial" panose="020B0604020202020204" pitchFamily="34" charset="0"/>
                <a:cs typeface="Arial" panose="020B0604020202020204" pitchFamily="34" charset="0"/>
              </a:rPr>
              <a:t>Failing to use turn signals</a:t>
            </a:r>
          </a:p>
          <a:p>
            <a:pPr>
              <a:lnSpc>
                <a:spcPct val="90000"/>
              </a:lnSpc>
            </a:pPr>
            <a:endParaRPr lang="en-US" sz="1200" b="0" dirty="0">
              <a:latin typeface="Arial" panose="020B0604020202020204" pitchFamily="34" charset="0"/>
              <a:cs typeface="Arial" panose="020B0604020202020204" pitchFamily="34" charset="0"/>
            </a:endParaRPr>
          </a:p>
          <a:p>
            <a:pPr>
              <a:lnSpc>
                <a:spcPct val="90000"/>
              </a:lnSpc>
            </a:pPr>
            <a:endParaRPr lang="en-US" sz="1200" b="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9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Source: AAA Foundation for Traffic Safety</a:t>
            </a:r>
          </a:p>
          <a:p>
            <a:pPr>
              <a:lnSpc>
                <a:spcPct val="90000"/>
              </a:lnSpc>
            </a:pPr>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B2C248A-0EE4-3D44-9948-966F092A99FE}" type="slidenum">
              <a:rPr lang="en-US" smtClean="0"/>
              <a:pPr/>
              <a:t>18</a:t>
            </a:fld>
            <a:endParaRPr lang="en-US"/>
          </a:p>
        </p:txBody>
      </p:sp>
    </p:spTree>
    <p:extLst>
      <p:ext uri="{BB962C8B-B14F-4D97-AF65-F5344CB8AC3E}">
        <p14:creationId xmlns:p14="http://schemas.microsoft.com/office/powerpoint/2010/main" val="724945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mj-lt"/>
              <a:buNone/>
              <a:tabLst/>
              <a:defRPr/>
            </a:pPr>
            <a:r>
              <a:rPr lang="en-US" sz="1200" b="0" dirty="0">
                <a:latin typeface="Arial" panose="020B0604020202020204" pitchFamily="34" charset="0"/>
                <a:cs typeface="Arial" panose="020B0604020202020204" pitchFamily="34" charset="0"/>
              </a:rPr>
              <a:t>The common thread when drivers get into an altercation is traffic congestion and frustration.</a:t>
            </a: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sz="120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sz="1200" dirty="0">
              <a:latin typeface="Arial" panose="020B0604020202020204" pitchFamily="34" charset="0"/>
              <a:cs typeface="Arial" panose="020B0604020202020204" pitchFamily="34" charset="0"/>
            </a:endParaRP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Arial" panose="020B0604020202020204" pitchFamily="34" charset="0"/>
              <a:cs typeface="Arial" panose="020B0604020202020204" pitchFamily="34" charset="0"/>
            </a:endParaRP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Arial" panose="020B0604020202020204" pitchFamily="34" charset="0"/>
              <a:cs typeface="Arial" panose="020B0604020202020204" pitchFamily="34" charset="0"/>
            </a:endParaRPr>
          </a:p>
          <a:p>
            <a:pPr marL="228600" indent="-228600">
              <a:buFont typeface="+mj-lt"/>
              <a:buAutoNum type="arabicPeriod"/>
            </a:pPr>
            <a:endParaRPr lang="en-US" sz="1200" baseline="0" dirty="0">
              <a:latin typeface="Arial" panose="020B0604020202020204" pitchFamily="34" charset="0"/>
              <a:cs typeface="Arial" panose="020B0604020202020204" pitchFamily="34" charset="0"/>
            </a:endParaRPr>
          </a:p>
          <a:p>
            <a:pPr marL="228600" indent="-228600">
              <a:buFont typeface="+mj-lt"/>
              <a:buAutoNum type="arabicPeriod"/>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B2C248A-0EE4-3D44-9948-966F092A99FE}" type="slidenum">
              <a:rPr lang="en-US" smtClean="0"/>
              <a:pPr/>
              <a:t>19</a:t>
            </a:fld>
            <a:endParaRPr lang="en-US"/>
          </a:p>
        </p:txBody>
      </p:sp>
    </p:spTree>
    <p:extLst>
      <p:ext uri="{BB962C8B-B14F-4D97-AF65-F5344CB8AC3E}">
        <p14:creationId xmlns:p14="http://schemas.microsoft.com/office/powerpoint/2010/main" val="1959754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NHTSA definition: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 individual commits a combination of moving traffic offenses so as to endanger other persons or property.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"aggressive driver" fails to consider the human element involved. The anonymity of being behind the wheel gives aggressive drivers a false sense of control and power; therefore, they seldom take into account the consequences of their actions.</a:t>
            </a:r>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20</a:t>
            </a:fld>
            <a:endParaRPr lang="en-US"/>
          </a:p>
        </p:txBody>
      </p:sp>
    </p:spTree>
    <p:extLst>
      <p:ext uri="{BB962C8B-B14F-4D97-AF65-F5344CB8AC3E}">
        <p14:creationId xmlns:p14="http://schemas.microsoft.com/office/powerpoint/2010/main" val="819224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distraught, suicidal teen driving at night, texting and speeding causes a tragic crash.</a:t>
            </a:r>
            <a:r>
              <a:rPr lang="en-US" baseline="0" dirty="0"/>
              <a:t> She is now serving a 15-year sentence for the double homicide.</a:t>
            </a:r>
            <a:endParaRPr lang="en-US" dirty="0"/>
          </a:p>
          <a:p>
            <a:endParaRPr lang="en-US" dirty="0"/>
          </a:p>
          <a:p>
            <a:r>
              <a:rPr lang="en-US" dirty="0"/>
              <a:t>http://abcnews.go.com/US/montana-teen-purposely-crash-car-kill-mother-son/story?id=14268311</a:t>
            </a:r>
          </a:p>
          <a:p>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Your thoughts,</a:t>
            </a:r>
            <a:r>
              <a:rPr lang="en-US" baseline="0" dirty="0"/>
              <a:t> feelings, and emotions can impact your driving focus and decisions.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Don’t drive when you are grieving, upset, angry or overly tired.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Take some time to breathe and relax before you drive.</a:t>
            </a:r>
          </a:p>
          <a:p>
            <a:pPr marL="171450" indent="-171450">
              <a:buFont typeface="Arial" panose="020B0604020202020204" pitchFamily="34" charset="0"/>
              <a:buChar char="•"/>
            </a:pPr>
            <a:r>
              <a:rPr lang="en-US" baseline="0" dirty="0"/>
              <a:t>Make safe choices and always put the safety of yourself and others first.</a:t>
            </a:r>
          </a:p>
          <a:p>
            <a:pPr marL="171450" indent="-171450">
              <a:buFont typeface="Arial" panose="020B0604020202020204" pitchFamily="34" charset="0"/>
              <a:buChar char="•"/>
            </a:pPr>
            <a:r>
              <a:rPr lang="en-US" baseline="0" dirty="0"/>
              <a:t>Every driver is responsible for operating their vehicle in a safe and courteous manner.</a:t>
            </a:r>
          </a:p>
          <a:p>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3</a:t>
            </a:fld>
            <a:endParaRPr lang="en-US"/>
          </a:p>
        </p:txBody>
      </p:sp>
    </p:spTree>
    <p:extLst>
      <p:ext uri="{BB962C8B-B14F-4D97-AF65-F5344CB8AC3E}">
        <p14:creationId xmlns:p14="http://schemas.microsoft.com/office/powerpoint/2010/main" val="3699763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a:t>
            </a:r>
            <a:r>
              <a:rPr lang="en-US" baseline="0" dirty="0"/>
              <a:t> driver can enter a situation with variable amounts of anxiety which can negatively influence driver behavior and lead to dangerous driving .</a:t>
            </a:r>
          </a:p>
          <a:p>
            <a:endParaRPr lang="en-US" baseline="0" dirty="0"/>
          </a:p>
          <a:p>
            <a:r>
              <a:rPr lang="en-US" baseline="0" dirty="0"/>
              <a:t>Give yourself time- leave early and account for road conditions so you will arrive safely.</a:t>
            </a:r>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22</a:t>
            </a:fld>
            <a:endParaRPr lang="en-US"/>
          </a:p>
        </p:txBody>
      </p:sp>
    </p:spTree>
    <p:extLst>
      <p:ext uri="{BB962C8B-B14F-4D97-AF65-F5344CB8AC3E}">
        <p14:creationId xmlns:p14="http://schemas.microsoft.com/office/powerpoint/2010/main" val="2583912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Anger is a feeling of displeasure or hostility which could lead to aggressive driving.</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Anger is also a normal, healthy emotion, just like any other feeling </a:t>
            </a:r>
            <a:r>
              <a:rPr lang="en-US" b="0" baseline="0"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such as sadness, disappointment or frustration. </a:t>
            </a:r>
            <a:r>
              <a:rPr lang="en-US" b="0" dirty="0">
                <a:solidFill>
                  <a:srgbClr val="FF0000"/>
                </a:solidFill>
                <a:latin typeface="Arial" panose="020B0604020202020204" pitchFamily="34" charset="0"/>
                <a:cs typeface="Arial" panose="020B0604020202020204" pitchFamily="34" charset="0"/>
              </a:rPr>
              <a:t>The body responds</a:t>
            </a:r>
            <a:r>
              <a:rPr lang="en-US" b="0" dirty="0">
                <a:latin typeface="Arial" panose="020B0604020202020204" pitchFamily="34" charset="0"/>
                <a:cs typeface="Arial" panose="020B0604020202020204" pitchFamily="34" charset="0"/>
              </a:rPr>
              <a:t> to anger, with muscle tension or an increase in heart rate and blood pressure as the body releases adrenaline — the fight-or-flight hormone. </a:t>
            </a:r>
            <a:r>
              <a:rPr lang="en-US" b="0" dirty="0">
                <a:solidFill>
                  <a:srgbClr val="FF0000"/>
                </a:solidFill>
                <a:latin typeface="Arial" panose="020B0604020202020204" pitchFamily="34" charset="0"/>
                <a:cs typeface="Arial" panose="020B0604020202020204" pitchFamily="34" charset="0"/>
              </a:rPr>
              <a:t>What a person thinks about anger can</a:t>
            </a:r>
            <a:r>
              <a:rPr lang="en-US" b="0" dirty="0">
                <a:latin typeface="Arial" panose="020B0604020202020204" pitchFamily="34" charset="0"/>
                <a:cs typeface="Arial" panose="020B0604020202020204" pitchFamily="34" charset="0"/>
              </a:rPr>
              <a:t> acknowledge that it's OK to be frustrated, or, on the other end, think that the world is out to get them or that friends "never" do what you ask.</a:t>
            </a:r>
          </a:p>
          <a:p>
            <a:endParaRPr lang="en-US" b="0" dirty="0">
              <a:latin typeface="Arial" panose="020B0604020202020204" pitchFamily="34" charset="0"/>
              <a:cs typeface="Arial" panose="020B0604020202020204" pitchFamily="34" charset="0"/>
            </a:endParaRPr>
          </a:p>
          <a:p>
            <a:r>
              <a:rPr lang="en-US" dirty="0">
                <a:effectLst/>
              </a:rPr>
              <a:t>Sources: Anger Research Consortium; American Psychological Association</a:t>
            </a:r>
            <a:endParaRPr lang="en-US"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23</a:t>
            </a:fld>
            <a:endParaRPr lang="en-US"/>
          </a:p>
        </p:txBody>
      </p:sp>
    </p:spTree>
    <p:extLst>
      <p:ext uri="{BB962C8B-B14F-4D97-AF65-F5344CB8AC3E}">
        <p14:creationId xmlns:p14="http://schemas.microsoft.com/office/powerpoint/2010/main" val="2504529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b="0" baseline="0" dirty="0">
                <a:latin typeface="Arial" pitchFamily="34" charset="0"/>
                <a:cs typeface="Arial" pitchFamily="34" charset="0"/>
              </a:rPr>
              <a:t>The American Psychological Association has strategies to control anger: </a:t>
            </a:r>
            <a:r>
              <a:rPr lang="en-US" b="0" dirty="0">
                <a:latin typeface="Arial" pitchFamily="34" charset="0"/>
                <a:cs typeface="Arial" pitchFamily="34" charset="0"/>
              </a:rPr>
              <a:t>http://www.apa.org/topics/anger/control.aspx.</a:t>
            </a:r>
            <a:r>
              <a:rPr lang="en-US" b="0" baseline="0" dirty="0">
                <a:latin typeface="Arial" pitchFamily="34" charset="0"/>
                <a:cs typeface="Arial" pitchFamily="34" charset="0"/>
              </a:rPr>
              <a:t> </a:t>
            </a:r>
            <a:endParaRPr lang="en-US" b="0" dirty="0">
              <a:latin typeface="Arial" pitchFamily="34" charset="0"/>
              <a:cs typeface="Arial" pitchFamily="34" charset="0"/>
            </a:endParaRPr>
          </a:p>
          <a:p>
            <a:pPr>
              <a:lnSpc>
                <a:spcPct val="90000"/>
              </a:lnSpc>
            </a:pPr>
            <a:endParaRPr lang="en-US" b="0" dirty="0">
              <a:latin typeface="Arial" pitchFamily="34" charset="0"/>
              <a:cs typeface="Arial" pitchFamily="34" charset="0"/>
            </a:endParaRPr>
          </a:p>
          <a:p>
            <a:pPr>
              <a:lnSpc>
                <a:spcPct val="90000"/>
              </a:lnSpc>
            </a:pPr>
            <a:r>
              <a:rPr lang="en-US" b="0" dirty="0">
                <a:latin typeface="Arial" pitchFamily="34" charset="0"/>
                <a:cs typeface="Arial" pitchFamily="34" charset="0"/>
              </a:rPr>
              <a:t>Closing your eyes to visualize a calm relaxing place could work</a:t>
            </a:r>
            <a:r>
              <a:rPr lang="en-US" b="0" baseline="0" dirty="0">
                <a:latin typeface="Arial" pitchFamily="34" charset="0"/>
                <a:cs typeface="Arial" pitchFamily="34" charset="0"/>
              </a:rPr>
              <a:t> in a parking lot, but not while driving. </a:t>
            </a:r>
            <a:r>
              <a:rPr lang="en-US" b="0" dirty="0">
                <a:latin typeface="Arial" pitchFamily="34" charset="0"/>
                <a:cs typeface="Arial" pitchFamily="34" charset="0"/>
              </a:rPr>
              <a:t>State your</a:t>
            </a:r>
            <a:r>
              <a:rPr lang="en-US" b="0" baseline="0" dirty="0">
                <a:latin typeface="Arial" pitchFamily="34" charset="0"/>
                <a:cs typeface="Arial" pitchFamily="34" charset="0"/>
              </a:rPr>
              <a:t> </a:t>
            </a:r>
            <a:r>
              <a:rPr lang="en-US" b="0" dirty="0">
                <a:latin typeface="Arial" pitchFamily="34" charset="0"/>
                <a:cs typeface="Arial" pitchFamily="34" charset="0"/>
              </a:rPr>
              <a:t>concerns and needs without hurting others.</a:t>
            </a:r>
          </a:p>
          <a:p>
            <a:pPr>
              <a:lnSpc>
                <a:spcPct val="90000"/>
              </a:lnSpc>
            </a:pPr>
            <a:endParaRPr lang="en-US" b="0" dirty="0">
              <a:latin typeface="Arial" pitchFamily="34" charset="0"/>
              <a:cs typeface="Arial" pitchFamily="34" charset="0"/>
            </a:endParaRPr>
          </a:p>
          <a:p>
            <a:pPr>
              <a:lnSpc>
                <a:spcPct val="90000"/>
              </a:lnSpc>
            </a:pPr>
            <a:r>
              <a:rPr lang="en-US" b="0" dirty="0">
                <a:latin typeface="Arial" pitchFamily="34" charset="0"/>
                <a:cs typeface="Arial" pitchFamily="34" charset="0"/>
              </a:rPr>
              <a:t>“Serenity</a:t>
            </a:r>
            <a:r>
              <a:rPr lang="en-US" b="0" baseline="0" dirty="0">
                <a:latin typeface="Arial" pitchFamily="34" charset="0"/>
                <a:cs typeface="Arial" pitchFamily="34" charset="0"/>
              </a:rPr>
              <a:t> now” – Frank </a:t>
            </a:r>
            <a:r>
              <a:rPr lang="en-US" b="0" baseline="0" dirty="0" err="1">
                <a:latin typeface="Arial" pitchFamily="34" charset="0"/>
                <a:cs typeface="Arial" pitchFamily="34" charset="0"/>
              </a:rPr>
              <a:t>Costanza</a:t>
            </a:r>
            <a:r>
              <a:rPr lang="en-US" b="0" baseline="0" dirty="0">
                <a:latin typeface="Arial" pitchFamily="34" charset="0"/>
                <a:cs typeface="Arial" pitchFamily="34" charset="0"/>
              </a:rPr>
              <a:t> in Seinfeld, 1997</a:t>
            </a:r>
            <a:endParaRPr lang="en-US" b="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24</a:t>
            </a:fld>
            <a:endParaRPr lang="en-US"/>
          </a:p>
        </p:txBody>
      </p:sp>
    </p:spTree>
    <p:extLst>
      <p:ext uri="{BB962C8B-B14F-4D97-AF65-F5344CB8AC3E}">
        <p14:creationId xmlns:p14="http://schemas.microsoft.com/office/powerpoint/2010/main" val="2305518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Ignore gestures and name calling – refuse</a:t>
            </a:r>
            <a:r>
              <a:rPr lang="en-US" baseline="0" dirty="0"/>
              <a:t> to return them </a:t>
            </a:r>
          </a:p>
          <a:p>
            <a:r>
              <a:rPr lang="en-US" baseline="0" dirty="0"/>
              <a:t>Be tolerant and forgiving – the other driver may be having a bad day</a:t>
            </a:r>
          </a:p>
          <a:p>
            <a:endParaRPr lang="en-US" baseline="0"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25</a:t>
            </a:fld>
            <a:endParaRPr lang="en-US"/>
          </a:p>
        </p:txBody>
      </p:sp>
    </p:spTree>
    <p:extLst>
      <p:ext uri="{BB962C8B-B14F-4D97-AF65-F5344CB8AC3E}">
        <p14:creationId xmlns:p14="http://schemas.microsoft.com/office/powerpoint/2010/main" val="2113751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Do not get out of your vehicle – lock the doors  </a:t>
            </a:r>
          </a:p>
          <a:p>
            <a:endParaRPr lang="en-US" baseline="0"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26</a:t>
            </a:fld>
            <a:endParaRPr lang="en-US"/>
          </a:p>
        </p:txBody>
      </p:sp>
    </p:spTree>
    <p:extLst>
      <p:ext uri="{BB962C8B-B14F-4D97-AF65-F5344CB8AC3E}">
        <p14:creationId xmlns:p14="http://schemas.microsoft.com/office/powerpoint/2010/main" val="2113751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Expect mistakes and keep a safe following distance.  You will need space if something unexpected</a:t>
            </a:r>
            <a:r>
              <a:rPr lang="en-US" baseline="0" dirty="0"/>
              <a:t> happens.</a:t>
            </a:r>
          </a:p>
          <a:p>
            <a:r>
              <a:rPr lang="en-US" baseline="0" dirty="0"/>
              <a:t>Patience is a virtue especially while driving. </a:t>
            </a:r>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27</a:t>
            </a:fld>
            <a:endParaRPr lang="en-US"/>
          </a:p>
        </p:txBody>
      </p:sp>
    </p:spTree>
    <p:extLst>
      <p:ext uri="{BB962C8B-B14F-4D97-AF65-F5344CB8AC3E}">
        <p14:creationId xmlns:p14="http://schemas.microsoft.com/office/powerpoint/2010/main" val="2842083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and Benchmarks:</a:t>
            </a:r>
            <a:r>
              <a:rPr lang="en-US" baseline="0" dirty="0"/>
              <a:t> </a:t>
            </a:r>
            <a:r>
              <a:rPr lang="en-US" dirty="0"/>
              <a:t>This is for your reference and not to be read to the class verbatim.  Please review</a:t>
            </a:r>
            <a:r>
              <a:rPr lang="en-US" baseline="0" dirty="0"/>
              <a:t> prior to the lesson so you are aware of what the student will be required to know at the end of the module.</a:t>
            </a:r>
          </a:p>
        </p:txBody>
      </p:sp>
      <p:sp>
        <p:nvSpPr>
          <p:cNvPr id="4" name="Slide Number Placeholder 3"/>
          <p:cNvSpPr>
            <a:spLocks noGrp="1"/>
          </p:cNvSpPr>
          <p:nvPr>
            <p:ph type="sldNum" sz="quarter" idx="10"/>
          </p:nvPr>
        </p:nvSpPr>
        <p:spPr/>
        <p:txBody>
          <a:bodyPr/>
          <a:lstStyle/>
          <a:p>
            <a:fld id="{3D16B751-3AA4-874D-9CB5-26B5ACA59E53}" type="slidenum">
              <a:rPr lang="en-US" smtClean="0"/>
              <a:pPr/>
              <a:t>29</a:t>
            </a:fld>
            <a:endParaRPr lang="en-US"/>
          </a:p>
        </p:txBody>
      </p:sp>
    </p:spTree>
    <p:extLst>
      <p:ext uri="{BB962C8B-B14F-4D97-AF65-F5344CB8AC3E}">
        <p14:creationId xmlns:p14="http://schemas.microsoft.com/office/powerpoint/2010/main" val="821957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Your thoughts,</a:t>
            </a:r>
            <a:r>
              <a:rPr lang="en-US" baseline="0" dirty="0"/>
              <a:t> feelings, and emotions can impact your driving focus and decisions.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Don’t drive when you are grieving, upset, angry or overly tired.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Take some time to breathe and relax before you drive.</a:t>
            </a:r>
          </a:p>
          <a:p>
            <a:pPr marL="171450" indent="-171450">
              <a:buFont typeface="Arial" panose="020B0604020202020204" pitchFamily="34" charset="0"/>
              <a:buChar char="•"/>
            </a:pPr>
            <a:r>
              <a:rPr lang="en-US" baseline="0" dirty="0"/>
              <a:t>Make safe choices and always put the safety of yourself and others first.</a:t>
            </a:r>
          </a:p>
          <a:p>
            <a:pPr marL="171450" indent="-171450">
              <a:buFont typeface="Arial" panose="020B0604020202020204" pitchFamily="34" charset="0"/>
              <a:buChar char="•"/>
            </a:pPr>
            <a:r>
              <a:rPr lang="en-US" baseline="0" dirty="0"/>
              <a:t>Every driver is responsible for operating their vehicle in a safe and courteous manner.</a:t>
            </a:r>
          </a:p>
          <a:p>
            <a:endParaRPr lang="en-US" dirty="0"/>
          </a:p>
          <a:p>
            <a:r>
              <a:rPr lang="en-US" b="1" dirty="0"/>
              <a:t>61-8-302. Careless driving. </a:t>
            </a:r>
            <a:r>
              <a:rPr lang="en-US" dirty="0"/>
              <a:t>(1) A person operating or driving a vehicle on a public highway shall drive it in a </a:t>
            </a:r>
            <a:r>
              <a:rPr lang="en-US" b="1" dirty="0"/>
              <a:t>careful and prudent </a:t>
            </a:r>
            <a:r>
              <a:rPr lang="en-US" dirty="0"/>
              <a:t>manner that does not unduly or unreasonably endanger the life, limb, property, or other rights of a person entitled to the use of the highway. </a:t>
            </a:r>
            <a:br>
              <a:rPr lang="en-US" dirty="0"/>
            </a:br>
            <a:r>
              <a:rPr lang="en-US" dirty="0"/>
              <a:t>(2) A person who is convicted of the offense of careless driving is subject to the penalties provided in </a:t>
            </a:r>
            <a:r>
              <a:rPr lang="en-US" dirty="0">
                <a:solidFill>
                  <a:schemeClr val="tx1"/>
                </a:solidFill>
                <a:hlinkClick r:id="rId3" action="ppaction://hlinkfile"/>
              </a:rPr>
              <a:t>61-8-711</a:t>
            </a:r>
            <a:r>
              <a:rPr lang="en-US" dirty="0">
                <a:solidFill>
                  <a:schemeClr val="tx1"/>
                </a:solidFill>
              </a:rPr>
              <a:t> or </a:t>
            </a:r>
            <a:r>
              <a:rPr lang="en-US" dirty="0">
                <a:solidFill>
                  <a:schemeClr val="tx1"/>
                </a:solidFill>
                <a:hlinkClick r:id="rId4" action="ppaction://hlinkfile"/>
              </a:rPr>
              <a:t>61-8-716</a:t>
            </a:r>
            <a:r>
              <a:rPr lang="en-US" dirty="0">
                <a:solidFill>
                  <a:schemeClr val="tx1"/>
                </a:solidFill>
              </a:rPr>
              <a:t>. </a:t>
            </a:r>
            <a:endParaRPr lang="en-US" baseline="0" dirty="0">
              <a:solidFill>
                <a:schemeClr val="tx1"/>
              </a:solidFill>
            </a:endParaRPr>
          </a:p>
          <a:p>
            <a:endParaRPr lang="en-US" baseline="0" dirty="0"/>
          </a:p>
          <a:p>
            <a:r>
              <a:rPr lang="en-US" b="1" dirty="0"/>
              <a:t>61-8-303.  Speed Restrictions</a:t>
            </a:r>
            <a:r>
              <a:rPr lang="en-US" dirty="0"/>
              <a:t>.  a person shall operate a vehicle in a </a:t>
            </a:r>
            <a:r>
              <a:rPr lang="en-US" b="1" dirty="0"/>
              <a:t>careful and prudent manner </a:t>
            </a:r>
            <a:r>
              <a:rPr lang="en-US" dirty="0"/>
              <a:t>and at a reduced rate of speed no greater than is reasonable and prudent under the conditions existing at the point of operation, taking into account the amount and character of traffic, visibility, weather, and roadway conditions. </a:t>
            </a:r>
            <a:br>
              <a:rPr lang="en-US" dirty="0"/>
            </a:br>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4</a:t>
            </a:fld>
            <a:endParaRPr lang="en-US"/>
          </a:p>
        </p:txBody>
      </p:sp>
    </p:spTree>
    <p:extLst>
      <p:ext uri="{BB962C8B-B14F-4D97-AF65-F5344CB8AC3E}">
        <p14:creationId xmlns:p14="http://schemas.microsoft.com/office/powerpoint/2010/main" val="58627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Worry, concern, envy, sadness, excitement, disappointment, frustration, a new love or a broken heart will affect your driving focus and decisions.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How can you control your emotions while driving?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Recognize the emotion you’re dealing with and identify at least two options and alternatives to respond – you have a choice.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Change your perspective - consider other ways to look at a situation.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Don’t take your frustrations out on other drivers. Let it go.</a:t>
            </a:r>
          </a:p>
        </p:txBody>
      </p:sp>
      <p:sp>
        <p:nvSpPr>
          <p:cNvPr id="4" name="Slide Number Placeholder 3"/>
          <p:cNvSpPr>
            <a:spLocks noGrp="1"/>
          </p:cNvSpPr>
          <p:nvPr>
            <p:ph type="sldNum" sz="quarter" idx="10"/>
          </p:nvPr>
        </p:nvSpPr>
        <p:spPr/>
        <p:txBody>
          <a:bodyPr/>
          <a:lstStyle/>
          <a:p>
            <a:fld id="{2B2C248A-0EE4-3D44-9948-966F092A99FE}" type="slidenum">
              <a:rPr lang="en-US" smtClean="0"/>
              <a:pPr/>
              <a:t>5</a:t>
            </a:fld>
            <a:endParaRPr lang="en-US"/>
          </a:p>
        </p:txBody>
      </p:sp>
    </p:spTree>
    <p:extLst>
      <p:ext uri="{BB962C8B-B14F-4D97-AF65-F5344CB8AC3E}">
        <p14:creationId xmlns:p14="http://schemas.microsoft.com/office/powerpoint/2010/main" val="2917372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are</a:t>
            </a:r>
            <a:r>
              <a:rPr lang="en-US" dirty="0"/>
              <a:t> the senses of touch, hearing, smelling and seeing used while driving?</a:t>
            </a:r>
          </a:p>
        </p:txBody>
      </p:sp>
      <p:sp>
        <p:nvSpPr>
          <p:cNvPr id="4" name="Slide Number Placeholder 3"/>
          <p:cNvSpPr>
            <a:spLocks noGrp="1"/>
          </p:cNvSpPr>
          <p:nvPr>
            <p:ph type="sldNum" sz="quarter" idx="10"/>
          </p:nvPr>
        </p:nvSpPr>
        <p:spPr/>
        <p:txBody>
          <a:bodyPr/>
          <a:lstStyle/>
          <a:p>
            <a:fld id="{2B2C248A-0EE4-3D44-9948-966F092A99FE}" type="slidenum">
              <a:rPr lang="en-US" smtClean="0"/>
              <a:pPr/>
              <a:t>6</a:t>
            </a:fld>
            <a:endParaRPr lang="en-US"/>
          </a:p>
        </p:txBody>
      </p:sp>
    </p:spTree>
    <p:extLst>
      <p:ext uri="{BB962C8B-B14F-4D97-AF65-F5344CB8AC3E}">
        <p14:creationId xmlns:p14="http://schemas.microsoft.com/office/powerpoint/2010/main" val="396669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How</a:t>
            </a:r>
            <a:r>
              <a:rPr lang="en-US" baseline="0" dirty="0">
                <a:latin typeface="Arial" panose="020B0604020202020204" pitchFamily="34" charset="0"/>
                <a:cs typeface="Arial" panose="020B0604020202020204" pitchFamily="34" charset="0"/>
              </a:rPr>
              <a:t> do injuries and disabilities affect the driving task? </a:t>
            </a:r>
          </a:p>
          <a:p>
            <a:r>
              <a:rPr lang="en-US" baseline="0" dirty="0">
                <a:latin typeface="Arial" panose="020B0604020202020204" pitchFamily="34" charset="0"/>
                <a:cs typeface="Arial" panose="020B0604020202020204" pitchFamily="34" charset="0"/>
              </a:rPr>
              <a:t>What actions can drivers take to compensate for disabilities while driving?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Disabilities may be temporary or permanent</a:t>
            </a:r>
            <a:r>
              <a:rPr lang="en-US" baseline="0" dirty="0">
                <a:latin typeface="Arial" panose="020B0604020202020204" pitchFamily="34" charset="0"/>
                <a:cs typeface="Arial" panose="020B0604020202020204" pitchFamily="34" charset="0"/>
              </a:rPr>
              <a:t> and medications may be a consideration.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a:t>
            </a:r>
            <a:r>
              <a:rPr lang="en-US" sz="1200" kern="1200" dirty="0">
                <a:solidFill>
                  <a:schemeClr val="tx1"/>
                </a:solidFill>
                <a:effectLst/>
                <a:latin typeface="Arial" panose="020B0604020202020204" pitchFamily="34" charset="0"/>
                <a:ea typeface="+mn-ea"/>
                <a:cs typeface="Arial" panose="020B0604020202020204" pitchFamily="34" charset="0"/>
              </a:rPr>
              <a:t>valuate the effects on:</a:t>
            </a:r>
            <a:endParaRPr lang="en-US" sz="16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ability to manipulate controls;</a:t>
            </a:r>
            <a:endParaRPr lang="en-US" sz="16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ability to see and collect important information, including ability to stay on task and refrain from distractions; </a:t>
            </a:r>
            <a:endParaRPr lang="en-US" sz="16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ability to respond correctly and timely to instructor directions; and</a:t>
            </a:r>
            <a:endParaRPr lang="en-US" sz="16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other operational issues that can reasonably be determined to put vehicle occupants and roadway users at undue risk.</a:t>
            </a:r>
          </a:p>
          <a:p>
            <a:pPr lvl="2"/>
            <a:endParaRPr lang="en-US" sz="16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Some individuals with severe and profound physical disabilities may be accommodated to drive safely using high tech solutions in specially equipped vehicles, but not all.  An advanced rehabilitation center providing driver services is likely to be necessary.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B2C248A-0EE4-3D44-9948-966F092A99FE}" type="slidenum">
              <a:rPr lang="en-US" smtClean="0"/>
              <a:pPr/>
              <a:t>7</a:t>
            </a:fld>
            <a:endParaRPr lang="en-US"/>
          </a:p>
        </p:txBody>
      </p:sp>
    </p:spTree>
    <p:extLst>
      <p:ext uri="{BB962C8B-B14F-4D97-AF65-F5344CB8AC3E}">
        <p14:creationId xmlns:p14="http://schemas.microsoft.com/office/powerpoint/2010/main" val="143312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Evaluate and decide before each</a:t>
            </a:r>
            <a:r>
              <a:rPr lang="en-US" baseline="0" dirty="0"/>
              <a:t> drive if you are ready for the weather and road conditions.</a:t>
            </a:r>
          </a:p>
          <a:p>
            <a:r>
              <a:rPr lang="en-US" baseline="0" dirty="0"/>
              <a:t>Are you calm, focused and alert? </a:t>
            </a:r>
          </a:p>
          <a:p>
            <a:endParaRPr lang="en-US" baseline="0" dirty="0"/>
          </a:p>
          <a:p>
            <a:r>
              <a:rPr lang="en-US" b="1" dirty="0"/>
              <a:t>61-8-302. Careless driving. </a:t>
            </a:r>
            <a:r>
              <a:rPr lang="en-US" dirty="0"/>
              <a:t>(1) A person operating or driving a vehicle on a public highway shall drive it in a </a:t>
            </a:r>
            <a:r>
              <a:rPr lang="en-US" b="1" dirty="0"/>
              <a:t>careful and prudent </a:t>
            </a:r>
            <a:r>
              <a:rPr lang="en-US" dirty="0"/>
              <a:t>manner that does not unduly or unreasonably endanger the life, limb, property, or other rights of a person entitled to the use of the highway. </a:t>
            </a:r>
            <a:br>
              <a:rPr lang="en-US" dirty="0"/>
            </a:br>
            <a:r>
              <a:rPr lang="en-US" dirty="0"/>
              <a:t>(2) A person who is convicted of the offense of careless driving is subject to the penalties provided in </a:t>
            </a:r>
            <a:r>
              <a:rPr lang="en-US" dirty="0">
                <a:hlinkClick r:id="rId3" action="ppaction://hlinkfile"/>
              </a:rPr>
              <a:t>61-8-711</a:t>
            </a:r>
            <a:r>
              <a:rPr lang="en-US" dirty="0"/>
              <a:t> or </a:t>
            </a:r>
            <a:r>
              <a:rPr lang="en-US" dirty="0">
                <a:hlinkClick r:id="rId4" action="ppaction://hlinkfile"/>
              </a:rPr>
              <a:t>61-8-716</a:t>
            </a:r>
            <a:r>
              <a:rPr lang="en-US" dirty="0"/>
              <a:t>. </a:t>
            </a:r>
            <a:endParaRPr lang="en-US" baseline="0" dirty="0"/>
          </a:p>
          <a:p>
            <a:endParaRPr lang="en-US" baseline="0" dirty="0"/>
          </a:p>
          <a:p>
            <a:r>
              <a:rPr lang="en-US" b="1" dirty="0"/>
              <a:t>61-8-303.  Speed Restrictions</a:t>
            </a:r>
            <a:r>
              <a:rPr lang="en-US" dirty="0"/>
              <a:t>.  a person shall operate a vehicle in a </a:t>
            </a:r>
            <a:r>
              <a:rPr lang="en-US" b="1" dirty="0"/>
              <a:t>careful and prudent manner </a:t>
            </a:r>
            <a:r>
              <a:rPr lang="en-US" dirty="0"/>
              <a:t>and at a reduced rate of speed no greater than is reasonable and prudent under the conditions existing at the point of operation, taking into account the amount and character of traffic, visibility, weather, and roadway conditions. </a:t>
            </a:r>
            <a:br>
              <a:rPr lang="en-US" dirty="0"/>
            </a:br>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8</a:t>
            </a:fld>
            <a:endParaRPr lang="en-US"/>
          </a:p>
        </p:txBody>
      </p:sp>
    </p:spTree>
    <p:extLst>
      <p:ext uri="{BB962C8B-B14F-4D97-AF65-F5344CB8AC3E}">
        <p14:creationId xmlns:p14="http://schemas.microsoft.com/office/powerpoint/2010/main" val="3152937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does annoyance lead to</a:t>
            </a:r>
            <a:r>
              <a:rPr lang="en-US" baseline="0" dirty="0"/>
              <a:t> irritation, </a:t>
            </a:r>
            <a:r>
              <a:rPr lang="en-US" dirty="0"/>
              <a:t>anger or rage? It’s normal to feel anger when we think something is wrong</a:t>
            </a:r>
            <a:r>
              <a:rPr lang="en-US" baseline="0" dirty="0"/>
              <a:t> but it doesn’t justify reckless driving or violence. </a:t>
            </a:r>
          </a:p>
          <a:p>
            <a:endParaRPr lang="en-US" baseline="0" dirty="0"/>
          </a:p>
          <a:p>
            <a:r>
              <a:rPr lang="en-US" baseline="0" dirty="0"/>
              <a:t>Are you an Aggressive Driver? </a:t>
            </a:r>
          </a:p>
          <a:p>
            <a:endParaRPr lang="en-US" baseline="0" dirty="0"/>
          </a:p>
          <a:p>
            <a:r>
              <a:rPr lang="en-US" baseline="0"/>
              <a:t>Source</a:t>
            </a:r>
            <a:r>
              <a:rPr lang="en-US" baseline="0" dirty="0"/>
              <a:t>: AAA Foundation for Traffic Safety</a:t>
            </a:r>
            <a:endParaRPr lang="en-US" dirty="0"/>
          </a:p>
        </p:txBody>
      </p:sp>
      <p:sp>
        <p:nvSpPr>
          <p:cNvPr id="4" name="Slide Number Placeholder 3"/>
          <p:cNvSpPr>
            <a:spLocks noGrp="1"/>
          </p:cNvSpPr>
          <p:nvPr>
            <p:ph type="sldNum" sz="quarter" idx="10"/>
          </p:nvPr>
        </p:nvSpPr>
        <p:spPr/>
        <p:txBody>
          <a:bodyPr/>
          <a:lstStyle/>
          <a:p>
            <a:fld id="{2B2C248A-0EE4-3D44-9948-966F092A99FE}" type="slidenum">
              <a:rPr lang="en-US" smtClean="0"/>
              <a:pPr/>
              <a:t>9</a:t>
            </a:fld>
            <a:endParaRPr lang="en-US"/>
          </a:p>
        </p:txBody>
      </p:sp>
    </p:spTree>
    <p:extLst>
      <p:ext uri="{BB962C8B-B14F-4D97-AF65-F5344CB8AC3E}">
        <p14:creationId xmlns:p14="http://schemas.microsoft.com/office/powerpoint/2010/main" val="867857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speeding aggressive driving?</a:t>
            </a:r>
          </a:p>
        </p:txBody>
      </p:sp>
      <p:sp>
        <p:nvSpPr>
          <p:cNvPr id="4" name="Slide Number Placeholder 3"/>
          <p:cNvSpPr>
            <a:spLocks noGrp="1"/>
          </p:cNvSpPr>
          <p:nvPr>
            <p:ph type="sldNum" sz="quarter" idx="10"/>
          </p:nvPr>
        </p:nvSpPr>
        <p:spPr/>
        <p:txBody>
          <a:bodyPr/>
          <a:lstStyle/>
          <a:p>
            <a:fld id="{2B2C248A-0EE4-3D44-9948-966F092A99FE}" type="slidenum">
              <a:rPr lang="en-US" smtClean="0"/>
              <a:pPr/>
              <a:t>10</a:t>
            </a:fld>
            <a:endParaRPr lang="en-US"/>
          </a:p>
        </p:txBody>
      </p:sp>
    </p:spTree>
    <p:extLst>
      <p:ext uri="{BB962C8B-B14F-4D97-AF65-F5344CB8AC3E}">
        <p14:creationId xmlns:p14="http://schemas.microsoft.com/office/powerpoint/2010/main" val="1380729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6"/>
          <p:cNvSpPr>
            <a:spLocks noGrp="1"/>
          </p:cNvSpPr>
          <p:nvPr>
            <p:ph type="sldNum" sz="quarter" idx="10"/>
          </p:nvPr>
        </p:nvSpPr>
        <p:spPr/>
        <p:txBody>
          <a:bodyPr/>
          <a:lstStyle/>
          <a:p>
            <a:r>
              <a:rPr lang="en-US" dirty="0"/>
              <a:t>6.4 - </a:t>
            </a:r>
            <a:fld id="{170AF78D-E346-B548-856D-6E1169C6CB99}" type="slidenum">
              <a:rPr lang="en-US" smtClean="0"/>
              <a:pPr/>
              <a:t>‹#›</a:t>
            </a:fld>
            <a:endParaRPr lang="en-US" dirty="0"/>
          </a:p>
        </p:txBody>
      </p:sp>
    </p:spTree>
    <p:extLst>
      <p:ext uri="{BB962C8B-B14F-4D97-AF65-F5344CB8AC3E}">
        <p14:creationId xmlns:p14="http://schemas.microsoft.com/office/powerpoint/2010/main" val="142805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99250"/>
          </a:xfrm>
        </p:spPr>
        <p:txBody>
          <a:bodyPr>
            <a:normAutofit/>
          </a:bodyPr>
          <a:lstStyle>
            <a:lvl1pPr>
              <a:defRPr sz="4000">
                <a:solidFill>
                  <a:srgbClr val="C0000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77944CFD-1F54-4844-B71E-2B7105A151ED}"/>
              </a:ext>
            </a:extLst>
          </p:cNvPr>
          <p:cNvSpPr>
            <a:spLocks noGrp="1"/>
          </p:cNvSpPr>
          <p:nvPr>
            <p:ph type="sldNum" sz="quarter" idx="10"/>
          </p:nvPr>
        </p:nvSpPr>
        <p:spPr/>
        <p:txBody>
          <a:bodyPr/>
          <a:lstStyle/>
          <a:p>
            <a:r>
              <a:rPr lang="en-US"/>
              <a:t>6.4 - </a:t>
            </a:r>
            <a:fld id="{170AF78D-E346-B548-856D-6E1169C6CB99}" type="slidenum">
              <a:rPr lang="en-US" smtClean="0"/>
              <a:pPr/>
              <a:t>‹#›</a:t>
            </a:fld>
            <a:endParaRPr lang="en-US" dirty="0"/>
          </a:p>
        </p:txBody>
      </p:sp>
    </p:spTree>
    <p:extLst>
      <p:ext uri="{BB962C8B-B14F-4D97-AF65-F5344CB8AC3E}">
        <p14:creationId xmlns:p14="http://schemas.microsoft.com/office/powerpoint/2010/main" val="2218066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85241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7749" y="1567543"/>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6.4 - </a:t>
            </a:r>
            <a:fld id="{170AF78D-E346-B548-856D-6E1169C6CB99}" type="slidenum">
              <a:rPr lang="en-US" smtClean="0"/>
              <a:pPr/>
              <a:t>‹#›</a:t>
            </a:fld>
            <a:endParaRPr lang="en-US" dirty="0"/>
          </a:p>
        </p:txBody>
      </p:sp>
    </p:spTree>
    <p:extLst>
      <p:ext uri="{BB962C8B-B14F-4D97-AF65-F5344CB8AC3E}">
        <p14:creationId xmlns:p14="http://schemas.microsoft.com/office/powerpoint/2010/main" val="150764305"/>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dt="0"/>
  <p:txStyles>
    <p:titleStyle>
      <a:lvl1pPr algn="ctr" defTabSz="457200" rtl="0" eaLnBrk="1" latinLnBrk="0" hangingPunct="1">
        <a:spcBef>
          <a:spcPct val="0"/>
        </a:spcBef>
        <a:buNone/>
        <a:defRPr sz="4000" kern="1200" baseline="0">
          <a:solidFill>
            <a:srgbClr val="C00000"/>
          </a:solidFill>
          <a:latin typeface="+mj-lt"/>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newsroom.aaa.com/2016/07/nearly-80-percent-of-drivers-express-significant-anger-aggression-or-road-rage/" TargetMode="External"/><Relationship Id="rId2" Type="http://schemas.openxmlformats.org/officeDocument/2006/relationships/hyperlink" Target="https://www.geico.com/more/driving/auto/car-safety-insurance/7-ways-to-avoid-road-rage/" TargetMode="External"/><Relationship Id="rId1" Type="http://schemas.openxmlformats.org/officeDocument/2006/relationships/slideLayout" Target="../slideLayouts/slideLayout2.xml"/><Relationship Id="rId4" Type="http://schemas.openxmlformats.org/officeDocument/2006/relationships/hyperlink" Target="https://www.psychologytoday.com/blog/all-the-rage/201112/why-driving-makes-us-so-mad"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0743" y="854843"/>
            <a:ext cx="8142514" cy="3539430"/>
          </a:xfrm>
          <a:prstGeom prst="rect">
            <a:avLst/>
          </a:prstGeom>
        </p:spPr>
        <p:txBody>
          <a:bodyPr wrap="square">
            <a:spAutoFit/>
          </a:bodyPr>
          <a:lstStyle/>
          <a:p>
            <a:pPr algn="ctr"/>
            <a:r>
              <a:rPr lang="en-US" sz="2400" dirty="0">
                <a:solidFill>
                  <a:schemeClr val="bg1">
                    <a:lumMod val="65000"/>
                  </a:schemeClr>
                </a:solidFill>
                <a:latin typeface="+mj-lt"/>
                <a:cs typeface="Arial" panose="020B0604020202020204" pitchFamily="34" charset="0"/>
              </a:rPr>
              <a:t>Montana Teen Driver Education and Training</a:t>
            </a:r>
          </a:p>
          <a:p>
            <a:pPr algn="ctr"/>
            <a:endParaRPr lang="en-US" sz="2400" dirty="0">
              <a:solidFill>
                <a:schemeClr val="bg1">
                  <a:lumMod val="65000"/>
                </a:schemeClr>
              </a:solidFill>
              <a:latin typeface="+mj-lt"/>
              <a:cs typeface="Arial" panose="020B0604020202020204" pitchFamily="34" charset="0"/>
            </a:endParaRPr>
          </a:p>
          <a:p>
            <a:pPr algn="ctr"/>
            <a:r>
              <a:rPr lang="en-US" sz="3600" dirty="0">
                <a:latin typeface="+mj-lt"/>
                <a:cs typeface="Arial" panose="020B0604020202020204" pitchFamily="34" charset="0"/>
              </a:rPr>
              <a:t>Module 6.4</a:t>
            </a:r>
          </a:p>
          <a:p>
            <a:pPr algn="ctr"/>
            <a:endParaRPr lang="en-US" sz="2400" dirty="0">
              <a:latin typeface="+mj-lt"/>
              <a:cs typeface="Arial" panose="020B0604020202020204" pitchFamily="34" charset="0"/>
            </a:endParaRPr>
          </a:p>
          <a:p>
            <a:pPr algn="ctr"/>
            <a:r>
              <a:rPr lang="en-US" sz="4000" dirty="0">
                <a:solidFill>
                  <a:srgbClr val="C00000"/>
                </a:solidFill>
                <a:latin typeface="+mj-lt"/>
              </a:rPr>
              <a:t>Dangerous Emotions</a:t>
            </a:r>
          </a:p>
          <a:p>
            <a:pPr algn="ctr"/>
            <a:endParaRPr lang="en-US" sz="2400" dirty="0">
              <a:solidFill>
                <a:srgbClr val="CC0066"/>
              </a:solidFill>
              <a:latin typeface="+mj-lt"/>
              <a:cs typeface="Arial" panose="020B0604020202020204" pitchFamily="34" charset="0"/>
            </a:endParaRPr>
          </a:p>
          <a:p>
            <a:pPr algn="ctr"/>
            <a:endParaRPr lang="en-US" sz="2400" dirty="0">
              <a:solidFill>
                <a:srgbClr val="CC0066"/>
              </a:solidFill>
              <a:latin typeface="+mj-lt"/>
              <a:cs typeface="Arial" panose="020B0604020202020204" pitchFamily="34" charset="0"/>
            </a:endParaRPr>
          </a:p>
          <a:p>
            <a:pPr algn="ctr"/>
            <a:r>
              <a:rPr lang="en-US" sz="2800" i="1" dirty="0">
                <a:solidFill>
                  <a:schemeClr val="bg1">
                    <a:lumMod val="50000"/>
                  </a:schemeClr>
                </a:solidFill>
                <a:latin typeface="+mj-lt"/>
                <a:cs typeface="Arial" panose="020B0604020202020204" pitchFamily="34" charset="0"/>
              </a:rPr>
              <a:t>Keep your cool and keep in control.</a:t>
            </a:r>
          </a:p>
        </p:txBody>
      </p:sp>
      <p:pic>
        <p:nvPicPr>
          <p:cNvPr id="13" name="Picture 12">
            <a:extLst>
              <a:ext uri="{FF2B5EF4-FFF2-40B4-BE49-F238E27FC236}">
                <a16:creationId xmlns:a16="http://schemas.microsoft.com/office/drawing/2014/main" id="{7429956B-6379-4AFE-8929-D206CD7D7F5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91765" y="5131583"/>
            <a:ext cx="1160469" cy="1038671"/>
          </a:xfrm>
          <a:prstGeom prst="rect">
            <a:avLst/>
          </a:prstGeom>
        </p:spPr>
      </p:pic>
      <p:sp>
        <p:nvSpPr>
          <p:cNvPr id="20" name="Slide Number Placeholder 19">
            <a:extLst>
              <a:ext uri="{FF2B5EF4-FFF2-40B4-BE49-F238E27FC236}">
                <a16:creationId xmlns:a16="http://schemas.microsoft.com/office/drawing/2014/main" id="{FB88B38F-BBE3-4BC2-B214-FD4AFF3152E1}"/>
              </a:ext>
            </a:extLst>
          </p:cNvPr>
          <p:cNvSpPr>
            <a:spLocks noGrp="1"/>
          </p:cNvSpPr>
          <p:nvPr>
            <p:ph type="sldNum" sz="quarter" idx="10"/>
          </p:nvPr>
        </p:nvSpPr>
        <p:spPr/>
        <p:txBody>
          <a:bodyPr/>
          <a:lstStyle/>
          <a:p>
            <a:r>
              <a:rPr lang="en-US"/>
              <a:t>6.4 - </a:t>
            </a:r>
            <a:fld id="{170AF78D-E346-B548-856D-6E1169C6CB99}" type="slidenum">
              <a:rPr lang="en-US" smtClean="0"/>
              <a:pPr/>
              <a:t>1</a:t>
            </a:fld>
            <a:endParaRPr lang="en-US" dirty="0"/>
          </a:p>
        </p:txBody>
      </p:sp>
    </p:spTree>
    <p:extLst>
      <p:ext uri="{BB962C8B-B14F-4D97-AF65-F5344CB8AC3E}">
        <p14:creationId xmlns:p14="http://schemas.microsoft.com/office/powerpoint/2010/main" val="2273376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normAutofit/>
          </a:bodyPr>
          <a:lstStyle/>
          <a:p>
            <a:r>
              <a:rPr lang="en-US" dirty="0"/>
              <a:t>Speeding</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993082" y="1360933"/>
            <a:ext cx="7157836" cy="478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92B332B7-7B2C-4185-80E9-3BDEAAA3826A}"/>
              </a:ext>
            </a:extLst>
          </p:cNvPr>
          <p:cNvSpPr>
            <a:spLocks noGrp="1"/>
          </p:cNvSpPr>
          <p:nvPr>
            <p:ph type="sldNum" sz="quarter" idx="10"/>
          </p:nvPr>
        </p:nvSpPr>
        <p:spPr/>
        <p:txBody>
          <a:bodyPr/>
          <a:lstStyle/>
          <a:p>
            <a:r>
              <a:rPr lang="en-US"/>
              <a:t>6.4 - </a:t>
            </a:r>
            <a:fld id="{170AF78D-E346-B548-856D-6E1169C6CB99}" type="slidenum">
              <a:rPr lang="en-US" smtClean="0"/>
              <a:pPr/>
              <a:t>10</a:t>
            </a:fld>
            <a:endParaRPr lang="en-US" dirty="0"/>
          </a:p>
        </p:txBody>
      </p:sp>
    </p:spTree>
    <p:extLst>
      <p:ext uri="{BB962C8B-B14F-4D97-AF65-F5344CB8AC3E}">
        <p14:creationId xmlns:p14="http://schemas.microsoft.com/office/powerpoint/2010/main" val="3058158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596F160-134C-4FD4-919D-00D3C2C64051}"/>
              </a:ext>
            </a:extLst>
          </p:cNvPr>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57200"/>
            <a:ext cx="8523515" cy="5682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a:extLst>
              <a:ext uri="{FF2B5EF4-FFF2-40B4-BE49-F238E27FC236}">
                <a16:creationId xmlns:a16="http://schemas.microsoft.com/office/drawing/2014/main" id="{902EC0CD-8AEE-4489-9283-CBBE4F6F4D42}"/>
              </a:ext>
            </a:extLst>
          </p:cNvPr>
          <p:cNvSpPr>
            <a:spLocks noGrp="1"/>
          </p:cNvSpPr>
          <p:nvPr>
            <p:ph type="sldNum" sz="quarter" idx="10"/>
          </p:nvPr>
        </p:nvSpPr>
        <p:spPr/>
        <p:txBody>
          <a:bodyPr/>
          <a:lstStyle/>
          <a:p>
            <a:r>
              <a:rPr lang="en-US"/>
              <a:t>6.4 - </a:t>
            </a:r>
            <a:fld id="{170AF78D-E346-B548-856D-6E1169C6CB99}" type="slidenum">
              <a:rPr lang="en-US" smtClean="0"/>
              <a:pPr/>
              <a:t>11</a:t>
            </a:fld>
            <a:endParaRPr lang="en-US" dirty="0"/>
          </a:p>
        </p:txBody>
      </p:sp>
    </p:spTree>
    <p:extLst>
      <p:ext uri="{BB962C8B-B14F-4D97-AF65-F5344CB8AC3E}">
        <p14:creationId xmlns:p14="http://schemas.microsoft.com/office/powerpoint/2010/main" val="2967506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12327-F6B4-4BFB-AE98-815904E348F2}"/>
              </a:ext>
            </a:extLst>
          </p:cNvPr>
          <p:cNvSpPr>
            <a:spLocks noGrp="1"/>
          </p:cNvSpPr>
          <p:nvPr>
            <p:ph type="title"/>
          </p:nvPr>
        </p:nvSpPr>
        <p:spPr/>
        <p:txBody>
          <a:bodyPr/>
          <a:lstStyle/>
          <a:p>
            <a:r>
              <a:rPr lang="en-US" dirty="0"/>
              <a:t>Aggressive Driving Actions</a:t>
            </a:r>
          </a:p>
        </p:txBody>
      </p:sp>
      <p:pic>
        <p:nvPicPr>
          <p:cNvPr id="6" name="Content Placeholder 5">
            <a:extLst>
              <a:ext uri="{FF2B5EF4-FFF2-40B4-BE49-F238E27FC236}">
                <a16:creationId xmlns:a16="http://schemas.microsoft.com/office/drawing/2014/main" id="{83E8E01D-F1AD-4D68-A57B-F4F8DF062955}"/>
              </a:ext>
            </a:extLst>
          </p:cNvPr>
          <p:cNvPicPr>
            <a:picLocks noGrp="1" noChangeAspect="1"/>
          </p:cNvPicPr>
          <p:nvPr>
            <p:ph idx="1"/>
          </p:nvPr>
        </p:nvPicPr>
        <p:blipFill>
          <a:blip r:embed="rId2"/>
          <a:stretch>
            <a:fillRect/>
          </a:stretch>
        </p:blipFill>
        <p:spPr>
          <a:xfrm>
            <a:off x="3673642" y="4315569"/>
            <a:ext cx="5013158" cy="1859918"/>
          </a:xfrm>
        </p:spPr>
      </p:pic>
      <p:sp>
        <p:nvSpPr>
          <p:cNvPr id="4" name="Slide Number Placeholder 3">
            <a:extLst>
              <a:ext uri="{FF2B5EF4-FFF2-40B4-BE49-F238E27FC236}">
                <a16:creationId xmlns:a16="http://schemas.microsoft.com/office/drawing/2014/main" id="{94998F17-3AAC-4CB0-BD4E-0A0FCF9A53FA}"/>
              </a:ext>
            </a:extLst>
          </p:cNvPr>
          <p:cNvSpPr>
            <a:spLocks noGrp="1"/>
          </p:cNvSpPr>
          <p:nvPr>
            <p:ph type="sldNum" sz="quarter" idx="10"/>
          </p:nvPr>
        </p:nvSpPr>
        <p:spPr/>
        <p:txBody>
          <a:bodyPr/>
          <a:lstStyle/>
          <a:p>
            <a:r>
              <a:rPr lang="en-US"/>
              <a:t>6.4 - </a:t>
            </a:r>
            <a:fld id="{170AF78D-E346-B548-856D-6E1169C6CB99}" type="slidenum">
              <a:rPr lang="en-US" smtClean="0"/>
              <a:pPr/>
              <a:t>12</a:t>
            </a:fld>
            <a:endParaRPr lang="en-US" dirty="0"/>
          </a:p>
        </p:txBody>
      </p:sp>
      <p:sp>
        <p:nvSpPr>
          <p:cNvPr id="11" name="Content Placeholder 2">
            <a:extLst>
              <a:ext uri="{FF2B5EF4-FFF2-40B4-BE49-F238E27FC236}">
                <a16:creationId xmlns:a16="http://schemas.microsoft.com/office/drawing/2014/main" id="{0CCB7696-BA0E-497A-AC6A-33A85C726329}"/>
              </a:ext>
            </a:extLst>
          </p:cNvPr>
          <p:cNvSpPr txBox="1">
            <a:spLocks/>
          </p:cNvSpPr>
          <p:nvPr/>
        </p:nvSpPr>
        <p:spPr>
          <a:xfrm>
            <a:off x="457200" y="1111916"/>
            <a:ext cx="7852610" cy="524443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latin typeface="+mj-lt"/>
                <a:cs typeface="Arial" panose="020B0604020202020204" pitchFamily="34" charset="0"/>
              </a:rPr>
              <a:t>Aggressive drivers endanger other drivers, pedestrians and property by:</a:t>
            </a:r>
          </a:p>
          <a:p>
            <a:pPr marL="857250" lvl="1" indent="-342900">
              <a:buFont typeface="Wingdings" panose="05000000000000000000" pitchFamily="2" charset="2"/>
              <a:buChar char="§"/>
            </a:pPr>
            <a:r>
              <a:rPr lang="en-US" sz="2400" dirty="0">
                <a:latin typeface="+mj-lt"/>
                <a:cs typeface="Arial" panose="020B0604020202020204" pitchFamily="34" charset="0"/>
              </a:rPr>
              <a:t>Cutting off other drivers</a:t>
            </a:r>
          </a:p>
          <a:p>
            <a:pPr marL="857250" lvl="1" indent="-342900">
              <a:buFont typeface="Wingdings" panose="05000000000000000000" pitchFamily="2" charset="2"/>
              <a:buChar char="§"/>
            </a:pPr>
            <a:r>
              <a:rPr lang="en-US" sz="2400" dirty="0">
                <a:cs typeface="Arial" panose="020B0604020202020204" pitchFamily="34" charset="0"/>
              </a:rPr>
              <a:t>Passing too close</a:t>
            </a:r>
          </a:p>
          <a:p>
            <a:pPr marL="857250" lvl="1" indent="-342900">
              <a:buFont typeface="Wingdings" panose="05000000000000000000" pitchFamily="2" charset="2"/>
              <a:buChar char="§"/>
            </a:pPr>
            <a:r>
              <a:rPr lang="en-US" sz="2400" dirty="0">
                <a:cs typeface="Arial" panose="020B0604020202020204" pitchFamily="34" charset="0"/>
              </a:rPr>
              <a:t>Running red lights</a:t>
            </a:r>
          </a:p>
          <a:p>
            <a:pPr marL="857250" lvl="1" indent="-342900">
              <a:buFont typeface="Wingdings" panose="05000000000000000000" pitchFamily="2" charset="2"/>
              <a:buChar char="§"/>
            </a:pPr>
            <a:r>
              <a:rPr lang="en-US" sz="2400" dirty="0">
                <a:latin typeface="+mj-lt"/>
                <a:cs typeface="Arial" panose="020B0604020202020204" pitchFamily="34" charset="0"/>
              </a:rPr>
              <a:t>Excessive lane changing</a:t>
            </a:r>
          </a:p>
          <a:p>
            <a:pPr marL="857250" lvl="1" indent="-342900">
              <a:buFont typeface="Wingdings" panose="05000000000000000000" pitchFamily="2" charset="2"/>
              <a:buChar char="§"/>
            </a:pPr>
            <a:r>
              <a:rPr lang="en-US" sz="2400" dirty="0">
                <a:latin typeface="+mj-lt"/>
                <a:cs typeface="Arial" panose="020B0604020202020204" pitchFamily="34" charset="0"/>
              </a:rPr>
              <a:t>Tailgating</a:t>
            </a:r>
          </a:p>
          <a:p>
            <a:pPr marL="857250" lvl="1" indent="-342900">
              <a:buFont typeface="Wingdings" panose="05000000000000000000" pitchFamily="2" charset="2"/>
              <a:buChar char="§"/>
            </a:pPr>
            <a:r>
              <a:rPr lang="en-US" sz="2400" dirty="0">
                <a:latin typeface="+mj-lt"/>
                <a:cs typeface="Arial" panose="020B0604020202020204" pitchFamily="34" charset="0"/>
              </a:rPr>
              <a:t>Failing to signal</a:t>
            </a:r>
          </a:p>
          <a:p>
            <a:pPr marL="857250" lvl="1" indent="-342900">
              <a:buFont typeface="Wingdings" panose="05000000000000000000" pitchFamily="2" charset="2"/>
              <a:buChar char="§"/>
            </a:pPr>
            <a:r>
              <a:rPr lang="en-US" sz="2400" dirty="0">
                <a:cs typeface="Arial" panose="020B0604020202020204" pitchFamily="34" charset="0"/>
              </a:rPr>
              <a:t>Speeding</a:t>
            </a:r>
          </a:p>
          <a:p>
            <a:pPr marL="857250" lvl="1" indent="-342900">
              <a:buFont typeface="Wingdings" panose="05000000000000000000" pitchFamily="2" charset="2"/>
              <a:buChar char="§"/>
            </a:pPr>
            <a:r>
              <a:rPr lang="en-US" sz="2400" dirty="0">
                <a:latin typeface="+mj-lt"/>
                <a:cs typeface="Arial" panose="020B0604020202020204" pitchFamily="34" charset="0"/>
              </a:rPr>
              <a:t>Honking</a:t>
            </a:r>
          </a:p>
          <a:p>
            <a:pPr marL="857250" lvl="1" indent="-342900">
              <a:buFont typeface="Wingdings" panose="05000000000000000000" pitchFamily="2" charset="2"/>
              <a:buChar char="§"/>
            </a:pPr>
            <a:r>
              <a:rPr lang="en-US" sz="2400" dirty="0">
                <a:latin typeface="+mj-lt"/>
                <a:cs typeface="Arial" panose="020B0604020202020204" pitchFamily="34" charset="0"/>
              </a:rPr>
              <a:t>Yelling</a:t>
            </a:r>
          </a:p>
        </p:txBody>
      </p:sp>
      <p:pic>
        <p:nvPicPr>
          <p:cNvPr id="12" name="Picture 11">
            <a:extLst>
              <a:ext uri="{FF2B5EF4-FFF2-40B4-BE49-F238E27FC236}">
                <a16:creationId xmlns:a16="http://schemas.microsoft.com/office/drawing/2014/main" id="{B9A4B05B-7365-4F0F-A937-B158D6D683A4}"/>
              </a:ext>
            </a:extLst>
          </p:cNvPr>
          <p:cNvPicPr>
            <a:picLocks noChangeAspect="1"/>
          </p:cNvPicPr>
          <p:nvPr/>
        </p:nvPicPr>
        <p:blipFill>
          <a:blip r:embed="rId3"/>
          <a:stretch>
            <a:fillRect/>
          </a:stretch>
        </p:blipFill>
        <p:spPr>
          <a:xfrm>
            <a:off x="6186398" y="1843679"/>
            <a:ext cx="2123412" cy="2181588"/>
          </a:xfrm>
          <a:prstGeom prst="rect">
            <a:avLst/>
          </a:prstGeom>
        </p:spPr>
      </p:pic>
    </p:spTree>
    <p:extLst>
      <p:ext uri="{BB962C8B-B14F-4D97-AF65-F5344CB8AC3E}">
        <p14:creationId xmlns:p14="http://schemas.microsoft.com/office/powerpoint/2010/main" val="236786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D980FB-AF59-4DEE-B65B-5CDC3A6F38D2}"/>
              </a:ext>
            </a:extLst>
          </p:cNvPr>
          <p:cNvSpPr>
            <a:spLocks noGrp="1"/>
          </p:cNvSpPr>
          <p:nvPr>
            <p:ph type="sldNum" sz="quarter" idx="10"/>
          </p:nvPr>
        </p:nvSpPr>
        <p:spPr/>
        <p:txBody>
          <a:bodyPr/>
          <a:lstStyle/>
          <a:p>
            <a:r>
              <a:rPr lang="en-US"/>
              <a:t>6.4 - </a:t>
            </a:r>
            <a:fld id="{170AF78D-E346-B548-856D-6E1169C6CB99}" type="slidenum">
              <a:rPr lang="en-US" smtClean="0"/>
              <a:pPr/>
              <a:t>13</a:t>
            </a:fld>
            <a:endParaRPr lang="en-US" dirty="0"/>
          </a:p>
        </p:txBody>
      </p:sp>
      <p:pic>
        <p:nvPicPr>
          <p:cNvPr id="9" name="Picture 8">
            <a:extLst>
              <a:ext uri="{FF2B5EF4-FFF2-40B4-BE49-F238E27FC236}">
                <a16:creationId xmlns:a16="http://schemas.microsoft.com/office/drawing/2014/main" id="{81F2C1F5-4021-421D-A4ED-091E7032EBAF}"/>
              </a:ext>
            </a:extLst>
          </p:cNvPr>
          <p:cNvPicPr>
            <a:picLocks noChangeAspect="1"/>
          </p:cNvPicPr>
          <p:nvPr/>
        </p:nvPicPr>
        <p:blipFill>
          <a:blip r:embed="rId3"/>
          <a:stretch>
            <a:fillRect/>
          </a:stretch>
        </p:blipFill>
        <p:spPr>
          <a:xfrm>
            <a:off x="233279" y="1914295"/>
            <a:ext cx="4338721" cy="4338721"/>
          </a:xfrm>
          <a:prstGeom prst="rect">
            <a:avLst/>
          </a:prstGeom>
        </p:spPr>
      </p:pic>
      <p:pic>
        <p:nvPicPr>
          <p:cNvPr id="11" name="Picture 10">
            <a:extLst>
              <a:ext uri="{FF2B5EF4-FFF2-40B4-BE49-F238E27FC236}">
                <a16:creationId xmlns:a16="http://schemas.microsoft.com/office/drawing/2014/main" id="{7B3401F4-2DF8-4ECB-AB59-10E315589E5C}"/>
              </a:ext>
            </a:extLst>
          </p:cNvPr>
          <p:cNvPicPr>
            <a:picLocks noChangeAspect="1"/>
          </p:cNvPicPr>
          <p:nvPr/>
        </p:nvPicPr>
        <p:blipFill>
          <a:blip r:embed="rId4"/>
          <a:stretch>
            <a:fillRect/>
          </a:stretch>
        </p:blipFill>
        <p:spPr>
          <a:xfrm>
            <a:off x="5845473" y="739880"/>
            <a:ext cx="2841327" cy="2348830"/>
          </a:xfrm>
          <a:prstGeom prst="rect">
            <a:avLst/>
          </a:prstGeom>
        </p:spPr>
      </p:pic>
      <p:sp>
        <p:nvSpPr>
          <p:cNvPr id="12" name="Rectangle 11">
            <a:extLst>
              <a:ext uri="{FF2B5EF4-FFF2-40B4-BE49-F238E27FC236}">
                <a16:creationId xmlns:a16="http://schemas.microsoft.com/office/drawing/2014/main" id="{7F20740D-01E6-4103-8095-C684FFC62097}"/>
              </a:ext>
            </a:extLst>
          </p:cNvPr>
          <p:cNvSpPr/>
          <p:nvPr/>
        </p:nvSpPr>
        <p:spPr>
          <a:xfrm>
            <a:off x="5317957" y="3429000"/>
            <a:ext cx="3408946" cy="2246769"/>
          </a:xfrm>
          <a:prstGeom prst="rect">
            <a:avLst/>
          </a:prstGeom>
        </p:spPr>
        <p:txBody>
          <a:bodyPr wrap="square">
            <a:spAutoFit/>
          </a:bodyPr>
          <a:lstStyle/>
          <a:p>
            <a:r>
              <a:rPr lang="en-US" sz="2800" dirty="0">
                <a:latin typeface="+mj-lt"/>
              </a:rPr>
              <a:t>Communication is key.  Let other drivers know when you’re sorry you made a driving error.</a:t>
            </a:r>
          </a:p>
        </p:txBody>
      </p:sp>
      <p:sp>
        <p:nvSpPr>
          <p:cNvPr id="14" name="Title 1">
            <a:extLst>
              <a:ext uri="{FF2B5EF4-FFF2-40B4-BE49-F238E27FC236}">
                <a16:creationId xmlns:a16="http://schemas.microsoft.com/office/drawing/2014/main" id="{4D17C8BE-664E-4905-97F8-B4C504675CB6}"/>
              </a:ext>
            </a:extLst>
          </p:cNvPr>
          <p:cNvSpPr>
            <a:spLocks noGrp="1"/>
          </p:cNvSpPr>
          <p:nvPr>
            <p:ph type="title"/>
          </p:nvPr>
        </p:nvSpPr>
        <p:spPr>
          <a:xfrm>
            <a:off x="457200" y="274639"/>
            <a:ext cx="4114800" cy="1361656"/>
          </a:xfrm>
        </p:spPr>
        <p:txBody>
          <a:bodyPr>
            <a:normAutofit/>
          </a:bodyPr>
          <a:lstStyle/>
          <a:p>
            <a:r>
              <a:rPr lang="en-US" dirty="0">
                <a:solidFill>
                  <a:schemeClr val="tx1"/>
                </a:solidFill>
              </a:rPr>
              <a:t>When you make a mistake …</a:t>
            </a:r>
          </a:p>
        </p:txBody>
      </p:sp>
    </p:spTree>
    <p:extLst>
      <p:ext uri="{BB962C8B-B14F-4D97-AF65-F5344CB8AC3E}">
        <p14:creationId xmlns:p14="http://schemas.microsoft.com/office/powerpoint/2010/main" val="2803380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Aggressive Driving vs. Road Rage</a:t>
            </a:r>
          </a:p>
        </p:txBody>
      </p:sp>
      <p:sp>
        <p:nvSpPr>
          <p:cNvPr id="3" name="Content Placeholder 2"/>
          <p:cNvSpPr>
            <a:spLocks noGrp="1"/>
          </p:cNvSpPr>
          <p:nvPr>
            <p:ph idx="1"/>
          </p:nvPr>
        </p:nvSpPr>
        <p:spPr>
          <a:xfrm>
            <a:off x="467749" y="1567543"/>
            <a:ext cx="4271676" cy="3390823"/>
          </a:xfrm>
        </p:spPr>
        <p:txBody>
          <a:bodyPr>
            <a:normAutofit/>
          </a:bodyPr>
          <a:lstStyle/>
          <a:p>
            <a:pPr marL="0" indent="0">
              <a:spcAft>
                <a:spcPts val="1200"/>
              </a:spcAft>
              <a:buNone/>
            </a:pPr>
            <a:r>
              <a:rPr lang="en-US" sz="2800" dirty="0">
                <a:latin typeface="+mj-lt"/>
                <a:cs typeface="Arial" panose="020B0604020202020204" pitchFamily="34" charset="0"/>
              </a:rPr>
              <a:t>There is a difference</a:t>
            </a:r>
          </a:p>
          <a:p>
            <a:r>
              <a:rPr lang="en-US" sz="2800" dirty="0">
                <a:latin typeface="+mj-lt"/>
                <a:cs typeface="Arial" panose="020B0604020202020204" pitchFamily="34" charset="0"/>
              </a:rPr>
              <a:t>Aggressive driving is a </a:t>
            </a:r>
            <a:r>
              <a:rPr lang="en-US" sz="2800" i="1" dirty="0">
                <a:latin typeface="+mj-lt"/>
                <a:cs typeface="Arial" panose="020B0604020202020204" pitchFamily="34" charset="0"/>
              </a:rPr>
              <a:t>traffic</a:t>
            </a:r>
            <a:r>
              <a:rPr lang="en-US" sz="2800" dirty="0">
                <a:latin typeface="+mj-lt"/>
                <a:cs typeface="Arial" panose="020B0604020202020204" pitchFamily="34" charset="0"/>
              </a:rPr>
              <a:t> offense</a:t>
            </a:r>
          </a:p>
          <a:p>
            <a:endParaRPr lang="en-US" sz="2200" dirty="0">
              <a:latin typeface="+mj-lt"/>
              <a:cs typeface="Arial" panose="020B0604020202020204" pitchFamily="34" charset="0"/>
            </a:endParaRPr>
          </a:p>
          <a:p>
            <a:r>
              <a:rPr lang="en-US" sz="2800" dirty="0">
                <a:latin typeface="+mj-lt"/>
                <a:cs typeface="Arial" panose="020B0604020202020204" pitchFamily="34" charset="0"/>
              </a:rPr>
              <a:t>Road rage is a </a:t>
            </a:r>
            <a:r>
              <a:rPr lang="en-US" sz="2800" i="1" dirty="0">
                <a:latin typeface="+mj-lt"/>
                <a:cs typeface="Arial" panose="020B0604020202020204" pitchFamily="34" charset="0"/>
              </a:rPr>
              <a:t>criminal</a:t>
            </a:r>
            <a:r>
              <a:rPr lang="en-US" sz="2800" dirty="0">
                <a:latin typeface="+mj-lt"/>
                <a:cs typeface="Arial" panose="020B0604020202020204" pitchFamily="34" charset="0"/>
              </a:rPr>
              <a:t> offense</a:t>
            </a:r>
          </a:p>
        </p:txBody>
      </p:sp>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01335" y="1338941"/>
            <a:ext cx="3258459" cy="488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F72DABD2-0899-4BED-BB85-F0AF59139C31}"/>
              </a:ext>
            </a:extLst>
          </p:cNvPr>
          <p:cNvSpPr>
            <a:spLocks noGrp="1"/>
          </p:cNvSpPr>
          <p:nvPr>
            <p:ph type="sldNum" sz="quarter" idx="10"/>
          </p:nvPr>
        </p:nvSpPr>
        <p:spPr/>
        <p:txBody>
          <a:bodyPr/>
          <a:lstStyle/>
          <a:p>
            <a:r>
              <a:rPr lang="en-US"/>
              <a:t>6.4 - </a:t>
            </a:r>
            <a:fld id="{170AF78D-E346-B548-856D-6E1169C6CB99}" type="slidenum">
              <a:rPr lang="en-US" smtClean="0"/>
              <a:pPr/>
              <a:t>14</a:t>
            </a:fld>
            <a:endParaRPr lang="en-US" dirty="0"/>
          </a:p>
        </p:txBody>
      </p:sp>
    </p:spTree>
    <p:extLst>
      <p:ext uri="{BB962C8B-B14F-4D97-AF65-F5344CB8AC3E}">
        <p14:creationId xmlns:p14="http://schemas.microsoft.com/office/powerpoint/2010/main" val="1254093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81719"/>
          </a:xfrm>
        </p:spPr>
        <p:txBody>
          <a:bodyPr>
            <a:noAutofit/>
          </a:bodyPr>
          <a:lstStyle/>
          <a:p>
            <a:r>
              <a:rPr lang="en-US" sz="3600" dirty="0"/>
              <a:t>Irrational Actions of the Aggressive Driver</a:t>
            </a:r>
          </a:p>
        </p:txBody>
      </p:sp>
      <p:sp>
        <p:nvSpPr>
          <p:cNvPr id="3" name="Content Placeholder 2"/>
          <p:cNvSpPr>
            <a:spLocks noGrp="1"/>
          </p:cNvSpPr>
          <p:nvPr>
            <p:ph idx="1"/>
          </p:nvPr>
        </p:nvSpPr>
        <p:spPr>
          <a:xfrm>
            <a:off x="3619539" y="1219201"/>
            <a:ext cx="5077809" cy="5364160"/>
          </a:xfrm>
        </p:spPr>
        <p:txBody>
          <a:bodyPr>
            <a:noAutofit/>
          </a:bodyPr>
          <a:lstStyle/>
          <a:p>
            <a:pPr>
              <a:spcBef>
                <a:spcPts val="0"/>
              </a:spcBef>
              <a:spcAft>
                <a:spcPts val="1200"/>
              </a:spcAft>
            </a:pPr>
            <a:r>
              <a:rPr lang="en-US" sz="2400" dirty="0">
                <a:latin typeface="+mj-lt"/>
                <a:cs typeface="Arial" pitchFamily="34" charset="0"/>
              </a:rPr>
              <a:t>Believes the vehicle hides him from other drivers so he is unseen by others.</a:t>
            </a:r>
          </a:p>
          <a:p>
            <a:pPr>
              <a:spcBef>
                <a:spcPts val="0"/>
              </a:spcBef>
              <a:spcAft>
                <a:spcPts val="1200"/>
              </a:spcAft>
            </a:pPr>
            <a:r>
              <a:rPr lang="en-US" sz="2400" dirty="0">
                <a:latin typeface="+mj-lt"/>
                <a:cs typeface="Arial" pitchFamily="34" charset="0"/>
              </a:rPr>
              <a:t>Thinks others are out to get her.</a:t>
            </a:r>
          </a:p>
          <a:p>
            <a:pPr>
              <a:spcBef>
                <a:spcPts val="0"/>
              </a:spcBef>
              <a:spcAft>
                <a:spcPts val="1200"/>
              </a:spcAft>
            </a:pPr>
            <a:r>
              <a:rPr lang="en-US" sz="2400" dirty="0">
                <a:latin typeface="+mj-lt"/>
                <a:cs typeface="Arial" pitchFamily="34" charset="0"/>
              </a:rPr>
              <a:t>Critical about the other driver’s appearance or their vehicle.</a:t>
            </a:r>
          </a:p>
          <a:p>
            <a:pPr>
              <a:spcBef>
                <a:spcPts val="0"/>
              </a:spcBef>
              <a:spcAft>
                <a:spcPts val="1200"/>
              </a:spcAft>
            </a:pPr>
            <a:r>
              <a:rPr lang="en-US" sz="2400" dirty="0">
                <a:latin typeface="+mj-lt"/>
                <a:cs typeface="Arial" pitchFamily="34" charset="0"/>
              </a:rPr>
              <a:t>Thoughts of violence against others.</a:t>
            </a:r>
          </a:p>
          <a:p>
            <a:pPr>
              <a:spcBef>
                <a:spcPts val="0"/>
              </a:spcBef>
              <a:spcAft>
                <a:spcPts val="1200"/>
              </a:spcAft>
            </a:pPr>
            <a:r>
              <a:rPr lang="en-US" sz="2400" dirty="0">
                <a:latin typeface="+mj-lt"/>
                <a:cs typeface="Arial" pitchFamily="34" charset="0"/>
              </a:rPr>
              <a:t>Believes his driving is not part of the problem.</a:t>
            </a:r>
          </a:p>
          <a:p>
            <a:pPr>
              <a:spcBef>
                <a:spcPts val="0"/>
              </a:spcBef>
              <a:spcAft>
                <a:spcPts val="1200"/>
              </a:spcAft>
            </a:pPr>
            <a:r>
              <a:rPr lang="en-US" sz="2400" dirty="0">
                <a:latin typeface="+mj-lt"/>
                <a:cs typeface="Arial" pitchFamily="34" charset="0"/>
              </a:rPr>
              <a:t>Doesn’t observes laws she disagrees with.</a:t>
            </a:r>
          </a:p>
          <a:p>
            <a:pPr marL="0" indent="0">
              <a:lnSpc>
                <a:spcPct val="110000"/>
              </a:lnSpc>
              <a:buNone/>
            </a:pPr>
            <a:endParaRPr lang="en-US" sz="2400" u="sng" dirty="0">
              <a:latin typeface="Arial" panose="020B0604020202020204" pitchFamily="34" charset="0"/>
              <a:cs typeface="Arial" panose="020B0604020202020204" pitchFamily="34" charset="0"/>
            </a:endParaRPr>
          </a:p>
        </p:txBody>
      </p:sp>
      <p:pic>
        <p:nvPicPr>
          <p:cNvPr id="512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2717" y="1073888"/>
            <a:ext cx="3346822" cy="5019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E73DB1B0-FB66-4302-9AF7-4BE66ECF9553}"/>
              </a:ext>
            </a:extLst>
          </p:cNvPr>
          <p:cNvSpPr>
            <a:spLocks noGrp="1"/>
          </p:cNvSpPr>
          <p:nvPr>
            <p:ph type="sldNum" sz="quarter" idx="10"/>
          </p:nvPr>
        </p:nvSpPr>
        <p:spPr/>
        <p:txBody>
          <a:bodyPr/>
          <a:lstStyle/>
          <a:p>
            <a:r>
              <a:rPr lang="en-US"/>
              <a:t>6.4 - </a:t>
            </a:r>
            <a:fld id="{170AF78D-E346-B548-856D-6E1169C6CB99}" type="slidenum">
              <a:rPr lang="en-US" smtClean="0"/>
              <a:pPr/>
              <a:t>15</a:t>
            </a:fld>
            <a:endParaRPr lang="en-US" dirty="0"/>
          </a:p>
        </p:txBody>
      </p:sp>
    </p:spTree>
    <p:extLst>
      <p:ext uri="{BB962C8B-B14F-4D97-AF65-F5344CB8AC3E}">
        <p14:creationId xmlns:p14="http://schemas.microsoft.com/office/powerpoint/2010/main" val="1848160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87887"/>
          </a:xfrm>
        </p:spPr>
        <p:txBody>
          <a:bodyPr>
            <a:noAutofit/>
          </a:bodyPr>
          <a:lstStyle/>
          <a:p>
            <a:r>
              <a:rPr lang="en-US" dirty="0"/>
              <a:t>The Road Rage Driver</a:t>
            </a: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8891" y="962526"/>
            <a:ext cx="6906217" cy="460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F25EC425-C970-493E-92A1-80E66D5BE128}"/>
              </a:ext>
            </a:extLst>
          </p:cNvPr>
          <p:cNvSpPr>
            <a:spLocks noGrp="1"/>
          </p:cNvSpPr>
          <p:nvPr>
            <p:ph type="sldNum" sz="quarter" idx="10"/>
          </p:nvPr>
        </p:nvSpPr>
        <p:spPr/>
        <p:txBody>
          <a:bodyPr/>
          <a:lstStyle/>
          <a:p>
            <a:r>
              <a:rPr lang="en-US"/>
              <a:t>6.4 - </a:t>
            </a:r>
            <a:fld id="{170AF78D-E346-B548-856D-6E1169C6CB99}" type="slidenum">
              <a:rPr lang="en-US" smtClean="0"/>
              <a:pPr/>
              <a:t>16</a:t>
            </a:fld>
            <a:endParaRPr lang="en-US" dirty="0"/>
          </a:p>
        </p:txBody>
      </p:sp>
    </p:spTree>
    <p:extLst>
      <p:ext uri="{BB962C8B-B14F-4D97-AF65-F5344CB8AC3E}">
        <p14:creationId xmlns:p14="http://schemas.microsoft.com/office/powerpoint/2010/main" val="1441124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road rage?</a:t>
            </a:r>
          </a:p>
        </p:txBody>
      </p:sp>
      <p:sp>
        <p:nvSpPr>
          <p:cNvPr id="3" name="Content Placeholder 2"/>
          <p:cNvSpPr>
            <a:spLocks noGrp="1"/>
          </p:cNvSpPr>
          <p:nvPr>
            <p:ph idx="1"/>
          </p:nvPr>
        </p:nvSpPr>
        <p:spPr>
          <a:xfrm>
            <a:off x="467748" y="1226201"/>
            <a:ext cx="8523851" cy="5130149"/>
          </a:xfrm>
        </p:spPr>
        <p:txBody>
          <a:bodyPr>
            <a:noAutofit/>
          </a:bodyPr>
          <a:lstStyle/>
          <a:p>
            <a:pPr>
              <a:spcBef>
                <a:spcPts val="0"/>
              </a:spcBef>
            </a:pPr>
            <a:r>
              <a:rPr lang="en-US" sz="2800" dirty="0">
                <a:latin typeface="+mj-lt"/>
                <a:cs typeface="Arial" panose="020B0604020202020204" pitchFamily="34" charset="0"/>
              </a:rPr>
              <a:t>Intermittent explosive disorder (IED) is marked by episodes of unwarranted anger, impulsive aggressiveness  and road rage.</a:t>
            </a:r>
          </a:p>
          <a:p>
            <a:pPr marL="0" indent="0">
              <a:spcBef>
                <a:spcPts val="0"/>
              </a:spcBef>
              <a:buNone/>
            </a:pPr>
            <a:endParaRPr lang="en-US" sz="2800" dirty="0">
              <a:latin typeface="+mj-lt"/>
            </a:endParaRPr>
          </a:p>
          <a:p>
            <a:pPr>
              <a:spcBef>
                <a:spcPts val="0"/>
              </a:spcBef>
            </a:pPr>
            <a:r>
              <a:rPr lang="en-US" sz="2800" dirty="0">
                <a:latin typeface="+mj-lt"/>
                <a:cs typeface="Arial" panose="020B0604020202020204" pitchFamily="34" charset="0"/>
              </a:rPr>
              <a:t>Assault with a motor vehicle that occurs as a direct result of a disagreement between drivers.</a:t>
            </a:r>
          </a:p>
          <a:p>
            <a:pPr marL="0" indent="0">
              <a:buNone/>
            </a:pPr>
            <a:endParaRPr lang="en-US" dirty="0">
              <a:latin typeface="Arial" panose="020B0604020202020204" pitchFamily="34" charset="0"/>
              <a:cs typeface="Arial" panose="020B0604020202020204" pitchFamily="34" charset="0"/>
            </a:endParaRPr>
          </a:p>
        </p:txBody>
      </p:sp>
      <p:pic>
        <p:nvPicPr>
          <p:cNvPr id="10242" name="Picture 2" descr="C:\Users\cp8035\AppData\Local\Microsoft\Windows\Temporary Internet Files\Content.IE5\7OGNV08P\MP90038604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21181" y="3984090"/>
            <a:ext cx="3321164" cy="23722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B4CA2A9-7C1B-40E0-A937-EE47FA599342}"/>
              </a:ext>
            </a:extLst>
          </p:cNvPr>
          <p:cNvSpPr>
            <a:spLocks noGrp="1"/>
          </p:cNvSpPr>
          <p:nvPr>
            <p:ph type="sldNum" sz="quarter" idx="10"/>
          </p:nvPr>
        </p:nvSpPr>
        <p:spPr/>
        <p:txBody>
          <a:bodyPr/>
          <a:lstStyle/>
          <a:p>
            <a:r>
              <a:rPr lang="en-US" dirty="0"/>
              <a:t>6.4 - </a:t>
            </a:r>
            <a:fld id="{170AF78D-E346-B548-856D-6E1169C6CB99}" type="slidenum">
              <a:rPr lang="en-US" smtClean="0"/>
              <a:pPr/>
              <a:t>17</a:t>
            </a:fld>
            <a:endParaRPr lang="en-US" dirty="0"/>
          </a:p>
        </p:txBody>
      </p:sp>
    </p:spTree>
    <p:extLst>
      <p:ext uri="{BB962C8B-B14F-4D97-AF65-F5344CB8AC3E}">
        <p14:creationId xmlns:p14="http://schemas.microsoft.com/office/powerpoint/2010/main" val="229388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95BB1-35DE-408D-9827-8A63D0B62AAB}"/>
              </a:ext>
            </a:extLst>
          </p:cNvPr>
          <p:cNvSpPr>
            <a:spLocks noGrp="1"/>
          </p:cNvSpPr>
          <p:nvPr>
            <p:ph type="title"/>
          </p:nvPr>
        </p:nvSpPr>
        <p:spPr/>
        <p:txBody>
          <a:bodyPr/>
          <a:lstStyle/>
          <a:p>
            <a:r>
              <a:rPr lang="en-US" dirty="0"/>
              <a:t>Student Activity: </a:t>
            </a:r>
            <a:r>
              <a:rPr lang="en-US" dirty="0">
                <a:solidFill>
                  <a:schemeClr val="tx1"/>
                </a:solidFill>
              </a:rPr>
              <a:t>Anger Awareness</a:t>
            </a:r>
          </a:p>
        </p:txBody>
      </p:sp>
      <p:sp>
        <p:nvSpPr>
          <p:cNvPr id="3" name="Content Placeholder 2"/>
          <p:cNvSpPr>
            <a:spLocks noGrp="1"/>
          </p:cNvSpPr>
          <p:nvPr>
            <p:ph idx="1"/>
          </p:nvPr>
        </p:nvSpPr>
        <p:spPr>
          <a:xfrm>
            <a:off x="647700" y="1283368"/>
            <a:ext cx="7886699" cy="4813021"/>
          </a:xfrm>
        </p:spPr>
        <p:txBody>
          <a:bodyPr>
            <a:noAutofit/>
          </a:bodyPr>
          <a:lstStyle/>
          <a:p>
            <a:pPr marL="0" indent="0">
              <a:buNone/>
            </a:pPr>
            <a:r>
              <a:rPr lang="en-US" sz="2800" dirty="0">
                <a:latin typeface="+mj-lt"/>
                <a:cs typeface="Arial" panose="020B0604020202020204" pitchFamily="34" charset="0"/>
              </a:rPr>
              <a:t>List driver actions that annoy, frustrate or make other drivers angry.</a:t>
            </a:r>
          </a:p>
          <a:p>
            <a:pPr marL="0" indent="0">
              <a:buNone/>
            </a:pPr>
            <a:endParaRPr lang="en-US" sz="2800" dirty="0">
              <a:latin typeface="+mj-lt"/>
              <a:cs typeface="Arial" panose="020B0604020202020204" pitchFamily="34" charset="0"/>
            </a:endParaRPr>
          </a:p>
          <a:p>
            <a:pPr marL="0" indent="0">
              <a:buNone/>
            </a:pPr>
            <a:r>
              <a:rPr lang="en-US" sz="2800" dirty="0">
                <a:latin typeface="+mj-lt"/>
                <a:cs typeface="Arial" panose="020B0604020202020204" pitchFamily="34" charset="0"/>
              </a:rPr>
              <a:t>Small group discussion – 3 minutes</a:t>
            </a:r>
          </a:p>
          <a:p>
            <a:r>
              <a:rPr lang="en-US" sz="2800" dirty="0">
                <a:latin typeface="+mj-lt"/>
                <a:cs typeface="Arial" panose="020B0604020202020204" pitchFamily="34" charset="0"/>
              </a:rPr>
              <a:t>Identify poor driving habits which can  lead to aggression.</a:t>
            </a:r>
          </a:p>
          <a:p>
            <a:r>
              <a:rPr lang="en-US" sz="2800" dirty="0">
                <a:latin typeface="+mj-lt"/>
                <a:cs typeface="Arial" panose="020B0604020202020204" pitchFamily="34" charset="0"/>
              </a:rPr>
              <a:t>List all the ones you have seen or can imagine.</a:t>
            </a:r>
          </a:p>
          <a:p>
            <a:r>
              <a:rPr lang="en-US" sz="2800" dirty="0">
                <a:latin typeface="+mj-lt"/>
                <a:cs typeface="Arial" panose="020B0604020202020204" pitchFamily="34" charset="0"/>
              </a:rPr>
              <a:t>What  strategies can you use to deal with these situations?</a:t>
            </a:r>
          </a:p>
          <a:p>
            <a:pPr marL="0"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7010400" y="6356350"/>
            <a:ext cx="2133600" cy="365125"/>
          </a:xfrm>
        </p:spPr>
        <p:txBody>
          <a:bodyPr/>
          <a:lstStyle/>
          <a:p>
            <a:pPr algn="l"/>
            <a:r>
              <a:rPr lang="en-US"/>
              <a:t>  </a:t>
            </a:r>
            <a:fld id="{170AF78D-E346-B548-856D-6E1169C6CB99}" type="slidenum">
              <a:rPr lang="en-US" smtClean="0"/>
              <a:pPr algn="l"/>
              <a:t>18</a:t>
            </a:fld>
            <a:endParaRPr lang="en-US" dirty="0"/>
          </a:p>
        </p:txBody>
      </p:sp>
      <p:sp>
        <p:nvSpPr>
          <p:cNvPr id="5" name="Rectangle 4"/>
          <p:cNvSpPr/>
          <p:nvPr/>
        </p:nvSpPr>
        <p:spPr>
          <a:xfrm>
            <a:off x="317218" y="6096390"/>
            <a:ext cx="184731" cy="276999"/>
          </a:xfrm>
          <a:prstGeom prst="rect">
            <a:avLst/>
          </a:prstGeom>
        </p:spPr>
        <p:txBody>
          <a:bodyPr wrap="none">
            <a:spAutoFit/>
          </a:bodyPr>
          <a:lstStyle/>
          <a:p>
            <a:endParaRPr lang="en-US" sz="1200" dirty="0"/>
          </a:p>
        </p:txBody>
      </p:sp>
    </p:spTree>
    <p:extLst>
      <p:ext uri="{BB962C8B-B14F-4D97-AF65-F5344CB8AC3E}">
        <p14:creationId xmlns:p14="http://schemas.microsoft.com/office/powerpoint/2010/main" val="1417516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How to make other drivers angry</a:t>
            </a:r>
          </a:p>
        </p:txBody>
      </p:sp>
      <p:sp>
        <p:nvSpPr>
          <p:cNvPr id="3" name="Content Placeholder 2"/>
          <p:cNvSpPr>
            <a:spLocks noGrp="1"/>
          </p:cNvSpPr>
          <p:nvPr>
            <p:ph idx="1"/>
          </p:nvPr>
        </p:nvSpPr>
        <p:spPr>
          <a:xfrm>
            <a:off x="457200" y="1219200"/>
            <a:ext cx="8240150" cy="5137149"/>
          </a:xfrm>
        </p:spPr>
        <p:txBody>
          <a:bodyPr>
            <a:noAutofit/>
          </a:bodyPr>
          <a:lstStyle/>
          <a:p>
            <a:pPr>
              <a:spcBef>
                <a:spcPts val="0"/>
              </a:spcBef>
              <a:spcAft>
                <a:spcPts val="1200"/>
              </a:spcAft>
            </a:pPr>
            <a:r>
              <a:rPr lang="en-US" sz="2400" dirty="0">
                <a:latin typeface="+mj-lt"/>
                <a:cs typeface="Arial" pitchFamily="34" charset="0"/>
              </a:rPr>
              <a:t>Reducing a gap to prevent others </a:t>
            </a:r>
            <a:br>
              <a:rPr lang="en-US" sz="2400" dirty="0">
                <a:latin typeface="+mj-lt"/>
                <a:cs typeface="Arial" pitchFamily="34" charset="0"/>
              </a:rPr>
            </a:br>
            <a:r>
              <a:rPr lang="en-US" sz="2400" dirty="0">
                <a:latin typeface="+mj-lt"/>
                <a:cs typeface="Arial" pitchFamily="34" charset="0"/>
              </a:rPr>
              <a:t>from entering your lane.</a:t>
            </a:r>
          </a:p>
          <a:p>
            <a:pPr>
              <a:spcBef>
                <a:spcPts val="0"/>
              </a:spcBef>
              <a:spcAft>
                <a:spcPts val="1200"/>
              </a:spcAft>
            </a:pPr>
            <a:r>
              <a:rPr lang="en-US" sz="2400" dirty="0">
                <a:latin typeface="+mj-lt"/>
                <a:cs typeface="Arial" pitchFamily="34" charset="0"/>
              </a:rPr>
              <a:t>Failing to turn off high beams </a:t>
            </a:r>
            <a:br>
              <a:rPr lang="en-US" sz="2400" dirty="0">
                <a:latin typeface="+mj-lt"/>
                <a:cs typeface="Arial" pitchFamily="34" charset="0"/>
              </a:rPr>
            </a:br>
            <a:r>
              <a:rPr lang="en-US" sz="2400" dirty="0">
                <a:latin typeface="+mj-lt"/>
                <a:cs typeface="Arial" pitchFamily="34" charset="0"/>
              </a:rPr>
              <a:t>for oncoming drivers.</a:t>
            </a:r>
          </a:p>
          <a:p>
            <a:pPr>
              <a:spcBef>
                <a:spcPts val="0"/>
              </a:spcBef>
              <a:spcAft>
                <a:spcPts val="1200"/>
              </a:spcAft>
            </a:pPr>
            <a:r>
              <a:rPr lang="en-US" sz="2400" dirty="0">
                <a:latin typeface="+mj-lt"/>
                <a:cs typeface="Arial" pitchFamily="34" charset="0"/>
              </a:rPr>
              <a:t>Flashing high beams to the driver </a:t>
            </a:r>
            <a:br>
              <a:rPr lang="en-US" sz="2400" dirty="0">
                <a:latin typeface="+mj-lt"/>
                <a:cs typeface="Arial" pitchFamily="34" charset="0"/>
              </a:rPr>
            </a:br>
            <a:r>
              <a:rPr lang="en-US" sz="2400" dirty="0">
                <a:latin typeface="+mj-lt"/>
                <a:cs typeface="Arial" pitchFamily="34" charset="0"/>
              </a:rPr>
              <a:t>in front.</a:t>
            </a:r>
          </a:p>
          <a:p>
            <a:pPr>
              <a:spcBef>
                <a:spcPts val="0"/>
              </a:spcBef>
              <a:spcAft>
                <a:spcPts val="1200"/>
              </a:spcAft>
            </a:pPr>
            <a:r>
              <a:rPr lang="en-US" sz="2400" dirty="0">
                <a:latin typeface="+mj-lt"/>
                <a:cs typeface="Arial" pitchFamily="34" charset="0"/>
              </a:rPr>
              <a:t>Long blasts of the horn.</a:t>
            </a:r>
          </a:p>
          <a:p>
            <a:pPr>
              <a:spcBef>
                <a:spcPts val="0"/>
              </a:spcBef>
              <a:spcAft>
                <a:spcPts val="1200"/>
              </a:spcAft>
            </a:pPr>
            <a:r>
              <a:rPr lang="en-US" sz="2400" dirty="0">
                <a:latin typeface="+mj-lt"/>
                <a:cs typeface="Arial" pitchFamily="34" charset="0"/>
              </a:rPr>
              <a:t>Weaving in and out of traffic lanes at high speed.</a:t>
            </a:r>
          </a:p>
          <a:p>
            <a:pPr>
              <a:spcBef>
                <a:spcPts val="0"/>
              </a:spcBef>
              <a:spcAft>
                <a:spcPts val="1200"/>
              </a:spcAft>
            </a:pPr>
            <a:r>
              <a:rPr lang="en-US" sz="2400" dirty="0">
                <a:latin typeface="+mj-lt"/>
                <a:cs typeface="Arial" pitchFamily="34" charset="0"/>
              </a:rPr>
              <a:t>Returning inappropriate gestures to other drivers.</a:t>
            </a:r>
          </a:p>
          <a:p>
            <a:pPr>
              <a:spcBef>
                <a:spcPts val="0"/>
              </a:spcBef>
              <a:spcAft>
                <a:spcPts val="1200"/>
              </a:spcAft>
            </a:pPr>
            <a:r>
              <a:rPr lang="en-US" sz="2400" dirty="0">
                <a:latin typeface="+mj-lt"/>
                <a:cs typeface="Arial" pitchFamily="34" charset="0"/>
              </a:rPr>
              <a:t>Failing to signal.</a:t>
            </a:r>
          </a:p>
        </p:txBody>
      </p:sp>
      <p:pic>
        <p:nvPicPr>
          <p:cNvPr id="11270" name="Picture 6" descr="C:\Users\cp8035\AppData\Local\Microsoft\Windows\Temporary Internet Files\Content.IE5\NCD8NHIP\MP90038606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9751" y="1478633"/>
            <a:ext cx="3297600" cy="235542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8FACD0F-4D85-4B17-B284-4C489C405281}"/>
              </a:ext>
            </a:extLst>
          </p:cNvPr>
          <p:cNvSpPr>
            <a:spLocks noGrp="1"/>
          </p:cNvSpPr>
          <p:nvPr>
            <p:ph type="sldNum" sz="quarter" idx="10"/>
          </p:nvPr>
        </p:nvSpPr>
        <p:spPr/>
        <p:txBody>
          <a:bodyPr/>
          <a:lstStyle/>
          <a:p>
            <a:r>
              <a:rPr lang="en-US"/>
              <a:t>6.4 - </a:t>
            </a:r>
            <a:fld id="{170AF78D-E346-B548-856D-6E1169C6CB99}" type="slidenum">
              <a:rPr lang="en-US" smtClean="0"/>
              <a:pPr/>
              <a:t>19</a:t>
            </a:fld>
            <a:endParaRPr lang="en-US" dirty="0"/>
          </a:p>
        </p:txBody>
      </p:sp>
    </p:spTree>
    <p:extLst>
      <p:ext uri="{BB962C8B-B14F-4D97-AF65-F5344CB8AC3E}">
        <p14:creationId xmlns:p14="http://schemas.microsoft.com/office/powerpoint/2010/main" val="1796017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 Dangerous Emotions</a:t>
            </a:r>
          </a:p>
        </p:txBody>
      </p:sp>
      <p:sp>
        <p:nvSpPr>
          <p:cNvPr id="3" name="Content Placeholder 2"/>
          <p:cNvSpPr>
            <a:spLocks noGrp="1"/>
          </p:cNvSpPr>
          <p:nvPr>
            <p:ph idx="1"/>
          </p:nvPr>
        </p:nvSpPr>
        <p:spPr>
          <a:xfrm>
            <a:off x="1056068" y="1493949"/>
            <a:ext cx="7225048" cy="4599557"/>
          </a:xfrm>
        </p:spPr>
        <p:txBody>
          <a:bodyPr>
            <a:noAutofit/>
          </a:bodyPr>
          <a:lstStyle/>
          <a:p>
            <a:pPr marL="0" indent="0">
              <a:buNone/>
            </a:pPr>
            <a:r>
              <a:rPr lang="en-US" sz="2800" dirty="0">
                <a:latin typeface="+mj-lt"/>
                <a:cs typeface="Arial" panose="020B0604020202020204" pitchFamily="34" charset="0"/>
              </a:rPr>
              <a:t>Students will understand and be able to explain:</a:t>
            </a:r>
          </a:p>
          <a:p>
            <a:pPr lvl="0"/>
            <a:r>
              <a:rPr lang="en-US" sz="2800" dirty="0">
                <a:latin typeface="+mj-lt"/>
                <a:cs typeface="Arial" panose="020B0604020202020204" pitchFamily="34" charset="0"/>
              </a:rPr>
              <a:t>Emotions and their effect on driver behavior.</a:t>
            </a:r>
          </a:p>
          <a:p>
            <a:r>
              <a:rPr lang="en-US" sz="2800" dirty="0">
                <a:latin typeface="+mj-lt"/>
                <a:cs typeface="Arial" panose="020B0604020202020204" pitchFamily="34" charset="0"/>
              </a:rPr>
              <a:t>How the senses are used while driving.</a:t>
            </a:r>
          </a:p>
          <a:p>
            <a:pPr lvl="0"/>
            <a:r>
              <a:rPr lang="en-US" sz="2800" dirty="0">
                <a:latin typeface="+mj-lt"/>
                <a:cs typeface="Arial" panose="020B0604020202020204" pitchFamily="34" charset="0"/>
              </a:rPr>
              <a:t>Ways to compensate for temporary and permanent disabilities while driving. </a:t>
            </a:r>
          </a:p>
          <a:p>
            <a:r>
              <a:rPr lang="en-US" sz="2800" dirty="0">
                <a:latin typeface="+mj-lt"/>
                <a:cs typeface="Arial" panose="020B0604020202020204" pitchFamily="34" charset="0"/>
              </a:rPr>
              <a:t>Strategies to reduce conflicts while driving. </a:t>
            </a:r>
          </a:p>
          <a:p>
            <a:pPr lvl="0"/>
            <a:r>
              <a:rPr lang="en-US" sz="2800" dirty="0">
                <a:latin typeface="+mj-lt"/>
                <a:cs typeface="Arial" panose="020B0604020202020204" pitchFamily="34" charset="0"/>
              </a:rPr>
              <a:t>Aggressive driving that can escalate road rage.</a:t>
            </a:r>
          </a:p>
          <a:p>
            <a:pPr lvl="0"/>
            <a:r>
              <a:rPr lang="en-US" sz="2800" dirty="0">
                <a:latin typeface="+mj-lt"/>
                <a:cs typeface="Arial" panose="020B0604020202020204" pitchFamily="34" charset="0"/>
              </a:rPr>
              <a:t>Ways to control emotions and manage anger while driving.</a:t>
            </a:r>
          </a:p>
        </p:txBody>
      </p:sp>
      <p:sp>
        <p:nvSpPr>
          <p:cNvPr id="4" name="Slide Number Placeholder 3">
            <a:extLst>
              <a:ext uri="{FF2B5EF4-FFF2-40B4-BE49-F238E27FC236}">
                <a16:creationId xmlns:a16="http://schemas.microsoft.com/office/drawing/2014/main" id="{18C91439-4FEF-453F-9121-CC4C1026AA9D}"/>
              </a:ext>
            </a:extLst>
          </p:cNvPr>
          <p:cNvSpPr>
            <a:spLocks noGrp="1"/>
          </p:cNvSpPr>
          <p:nvPr>
            <p:ph type="sldNum" sz="quarter" idx="10"/>
          </p:nvPr>
        </p:nvSpPr>
        <p:spPr/>
        <p:txBody>
          <a:bodyPr/>
          <a:lstStyle/>
          <a:p>
            <a:r>
              <a:rPr lang="en-US"/>
              <a:t>6.4 - </a:t>
            </a:r>
            <a:fld id="{170AF78D-E346-B548-856D-6E1169C6CB99}" type="slidenum">
              <a:rPr lang="en-US" smtClean="0"/>
              <a:pPr/>
              <a:t>2</a:t>
            </a:fld>
            <a:endParaRPr lang="en-US" dirty="0"/>
          </a:p>
        </p:txBody>
      </p:sp>
    </p:spTree>
    <p:extLst>
      <p:ext uri="{BB962C8B-B14F-4D97-AF65-F5344CB8AC3E}">
        <p14:creationId xmlns:p14="http://schemas.microsoft.com/office/powerpoint/2010/main" val="1196355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Emotions and Aggressive Drivers</a:t>
            </a:r>
          </a:p>
        </p:txBody>
      </p:sp>
      <p:sp>
        <p:nvSpPr>
          <p:cNvPr id="3" name="Content Placeholder 2"/>
          <p:cNvSpPr>
            <a:spLocks noGrp="1"/>
          </p:cNvSpPr>
          <p:nvPr>
            <p:ph idx="1"/>
          </p:nvPr>
        </p:nvSpPr>
        <p:spPr>
          <a:xfrm>
            <a:off x="641685" y="4539923"/>
            <a:ext cx="8045116" cy="1998989"/>
          </a:xfrm>
        </p:spPr>
        <p:txBody>
          <a:bodyPr>
            <a:noAutofit/>
          </a:bodyPr>
          <a:lstStyle/>
          <a:p>
            <a:r>
              <a:rPr lang="en-US" sz="2400" dirty="0">
                <a:latin typeface="+mj-lt"/>
                <a:cs typeface="Arial" panose="020B0604020202020204" pitchFamily="34" charset="0"/>
              </a:rPr>
              <a:t>Drivers or passengers can be angry, upset or impatient.</a:t>
            </a:r>
          </a:p>
          <a:p>
            <a:r>
              <a:rPr lang="en-US" sz="2400" dirty="0">
                <a:latin typeface="+mj-lt"/>
                <a:cs typeface="Arial" panose="020B0604020202020204" pitchFamily="34" charset="0"/>
              </a:rPr>
              <a:t>Aggressions become inflamed due to traffic dispute, altercation, or grievance.</a:t>
            </a:r>
          </a:p>
          <a:p>
            <a:r>
              <a:rPr lang="en-US" sz="2400" dirty="0">
                <a:latin typeface="+mj-lt"/>
                <a:cs typeface="Arial" panose="020B0604020202020204" pitchFamily="34" charset="0"/>
              </a:rPr>
              <a:t>Conflicts sometimes lead to violent and life-threatening encounters.</a:t>
            </a:r>
          </a:p>
        </p:txBody>
      </p:sp>
      <p:sp>
        <p:nvSpPr>
          <p:cNvPr id="6" name="Slide Number Placeholder 5">
            <a:extLst>
              <a:ext uri="{FF2B5EF4-FFF2-40B4-BE49-F238E27FC236}">
                <a16:creationId xmlns:a16="http://schemas.microsoft.com/office/drawing/2014/main" id="{4EBD1C94-F82F-48DB-BCFC-3D71564713EF}"/>
              </a:ext>
            </a:extLst>
          </p:cNvPr>
          <p:cNvSpPr>
            <a:spLocks noGrp="1"/>
          </p:cNvSpPr>
          <p:nvPr>
            <p:ph type="sldNum" sz="quarter" idx="10"/>
          </p:nvPr>
        </p:nvSpPr>
        <p:spPr/>
        <p:txBody>
          <a:bodyPr/>
          <a:lstStyle/>
          <a:p>
            <a:r>
              <a:rPr lang="en-US"/>
              <a:t>6.4 - </a:t>
            </a:r>
            <a:fld id="{170AF78D-E346-B548-856D-6E1169C6CB99}" type="slidenum">
              <a:rPr lang="en-US" smtClean="0"/>
              <a:pPr/>
              <a:t>20</a:t>
            </a:fld>
            <a:endParaRPr lang="en-US" dirty="0"/>
          </a:p>
        </p:txBody>
      </p:sp>
      <p:pic>
        <p:nvPicPr>
          <p:cNvPr id="9" name="Picture 8">
            <a:extLst>
              <a:ext uri="{FF2B5EF4-FFF2-40B4-BE49-F238E27FC236}">
                <a16:creationId xmlns:a16="http://schemas.microsoft.com/office/drawing/2014/main" id="{E8AAFEAB-0C83-465B-A101-384E5C70EAC7}"/>
              </a:ext>
            </a:extLst>
          </p:cNvPr>
          <p:cNvPicPr>
            <a:picLocks noChangeAspect="1"/>
          </p:cNvPicPr>
          <p:nvPr/>
        </p:nvPicPr>
        <p:blipFill>
          <a:blip r:embed="rId3"/>
          <a:stretch>
            <a:fillRect/>
          </a:stretch>
        </p:blipFill>
        <p:spPr>
          <a:xfrm>
            <a:off x="1521588" y="1202930"/>
            <a:ext cx="6100823" cy="3049580"/>
          </a:xfrm>
          <a:prstGeom prst="rect">
            <a:avLst/>
          </a:prstGeom>
        </p:spPr>
      </p:pic>
    </p:spTree>
    <p:extLst>
      <p:ext uri="{BB962C8B-B14F-4D97-AF65-F5344CB8AC3E}">
        <p14:creationId xmlns:p14="http://schemas.microsoft.com/office/powerpoint/2010/main" val="994319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408"/>
            <a:ext cx="8229600" cy="799250"/>
          </a:xfrm>
        </p:spPr>
        <p:txBody>
          <a:bodyPr/>
          <a:lstStyle/>
          <a:p>
            <a:r>
              <a:rPr lang="en-US" dirty="0"/>
              <a:t>Tragedy on Highway 93</a:t>
            </a:r>
          </a:p>
        </p:txBody>
      </p:sp>
      <p:pic>
        <p:nvPicPr>
          <p:cNvPr id="4" name="Content Placeholder 3" descr="WinterCrash.JPG"/>
          <p:cNvPicPr>
            <a:picLocks noGrp="1" noChangeAspect="1"/>
          </p:cNvPicPr>
          <p:nvPr>
            <p:ph idx="1"/>
          </p:nvPr>
        </p:nvPicPr>
        <p:blipFill>
          <a:blip r:embed="rId3"/>
          <a:stretch>
            <a:fillRect/>
          </a:stretch>
        </p:blipFill>
        <p:spPr>
          <a:xfrm>
            <a:off x="1604211" y="1073889"/>
            <a:ext cx="6015789" cy="5462512"/>
          </a:xfrm>
          <a:ln>
            <a:solidFill>
              <a:schemeClr val="tx1"/>
            </a:solidFill>
          </a:ln>
        </p:spPr>
      </p:pic>
      <p:sp>
        <p:nvSpPr>
          <p:cNvPr id="3" name="Slide Number Placeholder 2">
            <a:extLst>
              <a:ext uri="{FF2B5EF4-FFF2-40B4-BE49-F238E27FC236}">
                <a16:creationId xmlns:a16="http://schemas.microsoft.com/office/drawing/2014/main" id="{D2CAC47A-90EC-447C-93B6-BD44CDF75C9F}"/>
              </a:ext>
            </a:extLst>
          </p:cNvPr>
          <p:cNvSpPr>
            <a:spLocks noGrp="1"/>
          </p:cNvSpPr>
          <p:nvPr>
            <p:ph type="sldNum" sz="quarter" idx="10"/>
          </p:nvPr>
        </p:nvSpPr>
        <p:spPr/>
        <p:txBody>
          <a:bodyPr/>
          <a:lstStyle/>
          <a:p>
            <a:r>
              <a:rPr lang="en-US"/>
              <a:t>6.4 - </a:t>
            </a:r>
            <a:fld id="{170AF78D-E346-B548-856D-6E1169C6CB99}"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cp8035\AppData\Local\Microsoft\Windows\Temporary Internet Files\Content.IE5\9U16Y92L\MC90026551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143002" y="-1143002"/>
            <a:ext cx="6857999" cy="91440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009018"/>
            <a:ext cx="8229600" cy="762195"/>
          </a:xfrm>
        </p:spPr>
        <p:txBody>
          <a:bodyPr>
            <a:normAutofit/>
          </a:bodyPr>
          <a:lstStyle/>
          <a:p>
            <a:r>
              <a:rPr lang="en-US" dirty="0"/>
              <a:t>Anxieties </a:t>
            </a:r>
          </a:p>
        </p:txBody>
      </p:sp>
      <p:pic>
        <p:nvPicPr>
          <p:cNvPr id="3074" name="Picture 2" descr="C:\Users\cp8035\AppData\Local\Microsoft\Windows\Temporary Internet Files\Content.IE5\D5QKU33Q\MC900320032[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77614" y="4997296"/>
            <a:ext cx="837590" cy="88696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8EA53A4-64A3-4E2E-9C74-9D7ADA372DBC}"/>
              </a:ext>
            </a:extLst>
          </p:cNvPr>
          <p:cNvSpPr>
            <a:spLocks noGrp="1"/>
          </p:cNvSpPr>
          <p:nvPr>
            <p:ph type="sldNum" sz="quarter" idx="10"/>
          </p:nvPr>
        </p:nvSpPr>
        <p:spPr/>
        <p:txBody>
          <a:bodyPr/>
          <a:lstStyle/>
          <a:p>
            <a:r>
              <a:rPr lang="en-US"/>
              <a:t>6.4 - </a:t>
            </a:r>
            <a:fld id="{170AF78D-E346-B548-856D-6E1169C6CB99}" type="slidenum">
              <a:rPr lang="en-US" smtClean="0"/>
              <a:pPr/>
              <a:t>22</a:t>
            </a:fld>
            <a:endParaRPr lang="en-US" dirty="0"/>
          </a:p>
        </p:txBody>
      </p:sp>
      <p:sp>
        <p:nvSpPr>
          <p:cNvPr id="3" name="Content Placeholder 2"/>
          <p:cNvSpPr>
            <a:spLocks noGrp="1"/>
          </p:cNvSpPr>
          <p:nvPr>
            <p:ph idx="1"/>
          </p:nvPr>
        </p:nvSpPr>
        <p:spPr>
          <a:xfrm>
            <a:off x="1427745" y="1827529"/>
            <a:ext cx="6657476" cy="3774478"/>
          </a:xfrm>
        </p:spPr>
        <p:txBody>
          <a:bodyPr>
            <a:noAutofit/>
          </a:bodyPr>
          <a:lstStyle/>
          <a:p>
            <a:pPr>
              <a:lnSpc>
                <a:spcPct val="90000"/>
              </a:lnSpc>
            </a:pPr>
            <a:r>
              <a:rPr lang="en-US" sz="2400" dirty="0"/>
              <a:t>“I’m going to be late if I don’t hurry up”</a:t>
            </a:r>
          </a:p>
          <a:p>
            <a:pPr>
              <a:lnSpc>
                <a:spcPct val="90000"/>
              </a:lnSpc>
            </a:pPr>
            <a:r>
              <a:rPr lang="en-US" sz="2400" dirty="0"/>
              <a:t>“Why is traffic going so slow?”</a:t>
            </a:r>
          </a:p>
          <a:p>
            <a:pPr>
              <a:lnSpc>
                <a:spcPct val="90000"/>
              </a:lnSpc>
            </a:pPr>
            <a:r>
              <a:rPr lang="en-US" sz="2400" dirty="0"/>
              <a:t>“I’ll never make it”</a:t>
            </a:r>
          </a:p>
          <a:p>
            <a:pPr>
              <a:lnSpc>
                <a:spcPct val="90000"/>
              </a:lnSpc>
            </a:pPr>
            <a:r>
              <a:rPr lang="en-US" sz="2400" dirty="0"/>
              <a:t>“If only I had gone a little faster, I could’ve made it”</a:t>
            </a:r>
          </a:p>
          <a:p>
            <a:pPr>
              <a:lnSpc>
                <a:spcPct val="90000"/>
              </a:lnSpc>
            </a:pPr>
            <a:r>
              <a:rPr lang="en-US" sz="2400" dirty="0"/>
              <a:t>“Oh no!  Red light”</a:t>
            </a:r>
          </a:p>
          <a:p>
            <a:pPr>
              <a:lnSpc>
                <a:spcPct val="90000"/>
              </a:lnSpc>
            </a:pPr>
            <a:r>
              <a:rPr lang="en-US" sz="2400" dirty="0"/>
              <a:t>“All of these cars are trying to squeeze in!”</a:t>
            </a:r>
          </a:p>
          <a:p>
            <a:pPr>
              <a:lnSpc>
                <a:spcPct val="90000"/>
              </a:lnSpc>
            </a:pPr>
            <a:r>
              <a:rPr lang="en-US" sz="2400" dirty="0"/>
              <a:t>“Ha!  I’ll speed up and show him a lesson!”</a:t>
            </a:r>
          </a:p>
          <a:p>
            <a:pPr>
              <a:lnSpc>
                <a:spcPct val="90000"/>
              </a:lnSpc>
            </a:pPr>
            <a:r>
              <a:rPr lang="en-US" sz="2400" dirty="0"/>
              <a:t>“Everyone else is speeding”</a:t>
            </a:r>
          </a:p>
        </p:txBody>
      </p:sp>
    </p:spTree>
    <p:extLst>
      <p:ext uri="{BB962C8B-B14F-4D97-AF65-F5344CB8AC3E}">
        <p14:creationId xmlns:p14="http://schemas.microsoft.com/office/powerpoint/2010/main" val="4079688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Anger? </a:t>
            </a:r>
            <a:br>
              <a:rPr lang="en-US" dirty="0"/>
            </a:br>
            <a:endParaRPr lang="en-US" sz="3100" dirty="0"/>
          </a:p>
        </p:txBody>
      </p:sp>
      <p:sp>
        <p:nvSpPr>
          <p:cNvPr id="3" name="Content Placeholder 2"/>
          <p:cNvSpPr>
            <a:spLocks noGrp="1"/>
          </p:cNvSpPr>
          <p:nvPr>
            <p:ph idx="1"/>
          </p:nvPr>
        </p:nvSpPr>
        <p:spPr/>
        <p:txBody>
          <a:bodyPr/>
          <a:lstStyle/>
          <a:p>
            <a:pPr>
              <a:lnSpc>
                <a:spcPct val="90000"/>
              </a:lnSpc>
            </a:pPr>
            <a:r>
              <a:rPr lang="en-US" b="1" dirty="0"/>
              <a:t>Anger is a warning bell that tells a person something is wrong in a situation</a:t>
            </a:r>
          </a:p>
          <a:p>
            <a:pPr>
              <a:lnSpc>
                <a:spcPct val="90000"/>
              </a:lnSpc>
            </a:pPr>
            <a:r>
              <a:rPr lang="en-US" b="1" dirty="0"/>
              <a:t>It's a natural response to perceived threats</a:t>
            </a:r>
          </a:p>
          <a:p>
            <a:pPr>
              <a:lnSpc>
                <a:spcPct val="90000"/>
              </a:lnSpc>
            </a:pPr>
            <a:r>
              <a:rPr lang="en-US" b="1" dirty="0"/>
              <a:t>Being angry isn’t always a bad thing</a:t>
            </a:r>
          </a:p>
          <a:p>
            <a:pPr>
              <a:lnSpc>
                <a:spcPct val="90000"/>
              </a:lnSpc>
            </a:pPr>
            <a:r>
              <a:rPr lang="en-US" b="1" dirty="0"/>
              <a:t>It can prevent others from taking advantage</a:t>
            </a:r>
          </a:p>
          <a:p>
            <a:pPr>
              <a:lnSpc>
                <a:spcPct val="90000"/>
              </a:lnSpc>
            </a:pPr>
            <a:r>
              <a:rPr lang="en-US" b="1" dirty="0"/>
              <a:t>It can motivate people to change societal issues</a:t>
            </a:r>
          </a:p>
          <a:p>
            <a:pPr>
              <a:lnSpc>
                <a:spcPct val="90000"/>
              </a:lnSpc>
            </a:pPr>
            <a:r>
              <a:rPr lang="en-US" b="1" dirty="0"/>
              <a:t>The problem is how people handle anger</a:t>
            </a:r>
          </a:p>
          <a:p>
            <a:endParaRPr lang="en-US" dirty="0"/>
          </a:p>
        </p:txBody>
      </p:sp>
      <p:pic>
        <p:nvPicPr>
          <p:cNvPr id="1032" name="Picture 8" descr="C:\Users\cp8035\AppData\Local\Microsoft\Windows\Temporary Internet Files\Content.IE5\T5CJH5P3\MC900445069[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6200000">
            <a:off x="1196121" y="-824307"/>
            <a:ext cx="6686440" cy="86214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05641" y="1447797"/>
            <a:ext cx="5872845" cy="2911566"/>
          </a:xfrm>
          <a:prstGeom prst="rect">
            <a:avLst/>
          </a:prstGeom>
          <a:noFill/>
        </p:spPr>
        <p:txBody>
          <a:bodyPr wrap="square" rtlCol="0">
            <a:spAutoFit/>
          </a:bodyPr>
          <a:lstStyle/>
          <a:p>
            <a:pPr>
              <a:lnSpc>
                <a:spcPct val="90000"/>
              </a:lnSpc>
              <a:spcBef>
                <a:spcPts val="600"/>
              </a:spcBef>
            </a:pPr>
            <a:r>
              <a:rPr lang="en-US" sz="2800" b="1" dirty="0">
                <a:latin typeface="Arial" panose="020B0604020202020204" pitchFamily="34" charset="0"/>
                <a:cs typeface="Arial" panose="020B0604020202020204" pitchFamily="34" charset="0"/>
              </a:rPr>
              <a:t>Anger</a:t>
            </a:r>
            <a:r>
              <a:rPr lang="en-US" sz="2000" b="1" dirty="0">
                <a:latin typeface="Arial" panose="020B0604020202020204" pitchFamily="34" charset="0"/>
                <a:cs typeface="Arial" panose="020B0604020202020204" pitchFamily="34" charset="0"/>
              </a:rPr>
              <a:t> is a warning bell that tells a person 			something is wrong in a situation.</a:t>
            </a:r>
          </a:p>
          <a:p>
            <a:pPr marL="342900" indent="-274320">
              <a:spcBef>
                <a:spcPts val="1200"/>
              </a:spcBef>
              <a:buFont typeface="Arial" panose="020B0604020202020204" pitchFamily="34" charset="0"/>
              <a:buChar char="•"/>
            </a:pPr>
            <a:r>
              <a:rPr lang="en-US" sz="2000" b="1" dirty="0">
                <a:latin typeface="Arial" panose="020B0604020202020204" pitchFamily="34" charset="0"/>
                <a:cs typeface="Arial" panose="020B0604020202020204" pitchFamily="34" charset="0"/>
              </a:rPr>
              <a:t>It's a natural response to perceived threats.</a:t>
            </a:r>
          </a:p>
          <a:p>
            <a:pPr marL="342900" indent="-274320">
              <a:spcBef>
                <a:spcPts val="1200"/>
              </a:spcBef>
              <a:buFont typeface="Arial" panose="020B0604020202020204" pitchFamily="34" charset="0"/>
              <a:buChar char="•"/>
            </a:pPr>
            <a:r>
              <a:rPr lang="en-US" sz="2000" b="1" dirty="0">
                <a:latin typeface="Arial" panose="020B0604020202020204" pitchFamily="34" charset="0"/>
                <a:cs typeface="Arial" panose="020B0604020202020204" pitchFamily="34" charset="0"/>
              </a:rPr>
              <a:t>Being angry isn’t always a bad thing.</a:t>
            </a:r>
          </a:p>
          <a:p>
            <a:pPr marL="342900" indent="-274320">
              <a:spcBef>
                <a:spcPts val="1200"/>
              </a:spcBef>
              <a:buFont typeface="Arial" panose="020B0604020202020204" pitchFamily="34" charset="0"/>
              <a:buChar char="•"/>
            </a:pPr>
            <a:r>
              <a:rPr lang="en-US" sz="2000" b="1" dirty="0">
                <a:latin typeface="Arial" panose="020B0604020202020204" pitchFamily="34" charset="0"/>
                <a:cs typeface="Arial" panose="020B0604020202020204" pitchFamily="34" charset="0"/>
              </a:rPr>
              <a:t>It can prevent others from taking advantage.</a:t>
            </a:r>
          </a:p>
          <a:p>
            <a:pPr marL="342900" indent="-274320">
              <a:spcBef>
                <a:spcPts val="1200"/>
              </a:spcBef>
              <a:buFont typeface="Arial" panose="020B0604020202020204" pitchFamily="34" charset="0"/>
              <a:buChar char="•"/>
            </a:pPr>
            <a:r>
              <a:rPr lang="en-US" sz="2000" b="1" dirty="0">
                <a:latin typeface="Arial" panose="020B0604020202020204" pitchFamily="34" charset="0"/>
                <a:cs typeface="Arial" panose="020B0604020202020204" pitchFamily="34" charset="0"/>
              </a:rPr>
              <a:t>It can motivate people to change societal issues.</a:t>
            </a:r>
          </a:p>
        </p:txBody>
      </p:sp>
      <p:sp>
        <p:nvSpPr>
          <p:cNvPr id="6" name="TextBox 5"/>
          <p:cNvSpPr txBox="1"/>
          <p:nvPr/>
        </p:nvSpPr>
        <p:spPr>
          <a:xfrm>
            <a:off x="1001486" y="4518363"/>
            <a:ext cx="63246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The problem is how people handle anger.</a:t>
            </a:r>
            <a:endParaRPr lang="en-US" sz="2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264FF5C-5848-49A0-8192-B985E5477646}"/>
              </a:ext>
            </a:extLst>
          </p:cNvPr>
          <p:cNvSpPr>
            <a:spLocks noGrp="1"/>
          </p:cNvSpPr>
          <p:nvPr>
            <p:ph type="sldNum" sz="quarter" idx="10"/>
          </p:nvPr>
        </p:nvSpPr>
        <p:spPr/>
        <p:txBody>
          <a:bodyPr/>
          <a:lstStyle/>
          <a:p>
            <a:r>
              <a:rPr lang="en-US"/>
              <a:t>6.4 - </a:t>
            </a:r>
            <a:fld id="{170AF78D-E346-B548-856D-6E1169C6CB99}" type="slidenum">
              <a:rPr lang="en-US" smtClean="0"/>
              <a:pPr/>
              <a:t>23</a:t>
            </a:fld>
            <a:endParaRPr lang="en-US" dirty="0"/>
          </a:p>
        </p:txBody>
      </p:sp>
    </p:spTree>
    <p:extLst>
      <p:ext uri="{BB962C8B-B14F-4D97-AF65-F5344CB8AC3E}">
        <p14:creationId xmlns:p14="http://schemas.microsoft.com/office/powerpoint/2010/main" val="2270720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Anger Management</a:t>
            </a:r>
          </a:p>
        </p:txBody>
      </p:sp>
      <p:sp>
        <p:nvSpPr>
          <p:cNvPr id="3" name="Content Placeholder 2"/>
          <p:cNvSpPr>
            <a:spLocks noGrp="1"/>
          </p:cNvSpPr>
          <p:nvPr>
            <p:ph idx="1"/>
          </p:nvPr>
        </p:nvSpPr>
        <p:spPr>
          <a:xfrm>
            <a:off x="457200" y="1143871"/>
            <a:ext cx="8298542" cy="3758365"/>
          </a:xfrm>
        </p:spPr>
        <p:txBody>
          <a:bodyPr>
            <a:normAutofit/>
          </a:bodyPr>
          <a:lstStyle/>
          <a:p>
            <a:pPr marL="0" indent="0">
              <a:lnSpc>
                <a:spcPct val="90000"/>
              </a:lnSpc>
              <a:buNone/>
            </a:pPr>
            <a:r>
              <a:rPr lang="en-US" sz="2400" dirty="0">
                <a:latin typeface="+mj-lt"/>
                <a:cs typeface="Arial" panose="020B0604020202020204" pitchFamily="34" charset="0"/>
              </a:rPr>
              <a:t>If you are driving and feel anxious or angry:</a:t>
            </a:r>
          </a:p>
          <a:p>
            <a:pPr>
              <a:lnSpc>
                <a:spcPct val="90000"/>
              </a:lnSpc>
              <a:spcBef>
                <a:spcPts val="1200"/>
              </a:spcBef>
            </a:pPr>
            <a:r>
              <a:rPr lang="en-US" sz="2400" dirty="0">
                <a:latin typeface="+mj-lt"/>
                <a:cs typeface="Arial" panose="020B0604020202020204" pitchFamily="34" charset="0"/>
              </a:rPr>
              <a:t>Breathe deeply </a:t>
            </a:r>
          </a:p>
          <a:p>
            <a:pPr>
              <a:lnSpc>
                <a:spcPct val="90000"/>
              </a:lnSpc>
              <a:spcBef>
                <a:spcPts val="1200"/>
              </a:spcBef>
            </a:pPr>
            <a:r>
              <a:rPr lang="en-US" sz="2400" dirty="0">
                <a:latin typeface="+mj-lt"/>
                <a:cs typeface="Arial" panose="020B0604020202020204" pitchFamily="34" charset="0"/>
              </a:rPr>
              <a:t>Slowly repeat calming words such as “relax,” </a:t>
            </a:r>
            <a:br>
              <a:rPr lang="en-US" sz="2400" dirty="0">
                <a:latin typeface="+mj-lt"/>
                <a:cs typeface="Arial" panose="020B0604020202020204" pitchFamily="34" charset="0"/>
              </a:rPr>
            </a:br>
            <a:r>
              <a:rPr lang="en-US" sz="2400" dirty="0">
                <a:latin typeface="+mj-lt"/>
                <a:cs typeface="Arial" panose="020B0604020202020204" pitchFamily="34" charset="0"/>
              </a:rPr>
              <a:t>“let it go,” “take it easy”</a:t>
            </a:r>
          </a:p>
          <a:p>
            <a:pPr>
              <a:lnSpc>
                <a:spcPct val="90000"/>
              </a:lnSpc>
              <a:spcBef>
                <a:spcPts val="1200"/>
              </a:spcBef>
            </a:pPr>
            <a:r>
              <a:rPr lang="en-US" sz="2400" dirty="0">
                <a:latin typeface="+mj-lt"/>
                <a:cs typeface="Arial" panose="020B0604020202020204" pitchFamily="34" charset="0"/>
              </a:rPr>
              <a:t>Stay off the road until calmed down.</a:t>
            </a:r>
          </a:p>
          <a:p>
            <a:pPr>
              <a:lnSpc>
                <a:spcPct val="90000"/>
              </a:lnSpc>
              <a:spcBef>
                <a:spcPts val="1200"/>
              </a:spcBef>
            </a:pPr>
            <a:r>
              <a:rPr lang="en-US" sz="2400" dirty="0">
                <a:latin typeface="+mj-lt"/>
                <a:cs typeface="Arial" panose="020B0604020202020204" pitchFamily="34" charset="0"/>
              </a:rPr>
              <a:t>Remember everyone makes mistakes and wants to be treated fairly. </a:t>
            </a:r>
          </a:p>
          <a:p>
            <a:pPr>
              <a:lnSpc>
                <a:spcPct val="90000"/>
              </a:lnSpc>
              <a:spcBef>
                <a:spcPts val="1200"/>
              </a:spcBef>
            </a:pPr>
            <a:r>
              <a:rPr lang="en-US" sz="2400" dirty="0">
                <a:latin typeface="+mj-lt"/>
                <a:cs typeface="Arial" panose="020B0604020202020204" pitchFamily="34" charset="0"/>
              </a:rPr>
              <a:t>Change the way you think – practice patience and forgiveness.</a:t>
            </a:r>
          </a:p>
        </p:txBody>
      </p:sp>
      <p:pic>
        <p:nvPicPr>
          <p:cNvPr id="2053" name="Picture 5" descr="C:\Users\cp8035\AppData\Local\Microsoft\Windows\Temporary Internet Files\Content.IE5\FN4V1N68\MP900438766[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097" y="4945820"/>
            <a:ext cx="2133600" cy="16002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0800000" flipV="1">
            <a:off x="2521000" y="5330421"/>
            <a:ext cx="4833448" cy="830997"/>
          </a:xfrm>
          <a:prstGeom prst="rect">
            <a:avLst/>
          </a:prstGeom>
          <a:noFill/>
        </p:spPr>
        <p:txBody>
          <a:bodyPr wrap="square" rtlCol="0">
            <a:spAutoFit/>
          </a:bodyPr>
          <a:lstStyle/>
          <a:p>
            <a:pPr algn="ctr"/>
            <a:r>
              <a:rPr lang="en-US" sz="2400" b="1" dirty="0">
                <a:latin typeface="+mj-lt"/>
                <a:cs typeface="Arial" panose="020B0604020202020204" pitchFamily="34" charset="0"/>
              </a:rPr>
              <a:t>Out-of-control anger is a learned behavior that can be unlearned.</a:t>
            </a:r>
          </a:p>
        </p:txBody>
      </p:sp>
      <p:pic>
        <p:nvPicPr>
          <p:cNvPr id="2055" name="Picture 7" descr="C:\Users\cp8035\AppData\Local\Microsoft\Windows\Temporary Internet Files\Content.IE5\ZASR7V8F\MP900428006[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33029" y="1143871"/>
            <a:ext cx="2122713" cy="142122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E1155B7-9C79-4372-B9C2-2000D05E4993}"/>
              </a:ext>
            </a:extLst>
          </p:cNvPr>
          <p:cNvSpPr>
            <a:spLocks noGrp="1"/>
          </p:cNvSpPr>
          <p:nvPr>
            <p:ph type="sldNum" sz="quarter" idx="10"/>
          </p:nvPr>
        </p:nvSpPr>
        <p:spPr/>
        <p:txBody>
          <a:bodyPr/>
          <a:lstStyle/>
          <a:p>
            <a:r>
              <a:rPr lang="en-US"/>
              <a:t>6.4 - </a:t>
            </a:r>
            <a:fld id="{170AF78D-E346-B548-856D-6E1169C6CB99}" type="slidenum">
              <a:rPr lang="en-US" smtClean="0"/>
              <a:pPr/>
              <a:t>24</a:t>
            </a:fld>
            <a:endParaRPr lang="en-US" dirty="0"/>
          </a:p>
        </p:txBody>
      </p:sp>
    </p:spTree>
    <p:extLst>
      <p:ext uri="{BB962C8B-B14F-4D97-AF65-F5344CB8AC3E}">
        <p14:creationId xmlns:p14="http://schemas.microsoft.com/office/powerpoint/2010/main" val="3084913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Reduce conflict to avoid confrontation</a:t>
            </a:r>
          </a:p>
        </p:txBody>
      </p:sp>
      <p:sp>
        <p:nvSpPr>
          <p:cNvPr id="3" name="Content Placeholder 2"/>
          <p:cNvSpPr>
            <a:spLocks noGrp="1"/>
          </p:cNvSpPr>
          <p:nvPr>
            <p:ph idx="1"/>
          </p:nvPr>
        </p:nvSpPr>
        <p:spPr>
          <a:xfrm>
            <a:off x="2999873" y="1567543"/>
            <a:ext cx="5697475" cy="4525963"/>
          </a:xfrm>
        </p:spPr>
        <p:txBody>
          <a:bodyPr>
            <a:noAutofit/>
          </a:bodyPr>
          <a:lstStyle/>
          <a:p>
            <a:pPr>
              <a:lnSpc>
                <a:spcPct val="90000"/>
              </a:lnSpc>
              <a:spcBef>
                <a:spcPts val="0"/>
              </a:spcBef>
              <a:spcAft>
                <a:spcPts val="1200"/>
              </a:spcAft>
            </a:pPr>
            <a:r>
              <a:rPr lang="en-US" sz="2800" dirty="0">
                <a:latin typeface="+mj-lt"/>
                <a:cs typeface="Arial" pitchFamily="34" charset="0"/>
              </a:rPr>
              <a:t>Don’t respond.</a:t>
            </a:r>
          </a:p>
          <a:p>
            <a:pPr>
              <a:lnSpc>
                <a:spcPct val="90000"/>
              </a:lnSpc>
              <a:spcBef>
                <a:spcPts val="0"/>
              </a:spcBef>
              <a:spcAft>
                <a:spcPts val="1200"/>
              </a:spcAft>
            </a:pPr>
            <a:r>
              <a:rPr lang="en-US" sz="2800" dirty="0">
                <a:latin typeface="+mj-lt"/>
                <a:cs typeface="Arial" pitchFamily="34" charset="0"/>
              </a:rPr>
              <a:t>Avoid eye contact with hostile drivers.</a:t>
            </a:r>
          </a:p>
          <a:p>
            <a:pPr>
              <a:lnSpc>
                <a:spcPct val="90000"/>
              </a:lnSpc>
              <a:spcBef>
                <a:spcPts val="0"/>
              </a:spcBef>
              <a:spcAft>
                <a:spcPts val="1200"/>
              </a:spcAft>
            </a:pPr>
            <a:r>
              <a:rPr lang="en-US" sz="2800" dirty="0">
                <a:latin typeface="+mj-lt"/>
                <a:cs typeface="Arial" pitchFamily="34" charset="0"/>
              </a:rPr>
              <a:t>Get out of the way but do not acknowledge the other driver.</a:t>
            </a:r>
          </a:p>
          <a:p>
            <a:pPr>
              <a:lnSpc>
                <a:spcPct val="90000"/>
              </a:lnSpc>
              <a:spcBef>
                <a:spcPts val="0"/>
              </a:spcBef>
              <a:spcAft>
                <a:spcPts val="1200"/>
              </a:spcAft>
            </a:pPr>
            <a:r>
              <a:rPr lang="en-US" sz="2800" dirty="0">
                <a:latin typeface="+mj-lt"/>
                <a:cs typeface="Arial" pitchFamily="34" charset="0"/>
              </a:rPr>
              <a:t>Don’t up the ante.</a:t>
            </a:r>
          </a:p>
          <a:p>
            <a:pPr>
              <a:lnSpc>
                <a:spcPct val="90000"/>
              </a:lnSpc>
              <a:spcBef>
                <a:spcPts val="0"/>
              </a:spcBef>
              <a:spcAft>
                <a:spcPts val="1200"/>
              </a:spcAft>
            </a:pPr>
            <a:r>
              <a:rPr lang="en-US" sz="2800" dirty="0">
                <a:latin typeface="+mj-lt"/>
                <a:cs typeface="Arial" pitchFamily="34" charset="0"/>
              </a:rPr>
              <a:t>Swallow your pride.</a:t>
            </a:r>
          </a:p>
          <a:p>
            <a:pPr>
              <a:lnSpc>
                <a:spcPct val="90000"/>
              </a:lnSpc>
              <a:spcBef>
                <a:spcPts val="0"/>
              </a:spcBef>
              <a:spcAft>
                <a:spcPts val="1200"/>
              </a:spcAft>
            </a:pPr>
            <a:r>
              <a:rPr lang="en-US" sz="2800" dirty="0">
                <a:latin typeface="+mj-lt"/>
                <a:cs typeface="Arial" pitchFamily="34" charset="0"/>
              </a:rPr>
              <a:t>Choose the road “less traveled”</a:t>
            </a:r>
          </a:p>
          <a:p>
            <a:endParaRPr lang="en-US" dirty="0"/>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7626" y="1473653"/>
            <a:ext cx="1908175"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BB72BBBB-71E4-457C-A256-462586AB90F2}"/>
              </a:ext>
            </a:extLst>
          </p:cNvPr>
          <p:cNvSpPr>
            <a:spLocks noGrp="1"/>
          </p:cNvSpPr>
          <p:nvPr>
            <p:ph type="sldNum" sz="quarter" idx="10"/>
          </p:nvPr>
        </p:nvSpPr>
        <p:spPr/>
        <p:txBody>
          <a:bodyPr/>
          <a:lstStyle/>
          <a:p>
            <a:r>
              <a:rPr lang="en-US"/>
              <a:t>6.4 - </a:t>
            </a:r>
            <a:fld id="{170AF78D-E346-B548-856D-6E1169C6CB99}" type="slidenum">
              <a:rPr lang="en-US" smtClean="0"/>
              <a:pPr/>
              <a:t>25</a:t>
            </a:fld>
            <a:endParaRPr lang="en-US" dirty="0"/>
          </a:p>
        </p:txBody>
      </p:sp>
    </p:spTree>
    <p:extLst>
      <p:ext uri="{BB962C8B-B14F-4D97-AF65-F5344CB8AC3E}">
        <p14:creationId xmlns:p14="http://schemas.microsoft.com/office/powerpoint/2010/main" val="3314641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Avoid confrontation to reduce conflict</a:t>
            </a:r>
          </a:p>
        </p:txBody>
      </p:sp>
      <p:sp>
        <p:nvSpPr>
          <p:cNvPr id="3" name="Content Placeholder 2"/>
          <p:cNvSpPr>
            <a:spLocks noGrp="1"/>
          </p:cNvSpPr>
          <p:nvPr>
            <p:ph idx="1"/>
          </p:nvPr>
        </p:nvSpPr>
        <p:spPr>
          <a:xfrm>
            <a:off x="2919663" y="1567544"/>
            <a:ext cx="5777686" cy="4095320"/>
          </a:xfrm>
        </p:spPr>
        <p:txBody>
          <a:bodyPr>
            <a:normAutofit/>
          </a:bodyPr>
          <a:lstStyle/>
          <a:p>
            <a:pPr>
              <a:lnSpc>
                <a:spcPct val="90000"/>
              </a:lnSpc>
              <a:spcBef>
                <a:spcPts val="0"/>
              </a:spcBef>
              <a:spcAft>
                <a:spcPts val="1200"/>
              </a:spcAft>
            </a:pPr>
            <a:r>
              <a:rPr lang="en-US" sz="2800" dirty="0">
                <a:latin typeface="+mj-lt"/>
                <a:cs typeface="Arial" pitchFamily="34" charset="0"/>
              </a:rPr>
              <a:t>If an angry driver pursues you, do not go home and do not get out of your car.</a:t>
            </a:r>
          </a:p>
          <a:p>
            <a:pPr>
              <a:lnSpc>
                <a:spcPct val="90000"/>
              </a:lnSpc>
              <a:spcBef>
                <a:spcPts val="0"/>
              </a:spcBef>
              <a:spcAft>
                <a:spcPts val="1200"/>
              </a:spcAft>
            </a:pPr>
            <a:r>
              <a:rPr lang="en-US" sz="2800" dirty="0">
                <a:latin typeface="+mj-lt"/>
                <a:cs typeface="Arial" pitchFamily="34" charset="0"/>
              </a:rPr>
              <a:t>Drive to a police station, convenience store, or other location where you can get help and there will be witnesses.</a:t>
            </a:r>
          </a:p>
          <a:p>
            <a:pPr>
              <a:lnSpc>
                <a:spcPct val="90000"/>
              </a:lnSpc>
              <a:spcBef>
                <a:spcPts val="0"/>
              </a:spcBef>
              <a:spcAft>
                <a:spcPts val="1200"/>
              </a:spcAft>
            </a:pPr>
            <a:r>
              <a:rPr lang="en-US" sz="2800" dirty="0">
                <a:latin typeface="+mj-lt"/>
                <a:cs typeface="Arial" pitchFamily="34" charset="0"/>
              </a:rPr>
              <a:t>Call 911 if you’re concerned for your safety.</a:t>
            </a:r>
          </a:p>
          <a:p>
            <a:endParaRPr lang="en-US" dirty="0"/>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7626" y="1473653"/>
            <a:ext cx="1908175"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A618AB4B-FA35-4C64-90CD-E85EF41775ED}"/>
              </a:ext>
            </a:extLst>
          </p:cNvPr>
          <p:cNvSpPr>
            <a:spLocks noGrp="1"/>
          </p:cNvSpPr>
          <p:nvPr>
            <p:ph type="sldNum" sz="quarter" idx="10"/>
          </p:nvPr>
        </p:nvSpPr>
        <p:spPr/>
        <p:txBody>
          <a:bodyPr/>
          <a:lstStyle/>
          <a:p>
            <a:r>
              <a:rPr lang="en-US"/>
              <a:t>6.4 - </a:t>
            </a:r>
            <a:fld id="{170AF78D-E346-B548-856D-6E1169C6CB99}" type="slidenum">
              <a:rPr lang="en-US" smtClean="0"/>
              <a:pPr/>
              <a:t>26</a:t>
            </a:fld>
            <a:endParaRPr lang="en-US" dirty="0"/>
          </a:p>
        </p:txBody>
      </p:sp>
    </p:spTree>
    <p:extLst>
      <p:ext uri="{BB962C8B-B14F-4D97-AF65-F5344CB8AC3E}">
        <p14:creationId xmlns:p14="http://schemas.microsoft.com/office/powerpoint/2010/main" val="3939558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Golden Rules of the Highway</a:t>
            </a:r>
          </a:p>
        </p:txBody>
      </p:sp>
      <p:sp>
        <p:nvSpPr>
          <p:cNvPr id="3" name="Content Placeholder 2"/>
          <p:cNvSpPr>
            <a:spLocks noGrp="1"/>
          </p:cNvSpPr>
          <p:nvPr>
            <p:ph idx="1"/>
          </p:nvPr>
        </p:nvSpPr>
        <p:spPr>
          <a:xfrm>
            <a:off x="1680561" y="1092297"/>
            <a:ext cx="5782875" cy="1926092"/>
          </a:xfrm>
        </p:spPr>
        <p:txBody>
          <a:bodyPr>
            <a:noAutofit/>
          </a:bodyPr>
          <a:lstStyle/>
          <a:p>
            <a:pPr marL="274320" indent="-274320">
              <a:spcBef>
                <a:spcPts val="0"/>
              </a:spcBef>
              <a:spcAft>
                <a:spcPts val="600"/>
              </a:spcAft>
            </a:pPr>
            <a:r>
              <a:rPr lang="en-US" sz="2400" dirty="0">
                <a:latin typeface="+mj-lt"/>
                <a:cs typeface="Arial" panose="020B0604020202020204" pitchFamily="34" charset="0"/>
              </a:rPr>
              <a:t>Obey traffic laws </a:t>
            </a:r>
          </a:p>
          <a:p>
            <a:pPr marL="274320" indent="-274320">
              <a:spcBef>
                <a:spcPts val="0"/>
              </a:spcBef>
              <a:spcAft>
                <a:spcPts val="600"/>
              </a:spcAft>
            </a:pPr>
            <a:r>
              <a:rPr lang="en-US" sz="2400" dirty="0">
                <a:latin typeface="+mj-lt"/>
                <a:cs typeface="Arial" panose="020B0604020202020204" pitchFamily="34" charset="0"/>
              </a:rPr>
              <a:t>Drive courteously </a:t>
            </a:r>
          </a:p>
          <a:p>
            <a:pPr marL="274320" indent="-274320">
              <a:spcBef>
                <a:spcPts val="0"/>
              </a:spcBef>
              <a:spcAft>
                <a:spcPts val="600"/>
              </a:spcAft>
            </a:pPr>
            <a:r>
              <a:rPr lang="en-US" sz="2400" dirty="0">
                <a:latin typeface="+mj-lt"/>
                <a:cs typeface="Arial" panose="020B0604020202020204" pitchFamily="34" charset="0"/>
              </a:rPr>
              <a:t>Show  respect  for all drivers and other roadway users</a:t>
            </a:r>
            <a:endParaRPr lang="en-US" sz="2400" dirty="0">
              <a:latin typeface="+mj-lt"/>
            </a:endParaRPr>
          </a:p>
        </p:txBody>
      </p:sp>
      <p:pic>
        <p:nvPicPr>
          <p:cNvPr id="7174" name="Picture 6" descr="C:\Users\cp8035\AppData\Local\Microsoft\Windows\Temporary Internet Files\Content.IE5\NCD8NHIP\MP900448414[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0560" y="3018389"/>
            <a:ext cx="5782875" cy="348397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CFCE370-6A06-4796-B611-91B0DD323A78}"/>
              </a:ext>
            </a:extLst>
          </p:cNvPr>
          <p:cNvSpPr>
            <a:spLocks noGrp="1"/>
          </p:cNvSpPr>
          <p:nvPr>
            <p:ph type="sldNum" sz="quarter" idx="10"/>
          </p:nvPr>
        </p:nvSpPr>
        <p:spPr/>
        <p:txBody>
          <a:bodyPr/>
          <a:lstStyle/>
          <a:p>
            <a:r>
              <a:rPr lang="en-US"/>
              <a:t>6.4 - </a:t>
            </a:r>
            <a:fld id="{170AF78D-E346-B548-856D-6E1169C6CB99}" type="slidenum">
              <a:rPr lang="en-US" smtClean="0"/>
              <a:pPr/>
              <a:t>27</a:t>
            </a:fld>
            <a:endParaRPr lang="en-US" dirty="0"/>
          </a:p>
        </p:txBody>
      </p:sp>
    </p:spTree>
    <p:extLst>
      <p:ext uri="{BB962C8B-B14F-4D97-AF65-F5344CB8AC3E}">
        <p14:creationId xmlns:p14="http://schemas.microsoft.com/office/powerpoint/2010/main" val="787787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F6DA-081C-4478-8945-CF210A5C62EF}"/>
              </a:ext>
            </a:extLst>
          </p:cNvPr>
          <p:cNvSpPr>
            <a:spLocks noGrp="1"/>
          </p:cNvSpPr>
          <p:nvPr>
            <p:ph type="title"/>
          </p:nvPr>
        </p:nvSpPr>
        <p:spPr/>
        <p:txBody>
          <a:bodyPr/>
          <a:lstStyle/>
          <a:p>
            <a:r>
              <a:rPr lang="en-US" dirty="0"/>
              <a:t>Aggressive Driving - Research</a:t>
            </a:r>
          </a:p>
        </p:txBody>
      </p:sp>
      <p:sp>
        <p:nvSpPr>
          <p:cNvPr id="3" name="Content Placeholder 2">
            <a:extLst>
              <a:ext uri="{FF2B5EF4-FFF2-40B4-BE49-F238E27FC236}">
                <a16:creationId xmlns:a16="http://schemas.microsoft.com/office/drawing/2014/main" id="{10188313-A1E7-4E72-8686-CF0376A2C7FF}"/>
              </a:ext>
            </a:extLst>
          </p:cNvPr>
          <p:cNvSpPr>
            <a:spLocks noGrp="1"/>
          </p:cNvSpPr>
          <p:nvPr>
            <p:ph idx="1"/>
          </p:nvPr>
        </p:nvSpPr>
        <p:spPr/>
        <p:txBody>
          <a:bodyPr>
            <a:normAutofit/>
          </a:bodyPr>
          <a:lstStyle/>
          <a:p>
            <a:r>
              <a:rPr lang="en-US" sz="2800" dirty="0">
                <a:hlinkClick r:id="rId2"/>
              </a:rPr>
              <a:t>https://www.geico.com/more/driving/auto/car-safety-insurance/7-ways-to-avoid-road-rage/</a:t>
            </a:r>
            <a:endParaRPr lang="en-US" sz="2800" dirty="0"/>
          </a:p>
          <a:p>
            <a:endParaRPr lang="en-US" sz="2800" dirty="0"/>
          </a:p>
          <a:p>
            <a:r>
              <a:rPr lang="en-US" sz="2800" dirty="0">
                <a:hlinkClick r:id="rId3"/>
              </a:rPr>
              <a:t>http://newsroom.aaa.com/2016/07/nearly-80-percent-of-drivers-express-significant-anger-aggression-or-road-rage/</a:t>
            </a:r>
            <a:r>
              <a:rPr lang="en-US" sz="2800" dirty="0"/>
              <a:t> </a:t>
            </a:r>
          </a:p>
          <a:p>
            <a:pPr marL="0" indent="0">
              <a:buNone/>
            </a:pPr>
            <a:endParaRPr lang="en-US" sz="2800" dirty="0"/>
          </a:p>
          <a:p>
            <a:r>
              <a:rPr lang="en-US" sz="2800" dirty="0">
                <a:hlinkClick r:id="rId4"/>
              </a:rPr>
              <a:t>https://www.psychologytoday.com/blog/all-the-rage/201112/why-driving-makes-us-so-mad</a:t>
            </a:r>
            <a:r>
              <a:rPr lang="en-US" sz="2800" dirty="0"/>
              <a:t> </a:t>
            </a:r>
          </a:p>
        </p:txBody>
      </p:sp>
      <p:sp>
        <p:nvSpPr>
          <p:cNvPr id="4" name="Slide Number Placeholder 3">
            <a:extLst>
              <a:ext uri="{FF2B5EF4-FFF2-40B4-BE49-F238E27FC236}">
                <a16:creationId xmlns:a16="http://schemas.microsoft.com/office/drawing/2014/main" id="{553B1246-973A-45E0-9858-9F2AC2AABDD6}"/>
              </a:ext>
            </a:extLst>
          </p:cNvPr>
          <p:cNvSpPr>
            <a:spLocks noGrp="1"/>
          </p:cNvSpPr>
          <p:nvPr>
            <p:ph type="sldNum" sz="quarter" idx="10"/>
          </p:nvPr>
        </p:nvSpPr>
        <p:spPr/>
        <p:txBody>
          <a:bodyPr/>
          <a:lstStyle/>
          <a:p>
            <a:r>
              <a:rPr lang="en-US"/>
              <a:t>6.4 - </a:t>
            </a:r>
            <a:fld id="{170AF78D-E346-B548-856D-6E1169C6CB99}" type="slidenum">
              <a:rPr lang="en-US" smtClean="0"/>
              <a:pPr/>
              <a:t>28</a:t>
            </a:fld>
            <a:endParaRPr lang="en-US" dirty="0"/>
          </a:p>
        </p:txBody>
      </p:sp>
    </p:spTree>
    <p:extLst>
      <p:ext uri="{BB962C8B-B14F-4D97-AF65-F5344CB8AC3E}">
        <p14:creationId xmlns:p14="http://schemas.microsoft.com/office/powerpoint/2010/main" val="1747478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457200" y="167151"/>
            <a:ext cx="8229600" cy="72758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Autofit/>
          </a:bodyPr>
          <a:lstStyle/>
          <a:p>
            <a:r>
              <a:rPr lang="en-US" sz="1800" b="1" dirty="0">
                <a:solidFill>
                  <a:schemeClr val="tx1"/>
                </a:solidFill>
              </a:rPr>
              <a:t>Montana Driver Education and Training</a:t>
            </a:r>
            <a:br>
              <a:rPr lang="en-US" sz="2400" b="1" dirty="0">
                <a:solidFill>
                  <a:srgbClr val="CC0066"/>
                </a:solidFill>
              </a:rPr>
            </a:br>
            <a:r>
              <a:rPr lang="en-US" sz="2400" b="1" dirty="0">
                <a:solidFill>
                  <a:srgbClr val="C00000"/>
                </a:solidFill>
              </a:rPr>
              <a:t>Standards and Benchmarks</a:t>
            </a:r>
          </a:p>
        </p:txBody>
      </p:sp>
      <p:sp>
        <p:nvSpPr>
          <p:cNvPr id="110595" name="Rectangle 3"/>
          <p:cNvSpPr>
            <a:spLocks noGrp="1" noChangeArrowheads="1"/>
          </p:cNvSpPr>
          <p:nvPr>
            <p:ph type="body" idx="1"/>
          </p:nvPr>
        </p:nvSpPr>
        <p:spPr>
          <a:xfrm>
            <a:off x="176981" y="1150374"/>
            <a:ext cx="4011561" cy="5161936"/>
          </a:xfrm>
        </p:spPr>
        <p:txBody>
          <a:bodyPr>
            <a:noAutofit/>
          </a:bodyPr>
          <a:lstStyle/>
          <a:p>
            <a:pPr marL="0" indent="0">
              <a:lnSpc>
                <a:spcPct val="80000"/>
              </a:lnSpc>
              <a:buNone/>
            </a:pPr>
            <a:r>
              <a:rPr lang="en-US" sz="900" b="1" dirty="0">
                <a:latin typeface="Arial" charset="0"/>
              </a:rPr>
              <a:t>1.  </a:t>
            </a:r>
            <a:r>
              <a:rPr lang="en-US" sz="900" b="1" u="sng" dirty="0">
                <a:latin typeface="Arial" charset="0"/>
              </a:rPr>
              <a:t>Laws and Highway System</a:t>
            </a:r>
          </a:p>
          <a:p>
            <a:pPr marL="640080" lvl="1" indent="-457200">
              <a:lnSpc>
                <a:spcPct val="120000"/>
              </a:lnSpc>
              <a:buFontTx/>
              <a:buNone/>
            </a:pPr>
            <a:r>
              <a:rPr lang="en-US" sz="900" dirty="0">
                <a:latin typeface="Arial" charset="0"/>
              </a:rPr>
              <a:t>1.1.  	know the laws outlined in the Montana Driver's manual;</a:t>
            </a:r>
          </a:p>
          <a:p>
            <a:pPr marL="640080" lvl="1" indent="-457200">
              <a:lnSpc>
                <a:spcPct val="120000"/>
              </a:lnSpc>
              <a:buFontTx/>
              <a:buNone/>
            </a:pPr>
            <a:r>
              <a:rPr lang="en-US" sz="900" dirty="0">
                <a:latin typeface="Arial" charset="0"/>
              </a:rPr>
              <a:t>1.2.  	understand the laws outlined in the Montana Driver's Manual; and</a:t>
            </a:r>
          </a:p>
          <a:p>
            <a:pPr marL="640080" lvl="1" indent="-457200">
              <a:lnSpc>
                <a:spcPct val="120000"/>
              </a:lnSpc>
              <a:buFontTx/>
              <a:buNone/>
            </a:pPr>
            <a:r>
              <a:rPr lang="en-US" sz="900" dirty="0">
                <a:latin typeface="Arial" charset="0"/>
              </a:rPr>
              <a:t>1.3.  	consistently demonstrate knowledge and understanding by responsible adherence to highway transportation system traffic laws and control devices.</a:t>
            </a:r>
          </a:p>
          <a:p>
            <a:pPr marL="0" indent="0">
              <a:lnSpc>
                <a:spcPct val="120000"/>
              </a:lnSpc>
              <a:buNone/>
            </a:pPr>
            <a:r>
              <a:rPr lang="en-US" sz="900" b="1" dirty="0">
                <a:latin typeface="Arial" charset="0"/>
              </a:rPr>
              <a:t>2.  </a:t>
            </a:r>
            <a:r>
              <a:rPr lang="en-US" sz="900" b="1" u="sng" dirty="0">
                <a:latin typeface="Arial" charset="0"/>
              </a:rPr>
              <a:t>Responsibility</a:t>
            </a:r>
            <a:endParaRPr lang="en-US" sz="900" dirty="0">
              <a:latin typeface="Arial" charset="0"/>
            </a:endParaRPr>
          </a:p>
          <a:p>
            <a:pPr marL="640080" lvl="1" indent="-457200">
              <a:lnSpc>
                <a:spcPct val="120000"/>
              </a:lnSpc>
              <a:buFontTx/>
              <a:buNone/>
            </a:pPr>
            <a:r>
              <a:rPr lang="en-US" sz="900" dirty="0">
                <a:latin typeface="Arial" charset="0"/>
              </a:rPr>
              <a:t>2.1.  	recognize the importance of making safe and responsible decisions for owning and operating a motor vehicle;</a:t>
            </a:r>
          </a:p>
          <a:p>
            <a:pPr marL="640080" lvl="1" indent="-457200">
              <a:lnSpc>
                <a:spcPct val="120000"/>
              </a:lnSpc>
              <a:buFontTx/>
              <a:buNone/>
            </a:pPr>
            <a:r>
              <a:rPr lang="en-US" sz="900" dirty="0">
                <a:latin typeface="Arial" charset="0"/>
              </a:rPr>
              <a:t>2.2	demonstrate the ability to make appropriate decisions while operating a motor vehicle;</a:t>
            </a:r>
          </a:p>
          <a:p>
            <a:pPr marL="640080" lvl="1" indent="-457200">
              <a:lnSpc>
                <a:spcPct val="120000"/>
              </a:lnSpc>
              <a:buFontTx/>
              <a:buNone/>
            </a:pPr>
            <a:r>
              <a:rPr lang="en-US" sz="900" dirty="0">
                <a:latin typeface="Arial" charset="0"/>
              </a:rPr>
              <a:t>2.3.  	consistently display respect for other users of the highway transportation system; and</a:t>
            </a:r>
          </a:p>
          <a:p>
            <a:pPr marL="640080" lvl="1" indent="-457200">
              <a:lnSpc>
                <a:spcPct val="120000"/>
              </a:lnSpc>
              <a:buFontTx/>
              <a:buNone/>
            </a:pPr>
            <a:r>
              <a:rPr lang="en-US" sz="900" dirty="0">
                <a:latin typeface="Arial" charset="0"/>
              </a:rPr>
              <a:t>2.4.  	develop positive habits and attitudes for responsible driving.</a:t>
            </a:r>
          </a:p>
          <a:p>
            <a:pPr marL="0" indent="0">
              <a:lnSpc>
                <a:spcPct val="120000"/>
              </a:lnSpc>
              <a:buNone/>
            </a:pPr>
            <a:r>
              <a:rPr lang="en-US" sz="900" b="1" dirty="0">
                <a:latin typeface="Arial" charset="0"/>
              </a:rPr>
              <a:t>3.  </a:t>
            </a:r>
            <a:r>
              <a:rPr lang="en-US" sz="900" b="1" u="sng" dirty="0">
                <a:latin typeface="Arial" charset="0"/>
              </a:rPr>
              <a:t>Visual Skills</a:t>
            </a:r>
          </a:p>
          <a:p>
            <a:pPr marL="640080" lvl="1" indent="-457200">
              <a:lnSpc>
                <a:spcPct val="120000"/>
              </a:lnSpc>
              <a:buFontTx/>
              <a:buNone/>
            </a:pPr>
            <a:r>
              <a:rPr lang="en-US" sz="900" dirty="0">
                <a:latin typeface="Arial" charset="0"/>
              </a:rPr>
              <a:t>3.1. 	 know proper visual skills for operating a motor vehicle;</a:t>
            </a:r>
          </a:p>
          <a:p>
            <a:pPr marL="640080" lvl="1" indent="-457200">
              <a:lnSpc>
                <a:spcPct val="120000"/>
              </a:lnSpc>
              <a:buFontTx/>
              <a:buNone/>
            </a:pPr>
            <a:r>
              <a:rPr lang="en-US" sz="900" dirty="0">
                <a:latin typeface="Arial" charset="0"/>
              </a:rPr>
              <a:t>3.2.  	communicate and explain proper visual skills for operating a motor vehicle;</a:t>
            </a:r>
          </a:p>
          <a:p>
            <a:pPr marL="640080" lvl="1" indent="-457200">
              <a:lnSpc>
                <a:spcPct val="120000"/>
              </a:lnSpc>
              <a:buFontTx/>
              <a:buNone/>
            </a:pPr>
            <a:r>
              <a:rPr lang="en-US" sz="900" dirty="0">
                <a:latin typeface="Arial" charset="0"/>
              </a:rPr>
              <a:t>3.3. 	 demonstrate the use of proper visual skills for operating a motor vehicle; and</a:t>
            </a:r>
          </a:p>
          <a:p>
            <a:pPr marL="640080" lvl="1" indent="-457200">
              <a:lnSpc>
                <a:spcPct val="120000"/>
              </a:lnSpc>
              <a:buFontTx/>
              <a:buNone/>
            </a:pPr>
            <a:r>
              <a:rPr lang="en-US" sz="900" dirty="0">
                <a:latin typeface="Arial" charset="0"/>
              </a:rPr>
              <a:t>3.4.  	develop habits and attitudes with regard to proper visual skills.</a:t>
            </a:r>
          </a:p>
          <a:p>
            <a:pPr marL="0" indent="0">
              <a:lnSpc>
                <a:spcPct val="120000"/>
              </a:lnSpc>
              <a:buNone/>
            </a:pPr>
            <a:r>
              <a:rPr lang="en-US" sz="900" b="1" dirty="0">
                <a:latin typeface="Arial" charset="0"/>
              </a:rPr>
              <a:t>4.  </a:t>
            </a:r>
            <a:r>
              <a:rPr lang="en-US" sz="900" b="1" u="sng" dirty="0">
                <a:latin typeface="Arial" charset="0"/>
              </a:rPr>
              <a:t>Vehicle Control</a:t>
            </a:r>
          </a:p>
          <a:p>
            <a:pPr marL="640080" lvl="1" indent="-457200">
              <a:lnSpc>
                <a:spcPct val="120000"/>
              </a:lnSpc>
              <a:buFontTx/>
              <a:buNone/>
            </a:pPr>
            <a:r>
              <a:rPr lang="en-US" sz="900" dirty="0">
                <a:latin typeface="Arial" charset="0"/>
              </a:rPr>
              <a:t>4.1.  	demonstrate smooth, safe and efficient operation of a motor vehicle; and</a:t>
            </a:r>
          </a:p>
          <a:p>
            <a:pPr marL="640080" lvl="1" indent="-457200">
              <a:lnSpc>
                <a:spcPct val="120000"/>
              </a:lnSpc>
              <a:buFontTx/>
              <a:buNone/>
            </a:pPr>
            <a:r>
              <a:rPr lang="en-US" sz="900" dirty="0">
                <a:latin typeface="Arial" charset="0"/>
              </a:rPr>
              <a:t>4.2.  	develop positive habits and attitudes relative to safe, efficient and smooth vehicle operation.</a:t>
            </a:r>
          </a:p>
          <a:p>
            <a:pPr marL="640080" lvl="1" indent="-457200" algn="r">
              <a:lnSpc>
                <a:spcPct val="120000"/>
              </a:lnSpc>
              <a:buFontTx/>
              <a:buNone/>
            </a:pPr>
            <a:endParaRPr lang="en-US" sz="1000" i="1" dirty="0">
              <a:latin typeface="Arial" charset="0"/>
            </a:endParaRPr>
          </a:p>
        </p:txBody>
      </p:sp>
      <p:sp>
        <p:nvSpPr>
          <p:cNvPr id="2" name="Rectangle 1"/>
          <p:cNvSpPr/>
          <p:nvPr/>
        </p:nvSpPr>
        <p:spPr>
          <a:xfrm>
            <a:off x="4350775" y="1082932"/>
            <a:ext cx="4488425" cy="5078313"/>
          </a:xfrm>
          <a:prstGeom prst="rect">
            <a:avLst/>
          </a:prstGeom>
        </p:spPr>
        <p:txBody>
          <a:bodyPr wrap="square">
            <a:spAutoFit/>
          </a:bodyPr>
          <a:lstStyle/>
          <a:p>
            <a:pPr marL="609600" indent="-609600">
              <a:lnSpc>
                <a:spcPct val="120000"/>
              </a:lnSpc>
              <a:buFontTx/>
              <a:buNone/>
            </a:pPr>
            <a:r>
              <a:rPr lang="en-US" sz="900" b="1" dirty="0">
                <a:latin typeface="Arial" charset="0"/>
              </a:rPr>
              <a:t>5.  </a:t>
            </a:r>
            <a:r>
              <a:rPr lang="en-US" sz="900" b="1" u="sng" dirty="0">
                <a:latin typeface="Arial" charset="0"/>
              </a:rPr>
              <a:t>Communication</a:t>
            </a:r>
          </a:p>
          <a:p>
            <a:pPr marL="640080" lvl="1" indent="-457200">
              <a:lnSpc>
                <a:spcPct val="120000"/>
              </a:lnSpc>
              <a:buFontTx/>
              <a:buNone/>
            </a:pPr>
            <a:r>
              <a:rPr lang="en-US" sz="900" dirty="0">
                <a:latin typeface="Arial" charset="0"/>
              </a:rPr>
              <a:t>5.1.  	consistently communicate driving intentions (i.e., use of lights, vehicle position, and personal signals);</a:t>
            </a:r>
          </a:p>
          <a:p>
            <a:pPr marL="640080" lvl="1" indent="-457200">
              <a:lnSpc>
                <a:spcPct val="120000"/>
              </a:lnSpc>
              <a:buFontTx/>
              <a:buNone/>
            </a:pPr>
            <a:r>
              <a:rPr lang="en-US" sz="900" dirty="0">
                <a:latin typeface="Arial" charset="0"/>
              </a:rPr>
              <a:t>5.2.  	adjust driver behavior based on observation of the highway transportation system and other roadway users;</a:t>
            </a:r>
          </a:p>
          <a:p>
            <a:pPr marL="640080" lvl="1" indent="-457200">
              <a:lnSpc>
                <a:spcPct val="120000"/>
              </a:lnSpc>
              <a:buFontTx/>
              <a:buNone/>
            </a:pPr>
            <a:r>
              <a:rPr lang="en-US" sz="900" dirty="0">
                <a:latin typeface="Arial" charset="0"/>
              </a:rPr>
              <a:t>5.3.	adjust communication (i.e., use of lights, vehicle position, and personal signals) based on observation of the highway transportation system and other users; and</a:t>
            </a:r>
          </a:p>
          <a:p>
            <a:pPr marL="640080" lvl="1" indent="-457200">
              <a:lnSpc>
                <a:spcPct val="120000"/>
              </a:lnSpc>
              <a:buFontTx/>
              <a:buNone/>
            </a:pPr>
            <a:r>
              <a:rPr lang="en-US" sz="900" dirty="0">
                <a:latin typeface="Arial" charset="0"/>
              </a:rPr>
              <a:t>5.4.	develop positive habits and attitudes for effective communication.</a:t>
            </a:r>
          </a:p>
          <a:p>
            <a:pPr marL="609600" indent="-609600">
              <a:lnSpc>
                <a:spcPct val="120000"/>
              </a:lnSpc>
              <a:buFontTx/>
              <a:buNone/>
            </a:pPr>
            <a:r>
              <a:rPr lang="en-US" sz="900" b="1" dirty="0">
                <a:latin typeface="Arial" charset="0"/>
              </a:rPr>
              <a:t>6.  </a:t>
            </a:r>
            <a:r>
              <a:rPr lang="en-US" sz="900" b="1" u="sng" dirty="0">
                <a:latin typeface="Arial" charset="0"/>
              </a:rPr>
              <a:t>Risk Management</a:t>
            </a:r>
          </a:p>
          <a:p>
            <a:pPr marL="640080" lvl="1" indent="-457200">
              <a:lnSpc>
                <a:spcPct val="120000"/>
              </a:lnSpc>
              <a:buFontTx/>
              <a:buNone/>
            </a:pPr>
            <a:r>
              <a:rPr lang="en-US" sz="900" dirty="0">
                <a:latin typeface="Arial" charset="0"/>
              </a:rPr>
              <a:t>6.1.	understand driver risk-management principles;</a:t>
            </a:r>
          </a:p>
          <a:p>
            <a:pPr marL="640080" lvl="1" indent="-457200">
              <a:lnSpc>
                <a:spcPct val="120000"/>
              </a:lnSpc>
              <a:buFontTx/>
              <a:buNone/>
            </a:pPr>
            <a:r>
              <a:rPr lang="en-US" sz="900" dirty="0">
                <a:latin typeface="Arial" charset="0"/>
              </a:rPr>
              <a:t>6.2. 	demonstrate driver risk-management strategies; and</a:t>
            </a:r>
          </a:p>
          <a:p>
            <a:pPr marL="640080" lvl="1" indent="-457200">
              <a:lnSpc>
                <a:spcPct val="120000"/>
              </a:lnSpc>
              <a:buFontTx/>
              <a:buNone/>
            </a:pPr>
            <a:r>
              <a:rPr lang="en-US" sz="900" dirty="0">
                <a:latin typeface="Arial" charset="0"/>
              </a:rPr>
              <a:t>6.3.	develop positive habits and attitudes for effective driver risk-management.</a:t>
            </a:r>
          </a:p>
          <a:p>
            <a:pPr marL="609600" indent="-609600">
              <a:lnSpc>
                <a:spcPct val="120000"/>
              </a:lnSpc>
              <a:buFontTx/>
              <a:buNone/>
            </a:pPr>
            <a:r>
              <a:rPr lang="en-US" sz="900" b="1" dirty="0">
                <a:latin typeface="Arial" charset="0"/>
              </a:rPr>
              <a:t>7.  </a:t>
            </a:r>
            <a:r>
              <a:rPr lang="en-US" sz="900" b="1" u="sng" dirty="0">
                <a:latin typeface="Arial" charset="0"/>
              </a:rPr>
              <a:t>Lifelong Learning</a:t>
            </a:r>
          </a:p>
          <a:p>
            <a:pPr marL="640080" lvl="1" indent="-457200">
              <a:lnSpc>
                <a:spcPct val="120000"/>
              </a:lnSpc>
              <a:buFontTx/>
              <a:buNone/>
            </a:pPr>
            <a:r>
              <a:rPr lang="en-US" sz="900" dirty="0">
                <a:latin typeface="Arial" charset="0"/>
              </a:rPr>
              <a:t>7.1. 	identify and use a range of learning strategies required to acquire or retain knowledge, positive driving habits, and driving skills for lifelong learning;</a:t>
            </a:r>
          </a:p>
          <a:p>
            <a:pPr marL="640080" lvl="1" indent="-457200">
              <a:lnSpc>
                <a:spcPct val="120000"/>
              </a:lnSpc>
              <a:buFontTx/>
              <a:buNone/>
            </a:pPr>
            <a:r>
              <a:rPr lang="en-US" sz="900" dirty="0">
                <a:latin typeface="Arial" charset="0"/>
              </a:rPr>
              <a:t>7.2.	establish learning goals that are based on an understanding of one’s own current and future learning needs; and</a:t>
            </a:r>
          </a:p>
          <a:p>
            <a:pPr marL="640080" lvl="1" indent="-457200">
              <a:lnSpc>
                <a:spcPct val="120000"/>
              </a:lnSpc>
              <a:buFontTx/>
              <a:buNone/>
            </a:pPr>
            <a:r>
              <a:rPr lang="en-US" sz="900" dirty="0">
                <a:latin typeface="Arial" charset="0"/>
              </a:rPr>
              <a:t>7.3. 	demonstrate knowledge and ability to make informed decisions required for positive driving habits, effective performance, and adaptation to change. </a:t>
            </a:r>
          </a:p>
          <a:p>
            <a:pPr marL="609600" indent="-609600">
              <a:lnSpc>
                <a:spcPct val="120000"/>
              </a:lnSpc>
              <a:buFontTx/>
              <a:buNone/>
            </a:pPr>
            <a:r>
              <a:rPr lang="en-US" sz="900" b="1" dirty="0">
                <a:latin typeface="Arial" charset="0"/>
              </a:rPr>
              <a:t>8.  </a:t>
            </a:r>
            <a:r>
              <a:rPr lang="en-US" sz="900" b="1" u="sng" dirty="0">
                <a:latin typeface="Arial" charset="0"/>
              </a:rPr>
              <a:t>Driving Experience</a:t>
            </a:r>
          </a:p>
          <a:p>
            <a:pPr marL="640080" lvl="1" indent="-457200">
              <a:lnSpc>
                <a:spcPct val="120000"/>
              </a:lnSpc>
              <a:buFontTx/>
              <a:buNone/>
            </a:pPr>
            <a:r>
              <a:rPr lang="en-US" sz="900" dirty="0">
                <a:latin typeface="Arial" charset="0"/>
              </a:rPr>
              <a:t>8.1.  	acquire at least the minimum number of BTW hours over at least the minimum number of days, as required by law, with a Montana-approved driver education teacher; and</a:t>
            </a:r>
          </a:p>
          <a:p>
            <a:pPr marL="640080" lvl="1" indent="-457200">
              <a:lnSpc>
                <a:spcPct val="120000"/>
              </a:lnSpc>
              <a:buFontTx/>
              <a:buNone/>
            </a:pPr>
            <a:r>
              <a:rPr lang="en-US" sz="900" dirty="0">
                <a:latin typeface="Arial" charset="0"/>
              </a:rPr>
              <a:t>8.2.	acquire additional behind-the-wheel driving experience with a parent or guardian’s assistance in a variety of driving situations (i.e., night, adverse weather, gravel road, etc.).</a:t>
            </a:r>
          </a:p>
        </p:txBody>
      </p:sp>
      <p:sp>
        <p:nvSpPr>
          <p:cNvPr id="3" name="Slide Number Placeholder 2">
            <a:extLst>
              <a:ext uri="{FF2B5EF4-FFF2-40B4-BE49-F238E27FC236}">
                <a16:creationId xmlns:a16="http://schemas.microsoft.com/office/drawing/2014/main" id="{A39D93F5-058A-44DF-981A-217F10576BAE}"/>
              </a:ext>
            </a:extLst>
          </p:cNvPr>
          <p:cNvSpPr>
            <a:spLocks noGrp="1"/>
          </p:cNvSpPr>
          <p:nvPr>
            <p:ph type="sldNum" sz="quarter" idx="10"/>
          </p:nvPr>
        </p:nvSpPr>
        <p:spPr/>
        <p:txBody>
          <a:bodyPr/>
          <a:lstStyle/>
          <a:p>
            <a:r>
              <a:rPr lang="en-US"/>
              <a:t>6.4 - </a:t>
            </a:r>
            <a:fld id="{170AF78D-E346-B548-856D-6E1169C6CB99}" type="slidenum">
              <a:rPr lang="en-US" smtClean="0"/>
              <a:pPr/>
              <a:t>29</a:t>
            </a:fld>
            <a:endParaRPr lang="en-US" dirty="0"/>
          </a:p>
        </p:txBody>
      </p:sp>
    </p:spTree>
    <p:extLst>
      <p:ext uri="{BB962C8B-B14F-4D97-AF65-F5344CB8AC3E}">
        <p14:creationId xmlns:p14="http://schemas.microsoft.com/office/powerpoint/2010/main" val="1558661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How do Emotions Affect your Driving?</a:t>
            </a:r>
          </a:p>
        </p:txBody>
      </p:sp>
      <p:sp>
        <p:nvSpPr>
          <p:cNvPr id="4" name="Slide Number Placeholder 3">
            <a:extLst>
              <a:ext uri="{FF2B5EF4-FFF2-40B4-BE49-F238E27FC236}">
                <a16:creationId xmlns:a16="http://schemas.microsoft.com/office/drawing/2014/main" id="{83AB3678-20C2-45FB-9112-B0B4E7A8FABF}"/>
              </a:ext>
            </a:extLst>
          </p:cNvPr>
          <p:cNvSpPr>
            <a:spLocks noGrp="1"/>
          </p:cNvSpPr>
          <p:nvPr>
            <p:ph type="sldNum" sz="quarter" idx="10"/>
          </p:nvPr>
        </p:nvSpPr>
        <p:spPr/>
        <p:txBody>
          <a:bodyPr/>
          <a:lstStyle/>
          <a:p>
            <a:r>
              <a:rPr lang="en-US"/>
              <a:t>6.4 - </a:t>
            </a:r>
            <a:fld id="{170AF78D-E346-B548-856D-6E1169C6CB99}" type="slidenum">
              <a:rPr lang="en-US" smtClean="0"/>
              <a:pPr/>
              <a:t>3</a:t>
            </a:fld>
            <a:endParaRPr lang="en-US" dirty="0"/>
          </a:p>
        </p:txBody>
      </p:sp>
      <p:sp>
        <p:nvSpPr>
          <p:cNvPr id="5" name="Rectangle 4">
            <a:extLst>
              <a:ext uri="{FF2B5EF4-FFF2-40B4-BE49-F238E27FC236}">
                <a16:creationId xmlns:a16="http://schemas.microsoft.com/office/drawing/2014/main" id="{053F341D-CDA3-4F2F-B2EB-DE756C2CD99E}"/>
              </a:ext>
            </a:extLst>
          </p:cNvPr>
          <p:cNvSpPr/>
          <p:nvPr/>
        </p:nvSpPr>
        <p:spPr>
          <a:xfrm>
            <a:off x="622300" y="5638431"/>
            <a:ext cx="8229600" cy="400110"/>
          </a:xfrm>
          <a:prstGeom prst="rect">
            <a:avLst/>
          </a:prstGeom>
        </p:spPr>
        <p:txBody>
          <a:bodyPr wrap="square">
            <a:spAutoFit/>
          </a:bodyPr>
          <a:lstStyle/>
          <a:p>
            <a:pPr algn="ctr"/>
            <a:r>
              <a:rPr lang="en-US" sz="2000" dirty="0">
                <a:latin typeface="MV Boli" panose="02000500030200090000" pitchFamily="2" charset="0"/>
                <a:cs typeface="MV Boli" panose="02000500030200090000" pitchFamily="2" charset="0"/>
              </a:rPr>
              <a:t>Anger  Anxiety  Joy &amp; Happiness  Fear  Hate  Grief   Love </a:t>
            </a:r>
          </a:p>
        </p:txBody>
      </p:sp>
      <p:pic>
        <p:nvPicPr>
          <p:cNvPr id="3" name="Picture 2">
            <a:extLst>
              <a:ext uri="{FF2B5EF4-FFF2-40B4-BE49-F238E27FC236}">
                <a16:creationId xmlns:a16="http://schemas.microsoft.com/office/drawing/2014/main" id="{49CB22E3-2664-4C5C-A2C7-635916ABFEC0}"/>
              </a:ext>
            </a:extLst>
          </p:cNvPr>
          <p:cNvPicPr>
            <a:picLocks noChangeAspect="1"/>
          </p:cNvPicPr>
          <p:nvPr/>
        </p:nvPicPr>
        <p:blipFill>
          <a:blip r:embed="rId3"/>
          <a:stretch>
            <a:fillRect/>
          </a:stretch>
        </p:blipFill>
        <p:spPr>
          <a:xfrm>
            <a:off x="2928937" y="1603714"/>
            <a:ext cx="3286125" cy="3314700"/>
          </a:xfrm>
          <a:prstGeom prst="rect">
            <a:avLst/>
          </a:prstGeom>
        </p:spPr>
      </p:pic>
    </p:spTree>
    <p:extLst>
      <p:ext uri="{BB962C8B-B14F-4D97-AF65-F5344CB8AC3E}">
        <p14:creationId xmlns:p14="http://schemas.microsoft.com/office/powerpoint/2010/main" val="1586568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158" y="274639"/>
            <a:ext cx="7483642" cy="799250"/>
          </a:xfrm>
        </p:spPr>
        <p:txBody>
          <a:bodyPr>
            <a:noAutofit/>
          </a:bodyPr>
          <a:lstStyle/>
          <a:p>
            <a:pPr algn="l"/>
            <a:r>
              <a:rPr lang="en-US" dirty="0"/>
              <a:t>Dangerous Emotions when Driving:</a:t>
            </a:r>
          </a:p>
        </p:txBody>
      </p:sp>
      <p:sp>
        <p:nvSpPr>
          <p:cNvPr id="4" name="Slide Number Placeholder 3">
            <a:extLst>
              <a:ext uri="{FF2B5EF4-FFF2-40B4-BE49-F238E27FC236}">
                <a16:creationId xmlns:a16="http://schemas.microsoft.com/office/drawing/2014/main" id="{83AB3678-20C2-45FB-9112-B0B4E7A8FABF}"/>
              </a:ext>
            </a:extLst>
          </p:cNvPr>
          <p:cNvSpPr>
            <a:spLocks noGrp="1"/>
          </p:cNvSpPr>
          <p:nvPr>
            <p:ph type="sldNum" sz="quarter" idx="10"/>
          </p:nvPr>
        </p:nvSpPr>
        <p:spPr/>
        <p:txBody>
          <a:bodyPr/>
          <a:lstStyle/>
          <a:p>
            <a:r>
              <a:rPr lang="en-US"/>
              <a:t>6.4 - </a:t>
            </a:r>
            <a:fld id="{170AF78D-E346-B548-856D-6E1169C6CB99}" type="slidenum">
              <a:rPr lang="en-US" smtClean="0"/>
              <a:pPr/>
              <a:t>4</a:t>
            </a:fld>
            <a:endParaRPr lang="en-US" dirty="0"/>
          </a:p>
        </p:txBody>
      </p:sp>
      <p:sp>
        <p:nvSpPr>
          <p:cNvPr id="5" name="Rectangle 4">
            <a:extLst>
              <a:ext uri="{FF2B5EF4-FFF2-40B4-BE49-F238E27FC236}">
                <a16:creationId xmlns:a16="http://schemas.microsoft.com/office/drawing/2014/main" id="{F22EB3F7-7F74-45DE-91E6-368E3878EFD1}"/>
              </a:ext>
            </a:extLst>
          </p:cNvPr>
          <p:cNvSpPr/>
          <p:nvPr/>
        </p:nvSpPr>
        <p:spPr>
          <a:xfrm>
            <a:off x="1203158" y="1073890"/>
            <a:ext cx="6416842" cy="2118490"/>
          </a:xfrm>
          <a:prstGeom prst="rect">
            <a:avLst/>
          </a:prstGeom>
        </p:spPr>
        <p:txBody>
          <a:bodyPr>
            <a:noAutofit/>
          </a:bodyPr>
          <a:lstStyle/>
          <a:p>
            <a:pPr marL="342900" indent="-342900">
              <a:buFont typeface="Arial" panose="020B0604020202020204" pitchFamily="34" charset="0"/>
              <a:buChar char="•"/>
            </a:pPr>
            <a:r>
              <a:rPr lang="en-US" sz="2400" dirty="0"/>
              <a:t>Interfere with your ability to think</a:t>
            </a:r>
          </a:p>
          <a:p>
            <a:pPr marL="342900" indent="-342900">
              <a:buFont typeface="Arial" panose="020B0604020202020204" pitchFamily="34" charset="0"/>
              <a:buChar char="•"/>
            </a:pPr>
            <a:r>
              <a:rPr lang="en-US" sz="2400" dirty="0"/>
              <a:t>Create mental distractions and inattentiveness</a:t>
            </a:r>
          </a:p>
          <a:p>
            <a:pPr marL="342900" indent="-342900">
              <a:buFont typeface="Arial" panose="020B0604020202020204" pitchFamily="34" charset="0"/>
              <a:buChar char="•"/>
            </a:pPr>
            <a:r>
              <a:rPr lang="en-US" sz="2400" dirty="0"/>
              <a:t>Can cause you to act out your emotions</a:t>
            </a:r>
          </a:p>
          <a:p>
            <a:pPr marL="342900" indent="-342900">
              <a:buFont typeface="Arial" panose="020B0604020202020204" pitchFamily="34" charset="0"/>
              <a:buChar char="•"/>
            </a:pPr>
            <a:r>
              <a:rPr lang="en-US" sz="2400" dirty="0"/>
              <a:t>Increase risk taking</a:t>
            </a:r>
          </a:p>
          <a:p>
            <a:pPr marL="342900" indent="-342900">
              <a:buFont typeface="Arial" panose="020B0604020202020204" pitchFamily="34" charset="0"/>
              <a:buChar char="•"/>
            </a:pPr>
            <a:r>
              <a:rPr lang="en-US" sz="2400" dirty="0"/>
              <a:t>Interrupts ability to process information</a:t>
            </a:r>
          </a:p>
        </p:txBody>
      </p:sp>
      <p:sp>
        <p:nvSpPr>
          <p:cNvPr id="7" name="Title 1">
            <a:extLst>
              <a:ext uri="{FF2B5EF4-FFF2-40B4-BE49-F238E27FC236}">
                <a16:creationId xmlns:a16="http://schemas.microsoft.com/office/drawing/2014/main" id="{7C45D559-85FA-48E0-BBCE-136D1D25216E}"/>
              </a:ext>
            </a:extLst>
          </p:cNvPr>
          <p:cNvSpPr txBox="1">
            <a:spLocks/>
          </p:cNvSpPr>
          <p:nvPr/>
        </p:nvSpPr>
        <p:spPr>
          <a:xfrm>
            <a:off x="1203158" y="3186282"/>
            <a:ext cx="6962274" cy="799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kern="1200" baseline="0">
                <a:solidFill>
                  <a:srgbClr val="C00000"/>
                </a:solidFill>
                <a:latin typeface="+mj-lt"/>
                <a:ea typeface="+mj-ea"/>
                <a:cs typeface="Arial" pitchFamily="34" charset="0"/>
              </a:defRPr>
            </a:lvl1pPr>
          </a:lstStyle>
          <a:p>
            <a:pPr algn="l"/>
            <a:r>
              <a:rPr lang="en-US" dirty="0"/>
              <a:t>Control Emotions when Driving:</a:t>
            </a:r>
          </a:p>
        </p:txBody>
      </p:sp>
      <p:sp>
        <p:nvSpPr>
          <p:cNvPr id="8" name="Rectangle 7">
            <a:extLst>
              <a:ext uri="{FF2B5EF4-FFF2-40B4-BE49-F238E27FC236}">
                <a16:creationId xmlns:a16="http://schemas.microsoft.com/office/drawing/2014/main" id="{D8E2811A-30D5-48FD-B299-C6244BDD0354}"/>
              </a:ext>
            </a:extLst>
          </p:cNvPr>
          <p:cNvSpPr/>
          <p:nvPr/>
        </p:nvSpPr>
        <p:spPr>
          <a:xfrm>
            <a:off x="1203158" y="3990449"/>
            <a:ext cx="6416842" cy="2118490"/>
          </a:xfrm>
          <a:prstGeom prst="rect">
            <a:avLst/>
          </a:prstGeom>
        </p:spPr>
        <p:txBody>
          <a:bodyPr>
            <a:noAutofit/>
          </a:bodyPr>
          <a:lstStyle/>
          <a:p>
            <a:pPr marL="342900" indent="-342900">
              <a:buFont typeface="Arial" panose="020B0604020202020204" pitchFamily="34" charset="0"/>
              <a:buChar char="•"/>
            </a:pPr>
            <a:r>
              <a:rPr lang="en-US" sz="2400" dirty="0"/>
              <a:t>Understand your own emotional stress triggers.</a:t>
            </a:r>
          </a:p>
          <a:p>
            <a:pPr marL="342900" indent="-342900">
              <a:buFont typeface="Arial" panose="020B0604020202020204" pitchFamily="34" charset="0"/>
              <a:buChar char="•"/>
            </a:pPr>
            <a:r>
              <a:rPr lang="en-US" sz="2400" dirty="0"/>
              <a:t>Expect other drivers to make mistakes.</a:t>
            </a:r>
          </a:p>
          <a:p>
            <a:pPr marL="342900" indent="-342900">
              <a:buFont typeface="Arial" panose="020B0604020202020204" pitchFamily="34" charset="0"/>
              <a:buChar char="•"/>
            </a:pPr>
            <a:r>
              <a:rPr lang="en-US" sz="2400" dirty="0"/>
              <a:t>Direct emotions toward actions, not people.</a:t>
            </a:r>
          </a:p>
          <a:p>
            <a:pPr marL="342900" indent="-342900">
              <a:buFont typeface="Arial" panose="020B0604020202020204" pitchFamily="34" charset="0"/>
              <a:buChar char="•"/>
            </a:pPr>
            <a:r>
              <a:rPr lang="en-US" sz="2400" dirty="0"/>
              <a:t>Delay driving when upset.</a:t>
            </a:r>
          </a:p>
          <a:p>
            <a:pPr marL="342900" indent="-342900">
              <a:buFont typeface="Arial" panose="020B0604020202020204" pitchFamily="34" charset="0"/>
              <a:buChar char="•"/>
            </a:pPr>
            <a:r>
              <a:rPr lang="en-US" sz="2400" dirty="0"/>
              <a:t>Take a moment to calm down and breathe.</a:t>
            </a:r>
          </a:p>
        </p:txBody>
      </p:sp>
    </p:spTree>
    <p:extLst>
      <p:ext uri="{BB962C8B-B14F-4D97-AF65-F5344CB8AC3E}">
        <p14:creationId xmlns:p14="http://schemas.microsoft.com/office/powerpoint/2010/main" val="1549944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Attitudes and Emotions</a:t>
            </a:r>
          </a:p>
        </p:txBody>
      </p:sp>
      <p:pic>
        <p:nvPicPr>
          <p:cNvPr id="1027" name="Picture 3" descr="C:\Users\cp8035\AppData\Local\Microsoft\Windows\Temporary Internet Files\Content.IE5\6W1KE89D\MP900401561[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9878" y="1213509"/>
            <a:ext cx="1982084" cy="132087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p8035\AppData\Local\Microsoft\Windows\Temporary Internet Files\Content.IE5\KCLDRM90\MP900405644[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1220" y="5022299"/>
            <a:ext cx="2128105" cy="14237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p8035\AppData\Local\Microsoft\Windows\Temporary Internet Files\Content.IE5\R8O2HESX\MP900422879[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 r="27186"/>
          <a:stretch/>
        </p:blipFill>
        <p:spPr bwMode="auto">
          <a:xfrm>
            <a:off x="5329015" y="4738111"/>
            <a:ext cx="1938771" cy="16707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cp8035\AppData\Local\Microsoft\Windows\Temporary Internet Files\Content.IE5\XPR66XJ5\MP900341409[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32726" y="4527549"/>
            <a:ext cx="1304544" cy="1828801"/>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cp8035\AppData\Local\Microsoft\Windows\Temporary Internet Files\Content.IE5\XPR66XJ5\MP900431753[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13157" y="2666128"/>
            <a:ext cx="2008805" cy="201668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cp8035\AppData\Local\Microsoft\Windows\Temporary Internet Files\Content.IE5\6W1KE89D\MP900396129[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32726" y="2217715"/>
            <a:ext cx="1461764" cy="2201244"/>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C:\Users\cp8035\AppData\Local\Microsoft\Windows\Temporary Internet Files\Content.IE5\R8O2HESX\MP900341465[1].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20000" y="615730"/>
            <a:ext cx="1123384" cy="157483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Users\cp8035\AppData\Local\Microsoft\Windows\Temporary Internet Files\Content.IE5\6W1KE89D\MP900227797[1].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09512" y="1242329"/>
            <a:ext cx="2168221" cy="1423799"/>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C:\Users\cp8035\AppData\Local\Microsoft\Windows\Temporary Internet Files\Content.IE5\XPR66XJ5\MP900440327[1].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163299" y="1256282"/>
            <a:ext cx="1939094" cy="290864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Users\cp8035\AppData\Local\Microsoft\Windows\Temporary Internet Files\Content.IE5\6W1KE89D\MP900442496[1].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392324" y="4176930"/>
            <a:ext cx="1556027" cy="2340924"/>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C:\Users\cp8035\AppData\Local\Microsoft\Windows\Temporary Internet Files\Content.IE5\XPR66XJ5\MP900408985[1].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30552" y="2806579"/>
            <a:ext cx="2128104" cy="212810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56647C1-A397-40F1-BA44-CAD3F00F67EA}"/>
              </a:ext>
            </a:extLst>
          </p:cNvPr>
          <p:cNvSpPr>
            <a:spLocks noGrp="1"/>
          </p:cNvSpPr>
          <p:nvPr>
            <p:ph type="sldNum" sz="quarter" idx="10"/>
          </p:nvPr>
        </p:nvSpPr>
        <p:spPr/>
        <p:txBody>
          <a:bodyPr/>
          <a:lstStyle/>
          <a:p>
            <a:r>
              <a:rPr lang="en-US"/>
              <a:t>6.4 - </a:t>
            </a:r>
            <a:fld id="{170AF78D-E346-B548-856D-6E1169C6CB99}" type="slidenum">
              <a:rPr lang="en-US" smtClean="0"/>
              <a:pPr/>
              <a:t>5</a:t>
            </a:fld>
            <a:endParaRPr lang="en-US" dirty="0"/>
          </a:p>
        </p:txBody>
      </p:sp>
    </p:spTree>
    <p:extLst>
      <p:ext uri="{BB962C8B-B14F-4D97-AF65-F5344CB8AC3E}">
        <p14:creationId xmlns:p14="http://schemas.microsoft.com/office/powerpoint/2010/main" val="434847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Driving Senses</a:t>
            </a:r>
          </a:p>
        </p:txBody>
      </p:sp>
      <p:sp>
        <p:nvSpPr>
          <p:cNvPr id="3" name="Content Placeholder 2"/>
          <p:cNvSpPr>
            <a:spLocks noGrp="1"/>
          </p:cNvSpPr>
          <p:nvPr>
            <p:ph idx="1"/>
          </p:nvPr>
        </p:nvSpPr>
        <p:spPr>
          <a:xfrm>
            <a:off x="3319552" y="1304480"/>
            <a:ext cx="2493726" cy="3189752"/>
          </a:xfrm>
        </p:spPr>
        <p:txBody>
          <a:bodyPr/>
          <a:lstStyle/>
          <a:p>
            <a:pPr marL="0" indent="0" algn="ctr">
              <a:buNone/>
            </a:pPr>
            <a:r>
              <a:rPr lang="en-US" dirty="0">
                <a:latin typeface="+mj-lt"/>
                <a:cs typeface="Arial" panose="020B0604020202020204" pitchFamily="34" charset="0"/>
              </a:rPr>
              <a:t>Your mind</a:t>
            </a:r>
          </a:p>
          <a:p>
            <a:pPr marL="0" indent="0" algn="ctr">
              <a:buNone/>
            </a:pPr>
            <a:r>
              <a:rPr lang="en-US" dirty="0">
                <a:latin typeface="+mj-lt"/>
                <a:cs typeface="Arial" panose="020B0604020202020204" pitchFamily="34" charset="0"/>
              </a:rPr>
              <a:t>Your eyes</a:t>
            </a:r>
          </a:p>
          <a:p>
            <a:pPr marL="0" indent="0" algn="ctr">
              <a:buNone/>
            </a:pPr>
            <a:r>
              <a:rPr lang="en-US" dirty="0">
                <a:latin typeface="+mj-lt"/>
                <a:cs typeface="Arial" panose="020B0604020202020204" pitchFamily="34" charset="0"/>
              </a:rPr>
              <a:t>Your nose</a:t>
            </a:r>
          </a:p>
          <a:p>
            <a:pPr marL="0" indent="0" algn="ctr">
              <a:buNone/>
            </a:pPr>
            <a:r>
              <a:rPr lang="en-US" dirty="0">
                <a:latin typeface="+mj-lt"/>
                <a:cs typeface="Arial" panose="020B0604020202020204" pitchFamily="34" charset="0"/>
              </a:rPr>
              <a:t>Your ears</a:t>
            </a:r>
          </a:p>
          <a:p>
            <a:pPr marL="0" indent="0" algn="ctr">
              <a:buNone/>
            </a:pPr>
            <a:r>
              <a:rPr lang="en-US" dirty="0">
                <a:latin typeface="+mj-lt"/>
                <a:cs typeface="Arial" panose="020B0604020202020204" pitchFamily="34" charset="0"/>
              </a:rPr>
              <a:t>Your touch</a:t>
            </a:r>
          </a:p>
        </p:txBody>
      </p:sp>
      <p:pic>
        <p:nvPicPr>
          <p:cNvPr id="2056" name="Picture 8" descr="C:\Users\cp8035\AppData\Local\Microsoft\Windows\Temporary Internet Files\Content.IE5\B2Y6VD1O\MP90040368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6013" y="4494232"/>
            <a:ext cx="2135657" cy="1999006"/>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cp8035\AppData\Local\Microsoft\Windows\Temporary Internet Files\Content.IE5\B2Y6VD1O\dglxasset[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13716" y="2899355"/>
            <a:ext cx="2404989" cy="360748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C:\Users\cp8035\AppData\Local\Microsoft\Windows\Temporary Internet Files\Content.IE5\8Z2COWKM\MP900442237[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 y="2945346"/>
            <a:ext cx="2695505" cy="3547892"/>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cp8035\AppData\Local\Microsoft\Windows\Temporary Internet Files\Content.IE5\8Z2COWKM\MP900431702[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6211" y="1058676"/>
            <a:ext cx="2657482" cy="177096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57651D1-5E50-4ECF-B355-D9CD279CBB42}"/>
              </a:ext>
            </a:extLst>
          </p:cNvPr>
          <p:cNvSpPr>
            <a:spLocks noGrp="1"/>
          </p:cNvSpPr>
          <p:nvPr>
            <p:ph type="sldNum" sz="quarter" idx="10"/>
          </p:nvPr>
        </p:nvSpPr>
        <p:spPr/>
        <p:txBody>
          <a:bodyPr/>
          <a:lstStyle/>
          <a:p>
            <a:r>
              <a:rPr lang="en-US"/>
              <a:t>6.4 - </a:t>
            </a:r>
            <a:fld id="{170AF78D-E346-B548-856D-6E1169C6CB99}" type="slidenum">
              <a:rPr lang="en-US" smtClean="0"/>
              <a:pPr/>
              <a:t>6</a:t>
            </a:fld>
            <a:endParaRPr lang="en-US" dirty="0"/>
          </a:p>
        </p:txBody>
      </p:sp>
      <p:pic>
        <p:nvPicPr>
          <p:cNvPr id="10" name="Picture 4" descr="C:\Users\cp8035\AppData\Local\Microsoft\Windows\Temporary Internet Files\Content.IE5\XT0ZZ6HF\MP900422196[1].jpg">
            <a:extLst>
              <a:ext uri="{FF2B5EF4-FFF2-40B4-BE49-F238E27FC236}">
                <a16:creationId xmlns:a16="http://schemas.microsoft.com/office/drawing/2014/main" id="{B971DEA1-E273-4CC8-86B0-F187BAFB71F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19575" y="1066226"/>
            <a:ext cx="2408280" cy="1604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506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Disabilities and Injuries</a:t>
            </a:r>
          </a:p>
        </p:txBody>
      </p:sp>
      <p:pic>
        <p:nvPicPr>
          <p:cNvPr id="1026" name="Picture 2" descr="C:\Users\cp8035\AppData\Local\Microsoft\Windows\Temporary Internet Files\Content.IE5\EL2U2GE0\MP900302913[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52494" y="3536102"/>
            <a:ext cx="2034305" cy="285183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p8035\AppData\Local\Microsoft\Windows\Temporary Internet Files\Content.IE5\8C2GCNP2\MP900341649[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3746" y="3962400"/>
            <a:ext cx="1756379" cy="246221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2D977DD-C5E6-42F2-811F-1BB2CA8F532B}"/>
              </a:ext>
            </a:extLst>
          </p:cNvPr>
          <p:cNvSpPr>
            <a:spLocks noGrp="1"/>
          </p:cNvSpPr>
          <p:nvPr>
            <p:ph type="sldNum" sz="quarter" idx="10"/>
          </p:nvPr>
        </p:nvSpPr>
        <p:spPr/>
        <p:txBody>
          <a:bodyPr/>
          <a:lstStyle/>
          <a:p>
            <a:r>
              <a:rPr lang="en-US"/>
              <a:t>6.4 - </a:t>
            </a:r>
            <a:fld id="{170AF78D-E346-B548-856D-6E1169C6CB99}" type="slidenum">
              <a:rPr lang="en-US" smtClean="0"/>
              <a:pPr/>
              <a:t>7</a:t>
            </a:fld>
            <a:endParaRPr lang="en-US" dirty="0"/>
          </a:p>
        </p:txBody>
      </p:sp>
      <p:pic>
        <p:nvPicPr>
          <p:cNvPr id="6" name="Picture 5">
            <a:extLst>
              <a:ext uri="{FF2B5EF4-FFF2-40B4-BE49-F238E27FC236}">
                <a16:creationId xmlns:a16="http://schemas.microsoft.com/office/drawing/2014/main" id="{72FAB26A-8B9E-496C-979F-C603A4A7E5A7}"/>
              </a:ext>
            </a:extLst>
          </p:cNvPr>
          <p:cNvPicPr>
            <a:picLocks noChangeAspect="1"/>
          </p:cNvPicPr>
          <p:nvPr/>
        </p:nvPicPr>
        <p:blipFill>
          <a:blip r:embed="rId5"/>
          <a:stretch>
            <a:fillRect/>
          </a:stretch>
        </p:blipFill>
        <p:spPr>
          <a:xfrm>
            <a:off x="6721642" y="1390837"/>
            <a:ext cx="1965157" cy="1929129"/>
          </a:xfrm>
          <a:prstGeom prst="rect">
            <a:avLst/>
          </a:prstGeom>
        </p:spPr>
      </p:pic>
      <p:sp>
        <p:nvSpPr>
          <p:cNvPr id="7" name="Rectangle 6">
            <a:extLst>
              <a:ext uri="{FF2B5EF4-FFF2-40B4-BE49-F238E27FC236}">
                <a16:creationId xmlns:a16="http://schemas.microsoft.com/office/drawing/2014/main" id="{2ECC211E-873B-4138-B1AD-ADE46CEEC589}"/>
              </a:ext>
            </a:extLst>
          </p:cNvPr>
          <p:cNvSpPr/>
          <p:nvPr/>
        </p:nvSpPr>
        <p:spPr>
          <a:xfrm>
            <a:off x="488766" y="1073889"/>
            <a:ext cx="5575150" cy="2462213"/>
          </a:xfrm>
          <a:prstGeom prst="rect">
            <a:avLst/>
          </a:prstGeom>
        </p:spPr>
        <p:txBody>
          <a:bodyPr wrap="square">
            <a:spAutoFit/>
          </a:bodyPr>
          <a:lstStyle/>
          <a:p>
            <a:r>
              <a:rPr lang="en-US" sz="2200" b="1" dirty="0">
                <a:latin typeface="+mj-lt"/>
                <a:cs typeface="Arial" panose="020B0604020202020204" pitchFamily="34" charset="0"/>
              </a:rPr>
              <a:t>Is the driver able to:</a:t>
            </a:r>
          </a:p>
          <a:p>
            <a:pPr marL="171450" lvl="0" indent="-171450">
              <a:buFont typeface="Arial" panose="020B0604020202020204" pitchFamily="34" charset="0"/>
              <a:buChar char="•"/>
            </a:pPr>
            <a:r>
              <a:rPr lang="en-US" sz="2200" dirty="0">
                <a:latin typeface="+mj-lt"/>
                <a:cs typeface="Arial" panose="020B0604020202020204" pitchFamily="34" charset="0"/>
              </a:rPr>
              <a:t>manipulate vehicle controls (steering wheel, floor pedals, dashboard)</a:t>
            </a:r>
          </a:p>
          <a:p>
            <a:pPr marL="171450" lvl="0" indent="-171450">
              <a:buFont typeface="Arial" panose="020B0604020202020204" pitchFamily="34" charset="0"/>
              <a:buChar char="•"/>
            </a:pPr>
            <a:r>
              <a:rPr lang="en-US" sz="2200" dirty="0">
                <a:latin typeface="+mj-lt"/>
                <a:cs typeface="Arial" panose="020B0604020202020204" pitchFamily="34" charset="0"/>
              </a:rPr>
              <a:t>see and understand important information</a:t>
            </a:r>
          </a:p>
          <a:p>
            <a:pPr marL="171450" lvl="0" indent="-171450">
              <a:buFont typeface="Arial" panose="020B0604020202020204" pitchFamily="34" charset="0"/>
              <a:buChar char="•"/>
            </a:pPr>
            <a:r>
              <a:rPr lang="en-US" sz="2200" dirty="0">
                <a:latin typeface="+mj-lt"/>
                <a:cs typeface="Arial" panose="020B0604020202020204" pitchFamily="34" charset="0"/>
              </a:rPr>
              <a:t>stay on task and refrain from distractions</a:t>
            </a:r>
          </a:p>
          <a:p>
            <a:pPr marL="171450" lvl="0" indent="-171450">
              <a:buFont typeface="Arial" panose="020B0604020202020204" pitchFamily="34" charset="0"/>
              <a:buChar char="•"/>
            </a:pPr>
            <a:r>
              <a:rPr lang="en-US" sz="2200" dirty="0">
                <a:latin typeface="+mj-lt"/>
                <a:cs typeface="Arial" panose="020B0604020202020204" pitchFamily="34" charset="0"/>
              </a:rPr>
              <a:t>Handle vehicle so occupants and roadway users are not put at risk.</a:t>
            </a:r>
          </a:p>
        </p:txBody>
      </p:sp>
      <p:pic>
        <p:nvPicPr>
          <p:cNvPr id="9" name="Picture 8">
            <a:extLst>
              <a:ext uri="{FF2B5EF4-FFF2-40B4-BE49-F238E27FC236}">
                <a16:creationId xmlns:a16="http://schemas.microsoft.com/office/drawing/2014/main" id="{78BFC9AC-C365-45EE-B52C-B20C25B04FDF}"/>
              </a:ext>
            </a:extLst>
          </p:cNvPr>
          <p:cNvPicPr>
            <a:picLocks noChangeAspect="1"/>
          </p:cNvPicPr>
          <p:nvPr/>
        </p:nvPicPr>
        <p:blipFill>
          <a:blip r:embed="rId6"/>
          <a:stretch>
            <a:fillRect/>
          </a:stretch>
        </p:blipFill>
        <p:spPr>
          <a:xfrm>
            <a:off x="2809798" y="3962400"/>
            <a:ext cx="3625608" cy="2425532"/>
          </a:xfrm>
          <a:prstGeom prst="rect">
            <a:avLst/>
          </a:prstGeom>
        </p:spPr>
      </p:pic>
    </p:spTree>
    <p:extLst>
      <p:ext uri="{BB962C8B-B14F-4D97-AF65-F5344CB8AC3E}">
        <p14:creationId xmlns:p14="http://schemas.microsoft.com/office/powerpoint/2010/main" val="31543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Making Smart Driving Decisions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941" y="3429000"/>
            <a:ext cx="4090194" cy="292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5D1C52E8-DEB8-4FBD-B1B0-BAE21D45138B}"/>
              </a:ext>
            </a:extLst>
          </p:cNvPr>
          <p:cNvSpPr>
            <a:spLocks noGrp="1"/>
          </p:cNvSpPr>
          <p:nvPr>
            <p:ph type="sldNum" sz="quarter" idx="10"/>
          </p:nvPr>
        </p:nvSpPr>
        <p:spPr/>
        <p:txBody>
          <a:bodyPr/>
          <a:lstStyle/>
          <a:p>
            <a:r>
              <a:rPr lang="en-US"/>
              <a:t>6.4 - </a:t>
            </a:r>
            <a:fld id="{170AF78D-E346-B548-856D-6E1169C6CB99}" type="slidenum">
              <a:rPr lang="en-US" smtClean="0"/>
              <a:pPr/>
              <a:t>8</a:t>
            </a:fld>
            <a:endParaRPr lang="en-US" dirty="0"/>
          </a:p>
        </p:txBody>
      </p:sp>
      <p:pic>
        <p:nvPicPr>
          <p:cNvPr id="5" name="Picture 4">
            <a:extLst>
              <a:ext uri="{FF2B5EF4-FFF2-40B4-BE49-F238E27FC236}">
                <a16:creationId xmlns:a16="http://schemas.microsoft.com/office/drawing/2014/main" id="{BDB4024C-CC85-4EA4-B6DB-F8C3B3B3BD37}"/>
              </a:ext>
            </a:extLst>
          </p:cNvPr>
          <p:cNvPicPr>
            <a:picLocks noChangeAspect="1"/>
          </p:cNvPicPr>
          <p:nvPr/>
        </p:nvPicPr>
        <p:blipFill>
          <a:blip r:embed="rId4"/>
          <a:stretch>
            <a:fillRect/>
          </a:stretch>
        </p:blipFill>
        <p:spPr>
          <a:xfrm>
            <a:off x="4494708" y="3429000"/>
            <a:ext cx="4382351" cy="2921567"/>
          </a:xfrm>
          <a:prstGeom prst="rect">
            <a:avLst/>
          </a:prstGeom>
        </p:spPr>
      </p:pic>
      <p:sp>
        <p:nvSpPr>
          <p:cNvPr id="3" name="Rectangle 2">
            <a:extLst>
              <a:ext uri="{FF2B5EF4-FFF2-40B4-BE49-F238E27FC236}">
                <a16:creationId xmlns:a16="http://schemas.microsoft.com/office/drawing/2014/main" id="{4197351B-3F9D-461E-B50E-D0CD3E72982D}"/>
              </a:ext>
            </a:extLst>
          </p:cNvPr>
          <p:cNvSpPr/>
          <p:nvPr/>
        </p:nvSpPr>
        <p:spPr>
          <a:xfrm>
            <a:off x="1460985" y="1390573"/>
            <a:ext cx="6734536" cy="1508105"/>
          </a:xfrm>
          <a:prstGeom prst="rect">
            <a:avLst/>
          </a:prstGeom>
        </p:spPr>
        <p:txBody>
          <a:bodyPr wrap="none">
            <a:spAutoFit/>
          </a:bodyPr>
          <a:lstStyle/>
          <a:p>
            <a:pPr marL="342900" indent="-342900">
              <a:spcAft>
                <a:spcPts val="1200"/>
              </a:spcAft>
              <a:buFont typeface="Arial" panose="020B0604020202020204" pitchFamily="34" charset="0"/>
              <a:buChar char="•"/>
            </a:pPr>
            <a:r>
              <a:rPr lang="en-US" sz="2400" dirty="0"/>
              <a:t>Can you handle the driving conditions?</a:t>
            </a:r>
          </a:p>
          <a:p>
            <a:pPr marL="342900" indent="-342900">
              <a:spcAft>
                <a:spcPts val="1200"/>
              </a:spcAft>
              <a:buFont typeface="Arial" panose="020B0604020202020204" pitchFamily="34" charset="0"/>
              <a:buChar char="•"/>
            </a:pPr>
            <a:r>
              <a:rPr lang="en-US" sz="2400" dirty="0"/>
              <a:t>Are you calm, focused and alert?</a:t>
            </a:r>
          </a:p>
          <a:p>
            <a:pPr marL="342900" indent="-342900">
              <a:spcAft>
                <a:spcPts val="1200"/>
              </a:spcAft>
              <a:buFont typeface="Arial" panose="020B0604020202020204" pitchFamily="34" charset="0"/>
              <a:buChar char="•"/>
            </a:pPr>
            <a:r>
              <a:rPr lang="en-US" sz="2400" dirty="0"/>
              <a:t>Can you drive in a “careful and prudent” manner?</a:t>
            </a:r>
          </a:p>
        </p:txBody>
      </p:sp>
    </p:spTree>
    <p:extLst>
      <p:ext uri="{BB962C8B-B14F-4D97-AF65-F5344CB8AC3E}">
        <p14:creationId xmlns:p14="http://schemas.microsoft.com/office/powerpoint/2010/main" val="1519978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Who are the aggressive drivers?</a:t>
            </a:r>
          </a:p>
        </p:txBody>
      </p:sp>
      <p:sp>
        <p:nvSpPr>
          <p:cNvPr id="4" name="TextBox 3"/>
          <p:cNvSpPr txBox="1"/>
          <p:nvPr/>
        </p:nvSpPr>
        <p:spPr>
          <a:xfrm>
            <a:off x="1251668" y="5883441"/>
            <a:ext cx="6640664" cy="461665"/>
          </a:xfrm>
          <a:prstGeom prst="rect">
            <a:avLst/>
          </a:prstGeom>
          <a:noFill/>
        </p:spPr>
        <p:txBody>
          <a:bodyPr wrap="none" rtlCol="0">
            <a:spAutoFit/>
          </a:bodyPr>
          <a:lstStyle/>
          <a:p>
            <a:r>
              <a:rPr lang="en-US" sz="2400" dirty="0">
                <a:latin typeface="+mj-lt"/>
                <a:cs typeface="Arial" panose="020B0604020202020204" pitchFamily="34" charset="0"/>
              </a:rPr>
              <a:t>Consider anger, patience, competing and punishing.</a:t>
            </a:r>
          </a:p>
        </p:txBody>
      </p:sp>
      <p:sp>
        <p:nvSpPr>
          <p:cNvPr id="3" name="Slide Number Placeholder 2">
            <a:extLst>
              <a:ext uri="{FF2B5EF4-FFF2-40B4-BE49-F238E27FC236}">
                <a16:creationId xmlns:a16="http://schemas.microsoft.com/office/drawing/2014/main" id="{94BE63FE-8021-4BFE-A8D3-2A0540944524}"/>
              </a:ext>
            </a:extLst>
          </p:cNvPr>
          <p:cNvSpPr>
            <a:spLocks noGrp="1"/>
          </p:cNvSpPr>
          <p:nvPr>
            <p:ph type="sldNum" sz="quarter" idx="10"/>
          </p:nvPr>
        </p:nvSpPr>
        <p:spPr/>
        <p:txBody>
          <a:bodyPr/>
          <a:lstStyle/>
          <a:p>
            <a:r>
              <a:rPr lang="en-US"/>
              <a:t>6.4 - </a:t>
            </a:r>
            <a:fld id="{170AF78D-E346-B548-856D-6E1169C6CB99}" type="slidenum">
              <a:rPr lang="en-US" smtClean="0"/>
              <a:pPr/>
              <a:t>9</a:t>
            </a:fld>
            <a:endParaRPr lang="en-US" dirty="0"/>
          </a:p>
        </p:txBody>
      </p:sp>
      <p:pic>
        <p:nvPicPr>
          <p:cNvPr id="6" name="Picture 5">
            <a:extLst>
              <a:ext uri="{FF2B5EF4-FFF2-40B4-BE49-F238E27FC236}">
                <a16:creationId xmlns:a16="http://schemas.microsoft.com/office/drawing/2014/main" id="{F74D6DCC-7CDB-49FB-B580-909E97B7ADD0}"/>
              </a:ext>
            </a:extLst>
          </p:cNvPr>
          <p:cNvPicPr>
            <a:picLocks noChangeAspect="1"/>
          </p:cNvPicPr>
          <p:nvPr/>
        </p:nvPicPr>
        <p:blipFill>
          <a:blip r:embed="rId3"/>
          <a:stretch>
            <a:fillRect/>
          </a:stretch>
        </p:blipFill>
        <p:spPr>
          <a:xfrm>
            <a:off x="2302044" y="1303422"/>
            <a:ext cx="4251156" cy="4251156"/>
          </a:xfrm>
          <a:prstGeom prst="rect">
            <a:avLst/>
          </a:prstGeom>
        </p:spPr>
      </p:pic>
    </p:spTree>
    <p:extLst>
      <p:ext uri="{BB962C8B-B14F-4D97-AF65-F5344CB8AC3E}">
        <p14:creationId xmlns:p14="http://schemas.microsoft.com/office/powerpoint/2010/main" val="1625409782"/>
      </p:ext>
    </p:extLst>
  </p:cSld>
  <p:clrMapOvr>
    <a:masterClrMapping/>
  </p:clrMapOvr>
</p:sld>
</file>

<file path=ppt/theme/theme1.xml><?xml version="1.0" encoding="utf-8"?>
<a:theme xmlns:a="http://schemas.openxmlformats.org/drawingml/2006/main" name="Monta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Montana.thmx</Template>
  <TotalTime>0</TotalTime>
  <Words>2516</Words>
  <Application>Microsoft Office PowerPoint</Application>
  <PresentationFormat>On-screen Show (4:3)</PresentationFormat>
  <Paragraphs>368</Paragraphs>
  <Slides>29</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MV Boli</vt:lpstr>
      <vt:lpstr>Wingdings</vt:lpstr>
      <vt:lpstr>Montana</vt:lpstr>
      <vt:lpstr>PowerPoint Presentation</vt:lpstr>
      <vt:lpstr>Objectives – Dangerous Emotions</vt:lpstr>
      <vt:lpstr>How do Emotions Affect your Driving?</vt:lpstr>
      <vt:lpstr>Dangerous Emotions when Driving:</vt:lpstr>
      <vt:lpstr>Attitudes and Emotions</vt:lpstr>
      <vt:lpstr>Driving Senses</vt:lpstr>
      <vt:lpstr>Disabilities and Injuries</vt:lpstr>
      <vt:lpstr>Making Smart Driving Decisions</vt:lpstr>
      <vt:lpstr>Who are the aggressive drivers?</vt:lpstr>
      <vt:lpstr>Speeding</vt:lpstr>
      <vt:lpstr>PowerPoint Presentation</vt:lpstr>
      <vt:lpstr>Aggressive Driving Actions</vt:lpstr>
      <vt:lpstr>When you make a mistake …</vt:lpstr>
      <vt:lpstr>Aggressive Driving vs. Road Rage</vt:lpstr>
      <vt:lpstr>Irrational Actions of the Aggressive Driver</vt:lpstr>
      <vt:lpstr>The Road Rage Driver</vt:lpstr>
      <vt:lpstr>What is road rage?</vt:lpstr>
      <vt:lpstr>Student Activity: Anger Awareness</vt:lpstr>
      <vt:lpstr>How to make other drivers angry</vt:lpstr>
      <vt:lpstr>Emotions and Aggressive Drivers</vt:lpstr>
      <vt:lpstr>Tragedy on Highway 93</vt:lpstr>
      <vt:lpstr>Anxieties </vt:lpstr>
      <vt:lpstr>What is Anger?  </vt:lpstr>
      <vt:lpstr>Anger Management</vt:lpstr>
      <vt:lpstr>Reduce conflict to avoid confrontation</vt:lpstr>
      <vt:lpstr>Avoid confrontation to reduce conflict</vt:lpstr>
      <vt:lpstr>Golden Rules of the Highway</vt:lpstr>
      <vt:lpstr>Aggressive Driving - Research</vt:lpstr>
      <vt:lpstr>Montana Driver Education and Training Standards and Benchmarks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2013-11-06T20:22:29Z</dcterms:created>
  <dcterms:modified xsi:type="dcterms:W3CDTF">2018-02-26T19:39:54Z</dcterms:modified>
</cp:coreProperties>
</file>