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3"/>
  </p:notesMasterIdLst>
  <p:handoutMasterIdLst>
    <p:handoutMasterId r:id="rId34"/>
  </p:handoutMasterIdLst>
  <p:sldIdLst>
    <p:sldId id="256" r:id="rId2"/>
    <p:sldId id="257" r:id="rId3"/>
    <p:sldId id="276" r:id="rId4"/>
    <p:sldId id="258" r:id="rId5"/>
    <p:sldId id="313" r:id="rId6"/>
    <p:sldId id="277" r:id="rId7"/>
    <p:sldId id="314" r:id="rId8"/>
    <p:sldId id="315" r:id="rId9"/>
    <p:sldId id="320" r:id="rId10"/>
    <p:sldId id="316" r:id="rId11"/>
    <p:sldId id="317" r:id="rId12"/>
    <p:sldId id="259" r:id="rId13"/>
    <p:sldId id="279" r:id="rId14"/>
    <p:sldId id="288" r:id="rId15"/>
    <p:sldId id="264" r:id="rId16"/>
    <p:sldId id="303" r:id="rId17"/>
    <p:sldId id="304" r:id="rId18"/>
    <p:sldId id="305" r:id="rId19"/>
    <p:sldId id="306" r:id="rId20"/>
    <p:sldId id="307" r:id="rId21"/>
    <p:sldId id="308" r:id="rId22"/>
    <p:sldId id="309" r:id="rId23"/>
    <p:sldId id="310" r:id="rId24"/>
    <p:sldId id="311" r:id="rId25"/>
    <p:sldId id="312" r:id="rId26"/>
    <p:sldId id="299" r:id="rId27"/>
    <p:sldId id="300" r:id="rId28"/>
    <p:sldId id="302" r:id="rId29"/>
    <p:sldId id="301" r:id="rId30"/>
    <p:sldId id="318" r:id="rId31"/>
    <p:sldId id="319"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658" autoAdjust="0"/>
  </p:normalViewPr>
  <p:slideViewPr>
    <p:cSldViewPr snapToGrid="0" snapToObjects="1">
      <p:cViewPr varScale="1">
        <p:scale>
          <a:sx n="87" d="100"/>
          <a:sy n="87" d="100"/>
        </p:scale>
        <p:origin x="230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201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1BEE6D4-2BCD-EC4D-950B-15CD9711FCC7}" type="datetimeFigureOut">
              <a:rPr lang="en-US" smtClean="0"/>
              <a:pPr/>
              <a:t>3/14/2018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866F45A-01F6-634D-B0CD-F78138DB7F31}" type="slidenum">
              <a:rPr lang="en-US" smtClean="0"/>
              <a:pPr/>
              <a:t>‹#›</a:t>
            </a:fld>
            <a:endParaRPr lang="en-US"/>
          </a:p>
        </p:txBody>
      </p:sp>
    </p:spTree>
    <p:extLst>
      <p:ext uri="{BB962C8B-B14F-4D97-AF65-F5344CB8AC3E}">
        <p14:creationId xmlns:p14="http://schemas.microsoft.com/office/powerpoint/2010/main" val="37499856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C70740-339C-984C-95E1-BF89CD52BBA8}" type="datetimeFigureOut">
              <a:rPr lang="en-US" smtClean="0"/>
              <a:pPr/>
              <a:t>3/14/2018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3664E0-B0E4-4443-B425-F34A24312FA4}" type="slidenum">
              <a:rPr lang="en-US" smtClean="0"/>
              <a:pPr/>
              <a:t>‹#›</a:t>
            </a:fld>
            <a:endParaRPr lang="en-US"/>
          </a:p>
        </p:txBody>
      </p:sp>
    </p:spTree>
    <p:extLst>
      <p:ext uri="{BB962C8B-B14F-4D97-AF65-F5344CB8AC3E}">
        <p14:creationId xmlns:p14="http://schemas.microsoft.com/office/powerpoint/2010/main" val="708766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dojmt.gov/drivin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REVISED FEBRUARY 2018</a:t>
            </a:r>
          </a:p>
        </p:txBody>
      </p:sp>
      <p:sp>
        <p:nvSpPr>
          <p:cNvPr id="4" name="Slide Number Placeholder 3"/>
          <p:cNvSpPr>
            <a:spLocks noGrp="1"/>
          </p:cNvSpPr>
          <p:nvPr>
            <p:ph type="sldNum" sz="quarter" idx="10"/>
          </p:nvPr>
        </p:nvSpPr>
        <p:spPr/>
        <p:txBody>
          <a:bodyPr/>
          <a:lstStyle/>
          <a:p>
            <a:fld id="{203664E0-B0E4-4443-B425-F34A24312FA4}" type="slidenum">
              <a:rPr lang="en-US" smtClean="0"/>
              <a:pPr/>
              <a:t>1</a:t>
            </a:fld>
            <a:endParaRPr lang="en-US"/>
          </a:p>
        </p:txBody>
      </p:sp>
    </p:spTree>
    <p:extLst>
      <p:ext uri="{BB962C8B-B14F-4D97-AF65-F5344CB8AC3E}">
        <p14:creationId xmlns:p14="http://schemas.microsoft.com/office/powerpoint/2010/main" val="3172827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0" dirty="0"/>
              <a:t>Transition to Unsupervised Driving</a:t>
            </a:r>
          </a:p>
          <a:p>
            <a:endParaRPr lang="en-US" i="1" dirty="0"/>
          </a:p>
          <a:p>
            <a:r>
              <a:rPr lang="en-US" dirty="0"/>
              <a:t>In the early months of unsupervised driving, the majority of teens exhibit good driving habits however the study did find instances of texting behind the wheel, horseplay with passengers and running red lights. </a:t>
            </a:r>
          </a:p>
          <a:p>
            <a:endParaRPr lang="en-US" dirty="0"/>
          </a:p>
          <a:p>
            <a:r>
              <a:rPr lang="en-US" dirty="0"/>
              <a:t>While a very small number of instances of deliberate risk‐taking behavior were observed, the vast majority of “close calls” involved judgment errors that seemed to be indicative of inexperience and failure to anticipate changes in the traffic environment. A common scenario involved the teen braking hard after having initially failed to notice that traffic ahead was slowing or stopped. </a:t>
            </a:r>
          </a:p>
          <a:p>
            <a:endParaRPr lang="en-US" dirty="0"/>
          </a:p>
          <a:p>
            <a:r>
              <a:rPr lang="en-US" i="1" dirty="0"/>
              <a:t>2011 </a:t>
            </a:r>
            <a:r>
              <a:rPr lang="en-US" dirty="0"/>
              <a:t>AAA Foundation for Traffic Safety Report </a:t>
            </a:r>
            <a:endParaRPr lang="en-US" i="1" dirty="0"/>
          </a:p>
          <a:p>
            <a:r>
              <a:rPr lang="en-US" dirty="0"/>
              <a:t>Authors:  Arthur Goodwin</a:t>
            </a:r>
          </a:p>
          <a:p>
            <a:r>
              <a:rPr lang="en-US" dirty="0"/>
              <a:t>Robert Foss</a:t>
            </a:r>
          </a:p>
          <a:p>
            <a:r>
              <a:rPr lang="en-US" dirty="0"/>
              <a:t>Natalie O’Brien</a:t>
            </a:r>
          </a:p>
          <a:p>
            <a:r>
              <a:rPr lang="en-US" dirty="0"/>
              <a:t>UNC Highway Safety Research Center</a:t>
            </a:r>
          </a:p>
        </p:txBody>
      </p:sp>
      <p:sp>
        <p:nvSpPr>
          <p:cNvPr id="4" name="Slide Number Placeholder 3"/>
          <p:cNvSpPr>
            <a:spLocks noGrp="1"/>
          </p:cNvSpPr>
          <p:nvPr>
            <p:ph type="sldNum" sz="quarter" idx="10"/>
          </p:nvPr>
        </p:nvSpPr>
        <p:spPr/>
        <p:txBody>
          <a:bodyPr/>
          <a:lstStyle/>
          <a:p>
            <a:fld id="{FBABF853-1CC4-491C-8BEF-92E0171C053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867949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TextEdit="1"/>
          </p:cNvSpPr>
          <p:nvPr>
            <p:ph type="sldImg"/>
          </p:nvPr>
        </p:nvSpPr>
        <p:spPr>
          <a:xfrm>
            <a:off x="103188" y="685800"/>
            <a:ext cx="6578600" cy="4935538"/>
          </a:xfrm>
          <a:noFill/>
        </p:spPr>
      </p:sp>
      <p:sp>
        <p:nvSpPr>
          <p:cNvPr id="46083" name="Rectangle 3"/>
          <p:cNvSpPr>
            <a:spLocks noGrp="1"/>
          </p:cNvSpPr>
          <p:nvPr>
            <p:ph type="body" idx="1"/>
          </p:nvPr>
        </p:nvSpPr>
        <p:spPr>
          <a:xfrm>
            <a:off x="507505" y="5621263"/>
            <a:ext cx="5933777" cy="2744108"/>
          </a:xfrm>
          <a:noFill/>
          <a:ln/>
        </p:spPr>
        <p:txBody>
          <a:bodyPr/>
          <a:lstStyle/>
          <a:p>
            <a:pPr eaLnBrk="1" hangingPunct="1">
              <a:lnSpc>
                <a:spcPct val="90000"/>
              </a:lnSpc>
            </a:pPr>
            <a:r>
              <a:rPr lang="en-US" dirty="0"/>
              <a:t>Family rules and limits are about </a:t>
            </a:r>
            <a:r>
              <a:rPr lang="en-US" b="1" dirty="0"/>
              <a:t>safety</a:t>
            </a:r>
            <a:r>
              <a:rPr lang="en-US" b="0" dirty="0"/>
              <a:t>,</a:t>
            </a:r>
            <a:r>
              <a:rPr lang="en-US" dirty="0"/>
              <a:t> not control. </a:t>
            </a:r>
          </a:p>
          <a:p>
            <a:pPr eaLnBrk="1" hangingPunct="1">
              <a:lnSpc>
                <a:spcPct val="90000"/>
              </a:lnSpc>
            </a:pPr>
            <a:endParaRPr lang="en-US" dirty="0"/>
          </a:p>
          <a:p>
            <a:pPr eaLnBrk="1" hangingPunct="1">
              <a:lnSpc>
                <a:spcPct val="90000"/>
              </a:lnSpc>
            </a:pPr>
            <a:r>
              <a:rPr lang="en-US" dirty="0"/>
              <a:t>Montana’s GDL places limits on teens during their crucial first year of solo driving.  Agreements like this between</a:t>
            </a:r>
            <a:r>
              <a:rPr lang="en-US" baseline="0" dirty="0"/>
              <a:t> </a:t>
            </a:r>
            <a:r>
              <a:rPr lang="en-US" dirty="0"/>
              <a:t>you and your parents are an excellent way to be held accountable while you</a:t>
            </a:r>
            <a:r>
              <a:rPr lang="en-US" baseline="0" dirty="0"/>
              <a:t> are beginning to drive without supervision</a:t>
            </a:r>
            <a:r>
              <a:rPr lang="en-US" dirty="0"/>
              <a:t>. </a:t>
            </a:r>
            <a:r>
              <a:rPr lang="en-US" baseline="0" dirty="0"/>
              <a:t> Your d</a:t>
            </a:r>
            <a:r>
              <a:rPr lang="en-US" dirty="0"/>
              <a:t>riving privileges will increase</a:t>
            </a:r>
            <a:r>
              <a:rPr lang="en-US" baseline="0" dirty="0"/>
              <a:t> a</a:t>
            </a:r>
            <a:r>
              <a:rPr lang="en-US" dirty="0"/>
              <a:t>s you gain driving</a:t>
            </a:r>
            <a:r>
              <a:rPr lang="en-US" baseline="0" dirty="0"/>
              <a:t> </a:t>
            </a:r>
            <a:r>
              <a:rPr lang="en-US" dirty="0"/>
              <a:t>skills and competence, and show you can drive responsibly.</a:t>
            </a:r>
          </a:p>
        </p:txBody>
      </p:sp>
    </p:spTree>
    <p:extLst>
      <p:ext uri="{BB962C8B-B14F-4D97-AF65-F5344CB8AC3E}">
        <p14:creationId xmlns:p14="http://schemas.microsoft.com/office/powerpoint/2010/main" val="750713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indent="-274320">
              <a:buFont typeface="Arial" pitchFamily="34" charset="0"/>
              <a:buNone/>
            </a:pPr>
            <a:r>
              <a:rPr lang="en-US" sz="1200" dirty="0">
                <a:latin typeface="Arial" pitchFamily="34" charset="0"/>
                <a:cs typeface="Arial" pitchFamily="34" charset="0"/>
              </a:rPr>
              <a:t>In addition:</a:t>
            </a:r>
          </a:p>
          <a:p>
            <a:pPr marL="274320" indent="-274320">
              <a:buFont typeface="Arial" pitchFamily="34" charset="0"/>
              <a:buChar char="•"/>
            </a:pPr>
            <a:r>
              <a:rPr lang="en-US" sz="1200" dirty="0">
                <a:latin typeface="Arial" pitchFamily="34" charset="0"/>
                <a:cs typeface="Arial" pitchFamily="34" charset="0"/>
              </a:rPr>
              <a:t>Drivers may have only one valid driver’s license at any time.</a:t>
            </a:r>
          </a:p>
          <a:p>
            <a:pPr marL="274320" indent="-274320">
              <a:buFont typeface="Arial" pitchFamily="34" charset="0"/>
              <a:buChar char="•"/>
            </a:pPr>
            <a:r>
              <a:rPr lang="en-US" sz="1200" dirty="0">
                <a:latin typeface="Arial" pitchFamily="34" charset="0"/>
                <a:cs typeface="Arial" pitchFamily="34" charset="0"/>
              </a:rPr>
              <a:t>A license from another state is good for 60 days in Montana.</a:t>
            </a:r>
          </a:p>
          <a:p>
            <a:pPr marL="0" indent="0">
              <a:buFont typeface="Arial" pitchFamily="34" charset="0"/>
              <a:buNone/>
            </a:pPr>
            <a:endParaRPr lang="en-US" sz="1200" dirty="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dirty="0">
                <a:latin typeface="Times New Roman" pitchFamily="18" charset="0"/>
                <a:ea typeface="ＭＳ Ｐゴシック" charset="0"/>
              </a:rPr>
              <a:t>Under Montana law, motorists stopped for a traffic violation or involvement in a motor vehicle collision are required to show proof of insurance to law enforcement, in addition to displaying their driver license and vehicle registration.</a:t>
            </a:r>
          </a:p>
          <a:p>
            <a:pPr marL="0" indent="0">
              <a:buFont typeface="Arial" pitchFamily="34" charset="0"/>
              <a:buNone/>
            </a:pPr>
            <a:endParaRPr lang="en-US" sz="1200" dirty="0">
              <a:latin typeface="Arial" pitchFamily="34" charset="0"/>
              <a:cs typeface="Arial" pitchFamily="34" charset="0"/>
            </a:endParaRPr>
          </a:p>
          <a:p>
            <a:pPr marL="274320" indent="-274320">
              <a:buFont typeface="Arial" pitchFamily="34" charset="0"/>
              <a:buChar char="•"/>
            </a:pPr>
            <a:endParaRPr lang="en-US" sz="1200"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203664E0-B0E4-4443-B425-F34A24312FA4}" type="slidenum">
              <a:rPr lang="en-US" smtClean="0"/>
              <a:pPr/>
              <a:t>12</a:t>
            </a:fld>
            <a:endParaRPr lang="en-US"/>
          </a:p>
        </p:txBody>
      </p:sp>
    </p:spTree>
    <p:extLst>
      <p:ext uri="{BB962C8B-B14F-4D97-AF65-F5344CB8AC3E}">
        <p14:creationId xmlns:p14="http://schemas.microsoft.com/office/powerpoint/2010/main" val="483884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97301" rtl="0" eaLnBrk="0" fontAlgn="base" latinLnBrk="0" hangingPunct="0">
              <a:lnSpc>
                <a:spcPct val="100000"/>
              </a:lnSpc>
              <a:spcBef>
                <a:spcPct val="30000"/>
              </a:spcBef>
              <a:spcAft>
                <a:spcPct val="0"/>
              </a:spcAft>
              <a:buClrTx/>
              <a:buSzTx/>
              <a:buFontTx/>
              <a:buNone/>
              <a:tabLst/>
              <a:defRPr/>
            </a:pPr>
            <a:r>
              <a:rPr lang="en-US" sz="1200" b="1" dirty="0">
                <a:solidFill>
                  <a:srgbClr val="CC0066"/>
                </a:solidFill>
                <a:latin typeface="Arial" panose="020B0604020202020204" pitchFamily="34" charset="0"/>
                <a:cs typeface="Arial" panose="020B0604020202020204" pitchFamily="34" charset="0"/>
              </a:rPr>
              <a:t>Montana Codes and Tribal Codes Regulate Traffic </a:t>
            </a:r>
          </a:p>
          <a:p>
            <a:pPr marL="0" marR="0" indent="0" algn="l" defTabSz="897301" rtl="0" eaLnBrk="0" fontAlgn="base" latinLnBrk="0" hangingPunct="0">
              <a:lnSpc>
                <a:spcPct val="100000"/>
              </a:lnSpc>
              <a:spcBef>
                <a:spcPct val="30000"/>
              </a:spcBef>
              <a:spcAft>
                <a:spcPct val="0"/>
              </a:spcAft>
              <a:buClrTx/>
              <a:buSzTx/>
              <a:buFontTx/>
              <a:buNone/>
              <a:tabLst/>
              <a:defRPr/>
            </a:pPr>
            <a:endParaRPr lang="en-US" dirty="0">
              <a:latin typeface="Times New Roman" pitchFamily="18" charset="0"/>
              <a:ea typeface="ＭＳ Ｐゴシック" charset="0"/>
            </a:endParaRPr>
          </a:p>
          <a:p>
            <a:pPr marL="0" marR="0" indent="0" algn="l" defTabSz="897301" rtl="0" eaLnBrk="0" fontAlgn="base" latinLnBrk="0" hangingPunct="0">
              <a:lnSpc>
                <a:spcPct val="100000"/>
              </a:lnSpc>
              <a:spcBef>
                <a:spcPct val="30000"/>
              </a:spcBef>
              <a:spcAft>
                <a:spcPct val="0"/>
              </a:spcAft>
              <a:buClrTx/>
              <a:buSzTx/>
              <a:buFontTx/>
              <a:buNone/>
              <a:tabLst/>
              <a:defRPr/>
            </a:pPr>
            <a:r>
              <a:rPr lang="en-US" dirty="0">
                <a:latin typeface="Times New Roman" pitchFamily="18" charset="0"/>
                <a:ea typeface="ＭＳ Ｐゴシック" charset="0"/>
              </a:rPr>
              <a:t>American Indians driving on some </a:t>
            </a:r>
            <a:r>
              <a:rPr lang="en-US" baseline="0" dirty="0">
                <a:latin typeface="Times New Roman" pitchFamily="18" charset="0"/>
                <a:ea typeface="ＭＳ Ｐゴシック" charset="0"/>
              </a:rPr>
              <a:t>reservation </a:t>
            </a:r>
            <a:r>
              <a:rPr lang="en-US" dirty="0">
                <a:latin typeface="Times New Roman" pitchFamily="18" charset="0"/>
                <a:ea typeface="ＭＳ Ｐゴシック" charset="0"/>
              </a:rPr>
              <a:t>roads and highways may follow tribal traffic codes,</a:t>
            </a:r>
            <a:r>
              <a:rPr lang="en-US" baseline="0" dirty="0">
                <a:latin typeface="Times New Roman" pitchFamily="18" charset="0"/>
                <a:ea typeface="ＭＳ Ｐゴシック" charset="0"/>
              </a:rPr>
              <a:t> </a:t>
            </a:r>
            <a:r>
              <a:rPr lang="en-US" dirty="0">
                <a:latin typeface="Times New Roman" pitchFamily="18" charset="0"/>
                <a:ea typeface="ＭＳ Ｐゴシック" charset="0"/>
              </a:rPr>
              <a:t>which may not require a driver license and insurance. </a:t>
            </a:r>
            <a:r>
              <a:rPr lang="en-US" sz="1200" kern="1200" dirty="0">
                <a:solidFill>
                  <a:schemeClr val="tx1"/>
                </a:solidFill>
                <a:effectLst/>
                <a:latin typeface="+mn-lt"/>
                <a:ea typeface="+mn-ea"/>
                <a:cs typeface="+mn-cs"/>
              </a:rPr>
              <a:t>Consider inviting a tribal officer or a representative from the tribal court to discuss the traffic codes which apply in specific areas.</a:t>
            </a:r>
          </a:p>
          <a:p>
            <a:pPr marL="0" marR="0" indent="0" algn="l" defTabSz="897301" rtl="0" eaLnBrk="0" fontAlgn="base" latinLnBrk="0" hangingPunct="0">
              <a:lnSpc>
                <a:spcPct val="100000"/>
              </a:lnSpc>
              <a:spcBef>
                <a:spcPct val="30000"/>
              </a:spcBef>
              <a:spcAft>
                <a:spcPct val="0"/>
              </a:spcAft>
              <a:buClrTx/>
              <a:buSzTx/>
              <a:buFontTx/>
              <a:buNone/>
              <a:tabLst/>
              <a:defRPr/>
            </a:pPr>
            <a:endParaRPr lang="en-US" dirty="0">
              <a:latin typeface="Times New Roman" pitchFamily="18" charset="0"/>
              <a:ea typeface="ＭＳ Ｐゴシック" charset="0"/>
            </a:endParaRPr>
          </a:p>
          <a:p>
            <a:pPr defTabSz="897301" eaLnBrk="0" fontAlgn="base" hangingPunct="0">
              <a:spcBef>
                <a:spcPct val="30000"/>
              </a:spcBef>
              <a:spcAft>
                <a:spcPct val="0"/>
              </a:spcAft>
            </a:pPr>
            <a:r>
              <a:rPr lang="en-US" dirty="0">
                <a:latin typeface="Times New Roman" pitchFamily="18" charset="0"/>
                <a:ea typeface="ＭＳ Ｐゴシック" charset="0"/>
              </a:rPr>
              <a:t>The Tribal Council of the Confederated Salish and Kootenai Tribes adopted the Montana traffic laws in MCA Title 61. </a:t>
            </a:r>
          </a:p>
          <a:p>
            <a:endParaRPr lang="en-US" dirty="0"/>
          </a:p>
        </p:txBody>
      </p:sp>
      <p:sp>
        <p:nvSpPr>
          <p:cNvPr id="4" name="Slide Number Placeholder 3"/>
          <p:cNvSpPr>
            <a:spLocks noGrp="1"/>
          </p:cNvSpPr>
          <p:nvPr>
            <p:ph type="sldNum" sz="quarter" idx="10"/>
          </p:nvPr>
        </p:nvSpPr>
        <p:spPr/>
        <p:txBody>
          <a:bodyPr/>
          <a:lstStyle/>
          <a:p>
            <a:pPr>
              <a:defRPr/>
            </a:pPr>
            <a:fld id="{CA6B3627-9E60-4ED5-9A89-1BD56133C018}" type="slidenum">
              <a:rPr lang="en-US" smtClean="0"/>
              <a:pPr>
                <a:defRPr/>
              </a:pPr>
              <a:t>13</a:t>
            </a:fld>
            <a:endParaRPr lang="en-US"/>
          </a:p>
        </p:txBody>
      </p:sp>
    </p:spTree>
    <p:extLst>
      <p:ext uri="{BB962C8B-B14F-4D97-AF65-F5344CB8AC3E}">
        <p14:creationId xmlns:p14="http://schemas.microsoft.com/office/powerpoint/2010/main" val="3608934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vehicles can you drive?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Class 2 and Class 3 are the only vehicle classes you can drive with a TELL or Class D driver license.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Federal Highway Administration Vehicle Classification are based on axles. </a:t>
            </a:r>
            <a:r>
              <a:rPr lang="en-US"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Vehicle and trailer weight determine the type of Commercial Driver License required. </a:t>
            </a:r>
            <a:endParaRPr lang="en-US" dirty="0"/>
          </a:p>
          <a:p>
            <a:endParaRPr lang="en-US" dirty="0"/>
          </a:p>
          <a:p>
            <a:r>
              <a:rPr lang="en-US" dirty="0"/>
              <a:t>Class 1  Motorcycle</a:t>
            </a:r>
            <a:r>
              <a:rPr lang="en-US" baseline="0" dirty="0"/>
              <a:t> Endorsement on Class D Driver License </a:t>
            </a:r>
          </a:p>
          <a:p>
            <a:r>
              <a:rPr lang="en-US" baseline="0" dirty="0"/>
              <a:t>Class 2  Class D Driver License </a:t>
            </a:r>
          </a:p>
          <a:p>
            <a:r>
              <a:rPr lang="en-US" baseline="0" dirty="0"/>
              <a:t>Class 3  Class D Driver License </a:t>
            </a:r>
          </a:p>
          <a:p>
            <a:r>
              <a:rPr lang="en-US" baseline="0" dirty="0"/>
              <a:t>Class 4  CDL  Class B or C for 16 passengers or more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Class 5 Class D Driver License or CDL for commercial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Class 6 CDL Class B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Class 7 CDL Class B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Class 8 – 13  CDL Class A or B depending on weight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r>
              <a:rPr lang="en-US" sz="1200" dirty="0"/>
              <a:t>Class A License allows the holder to operate any combination of vehicles, including:</a:t>
            </a:r>
            <a:r>
              <a:rPr lang="en-US" sz="1200" baseline="0" dirty="0"/>
              <a:t> </a:t>
            </a:r>
            <a:r>
              <a:rPr lang="en-US" sz="1200" dirty="0"/>
              <a:t>a vehicle </a:t>
            </a:r>
          </a:p>
          <a:p>
            <a:r>
              <a:rPr lang="en-US" sz="1200" dirty="0"/>
              <a:t>exceeding 26,000 GVWR that is towing a trailer over 10,000 pounds</a:t>
            </a:r>
          </a:p>
          <a:p>
            <a:r>
              <a:rPr lang="en-US" sz="1200" dirty="0"/>
              <a:t>Class B License allows the holder to operate</a:t>
            </a:r>
            <a:r>
              <a:rPr lang="en-US" sz="1200" baseline="0" dirty="0"/>
              <a:t> </a:t>
            </a:r>
            <a:r>
              <a:rPr lang="en-US" sz="1200" dirty="0"/>
              <a:t>a vehicle exceeding 26,000 GVWR that is towing a trailer at/or under 10,000 pounds GVWR</a:t>
            </a:r>
          </a:p>
          <a:p>
            <a:r>
              <a:rPr lang="en-US" sz="1200" dirty="0"/>
              <a:t>Class C License allows the holder to operate</a:t>
            </a:r>
            <a:r>
              <a:rPr lang="en-US" sz="1200" baseline="0" dirty="0"/>
              <a:t> </a:t>
            </a:r>
            <a:r>
              <a:rPr lang="en-US" sz="1200" dirty="0"/>
              <a:t>a single vehicle under 26,000 pounds</a:t>
            </a:r>
          </a:p>
          <a:p>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Federal Highway Administration Vehicle Classification - http://www.fhwa.dot.gov/policyinformation/tmguide/ (2013)</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203664E0-B0E4-4443-B425-F34A24312FA4}" type="slidenum">
              <a:rPr lang="en-US" smtClean="0"/>
              <a:pPr/>
              <a:t>14</a:t>
            </a:fld>
            <a:endParaRPr lang="en-US"/>
          </a:p>
        </p:txBody>
      </p:sp>
    </p:spTree>
    <p:extLst>
      <p:ext uri="{BB962C8B-B14F-4D97-AF65-F5344CB8AC3E}">
        <p14:creationId xmlns:p14="http://schemas.microsoft.com/office/powerpoint/2010/main" val="750034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3664E0-B0E4-4443-B425-F34A24312FA4}" type="slidenum">
              <a:rPr lang="en-US" smtClean="0"/>
              <a:pPr/>
              <a:t>15</a:t>
            </a:fld>
            <a:endParaRPr lang="en-US"/>
          </a:p>
        </p:txBody>
      </p:sp>
    </p:spTree>
    <p:extLst>
      <p:ext uri="{BB962C8B-B14F-4D97-AF65-F5344CB8AC3E}">
        <p14:creationId xmlns:p14="http://schemas.microsoft.com/office/powerpoint/2010/main" val="4035155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itchFamily="34" charset="0"/>
                <a:cs typeface="Arial" pitchFamily="34" charset="0"/>
              </a:rPr>
              <a:t>MIPs are not recorded on an individual’s Montana Driving Record, however, judges have the authority to order the suspension of an offender’s driver license. The Motor Vehicle Division will suspend the offender’s driver’s license for the number of days ordered by the court and permanently record the withdrawal on the offender’s driving record.</a:t>
            </a:r>
          </a:p>
          <a:p>
            <a:endParaRPr lang="en-US" dirty="0"/>
          </a:p>
        </p:txBody>
      </p:sp>
      <p:sp>
        <p:nvSpPr>
          <p:cNvPr id="4" name="Slide Number Placeholder 3"/>
          <p:cNvSpPr>
            <a:spLocks noGrp="1"/>
          </p:cNvSpPr>
          <p:nvPr>
            <p:ph type="sldNum" sz="quarter" idx="10"/>
          </p:nvPr>
        </p:nvSpPr>
        <p:spPr/>
        <p:txBody>
          <a:bodyPr/>
          <a:lstStyle/>
          <a:p>
            <a:fld id="{203664E0-B0E4-4443-B425-F34A24312FA4}" type="slidenum">
              <a:rPr lang="en-US" smtClean="0"/>
              <a:pPr/>
              <a:t>16</a:t>
            </a:fld>
            <a:endParaRPr lang="en-US"/>
          </a:p>
        </p:txBody>
      </p:sp>
    </p:spTree>
    <p:extLst>
      <p:ext uri="{BB962C8B-B14F-4D97-AF65-F5344CB8AC3E}">
        <p14:creationId xmlns:p14="http://schemas.microsoft.com/office/powerpoint/2010/main" val="3667391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Your driving record is for life.  It starts when you start driving.</a:t>
            </a:r>
            <a:endParaRPr lang="en-US" b="0" dirty="0">
              <a:effectLst/>
            </a:endParaRPr>
          </a:p>
          <a:p>
            <a:endParaRPr lang="en-US" dirty="0"/>
          </a:p>
        </p:txBody>
      </p:sp>
      <p:sp>
        <p:nvSpPr>
          <p:cNvPr id="4" name="Slide Number Placeholder 3"/>
          <p:cNvSpPr>
            <a:spLocks noGrp="1"/>
          </p:cNvSpPr>
          <p:nvPr>
            <p:ph type="sldNum" sz="quarter" idx="10"/>
          </p:nvPr>
        </p:nvSpPr>
        <p:spPr/>
        <p:txBody>
          <a:bodyPr/>
          <a:lstStyle/>
          <a:p>
            <a:fld id="{203664E0-B0E4-4443-B425-F34A24312FA4}" type="slidenum">
              <a:rPr lang="en-US" smtClean="0"/>
              <a:pPr/>
              <a:t>17</a:t>
            </a:fld>
            <a:endParaRPr lang="en-US"/>
          </a:p>
        </p:txBody>
      </p:sp>
    </p:spTree>
    <p:extLst>
      <p:ext uri="{BB962C8B-B14F-4D97-AF65-F5344CB8AC3E}">
        <p14:creationId xmlns:p14="http://schemas.microsoft.com/office/powerpoint/2010/main" val="4261844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3664E0-B0E4-4443-B425-F34A24312FA4}" type="slidenum">
              <a:rPr lang="en-US" smtClean="0"/>
              <a:pPr/>
              <a:t>18</a:t>
            </a:fld>
            <a:endParaRPr lang="en-US"/>
          </a:p>
        </p:txBody>
      </p:sp>
    </p:spTree>
    <p:extLst>
      <p:ext uri="{BB962C8B-B14F-4D97-AF65-F5344CB8AC3E}">
        <p14:creationId xmlns:p14="http://schemas.microsoft.com/office/powerpoint/2010/main" val="1001027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tab pos="292100" algn="l"/>
              </a:tabLst>
              <a:defRPr/>
            </a:pPr>
            <a:r>
              <a:rPr lang="en-US" sz="1200" b="0" i="0" u="none" strike="noStrike" kern="1200" baseline="0" dirty="0">
                <a:solidFill>
                  <a:schemeClr val="tx1"/>
                </a:solidFill>
                <a:latin typeface="+mn-lt"/>
                <a:ea typeface="+mn-ea"/>
                <a:cs typeface="+mn-cs"/>
              </a:rPr>
              <a:t>A person cannot apply for, be issued, or retain a Montana driver license if he/she is suspended or revoked in any other state or jurisdiction. </a:t>
            </a:r>
            <a:endParaRPr lang="en-US" dirty="0"/>
          </a:p>
          <a:p>
            <a:pPr marL="0" indent="0" eaLnBrk="1" hangingPunct="1">
              <a:tabLst>
                <a:tab pos="292100" algn="l"/>
              </a:tabLst>
            </a:pPr>
            <a:endParaRPr lang="en-US" sz="1200" dirty="0"/>
          </a:p>
          <a:p>
            <a:pPr marL="0" indent="0" eaLnBrk="1" hangingPunct="1">
              <a:tabLst>
                <a:tab pos="292100" algn="l"/>
              </a:tabLst>
            </a:pPr>
            <a:r>
              <a:rPr lang="en-US" sz="1200" dirty="0"/>
              <a:t>Upon application for a license, the computer record system is checked to see if you have a driving record in another state(s).</a:t>
            </a:r>
            <a:r>
              <a:rPr lang="en-US" sz="1200" baseline="0" dirty="0"/>
              <a:t> </a:t>
            </a:r>
            <a:r>
              <a:rPr lang="en-US" sz="1200" dirty="0"/>
              <a:t>If your status is not eligible, you will not be allowed to obtain a Montana’s driver’s license until your status returns to eligible.</a:t>
            </a:r>
          </a:p>
          <a:p>
            <a:pPr marL="0" indent="0" eaLnBrk="1" hangingPunct="1">
              <a:tabLst>
                <a:tab pos="292100" algn="l"/>
              </a:tabLst>
            </a:pPr>
            <a:endParaRPr lang="en-US" sz="1200" dirty="0"/>
          </a:p>
          <a:p>
            <a:endParaRPr lang="en-US" dirty="0"/>
          </a:p>
        </p:txBody>
      </p:sp>
      <p:sp>
        <p:nvSpPr>
          <p:cNvPr id="4" name="Slide Number Placeholder 3"/>
          <p:cNvSpPr>
            <a:spLocks noGrp="1"/>
          </p:cNvSpPr>
          <p:nvPr>
            <p:ph type="sldNum" sz="quarter" idx="10"/>
          </p:nvPr>
        </p:nvSpPr>
        <p:spPr/>
        <p:txBody>
          <a:bodyPr/>
          <a:lstStyle/>
          <a:p>
            <a:fld id="{203664E0-B0E4-4443-B425-F34A24312FA4}" type="slidenum">
              <a:rPr lang="en-US" smtClean="0"/>
              <a:pPr/>
              <a:t>19</a:t>
            </a:fld>
            <a:endParaRPr lang="en-US"/>
          </a:p>
        </p:txBody>
      </p:sp>
    </p:spTree>
    <p:extLst>
      <p:ext uri="{BB962C8B-B14F-4D97-AF65-F5344CB8AC3E}">
        <p14:creationId xmlns:p14="http://schemas.microsoft.com/office/powerpoint/2010/main" val="2923793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3664E0-B0E4-4443-B425-F34A24312FA4}" type="slidenum">
              <a:rPr lang="en-US" smtClean="0"/>
              <a:pPr/>
              <a:t>2</a:t>
            </a:fld>
            <a:endParaRPr lang="en-US"/>
          </a:p>
        </p:txBody>
      </p:sp>
    </p:spTree>
    <p:extLst>
      <p:ext uri="{BB962C8B-B14F-4D97-AF65-F5344CB8AC3E}">
        <p14:creationId xmlns:p14="http://schemas.microsoft.com/office/powerpoint/2010/main" val="519896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Also a minor’s driver license</a:t>
            </a:r>
            <a:r>
              <a:rPr lang="en-US" baseline="0" dirty="0">
                <a:latin typeface="Arial" pitchFamily="34" charset="0"/>
                <a:cs typeface="Arial" pitchFamily="34" charset="0"/>
              </a:rPr>
              <a:t> will be cancelled upon </a:t>
            </a:r>
            <a:r>
              <a:rPr lang="en-US" dirty="0">
                <a:latin typeface="Arial" pitchFamily="34" charset="0"/>
                <a:cs typeface="Arial" pitchFamily="34" charset="0"/>
              </a:rPr>
              <a:t>the death of the person who signed the minor’s application.</a:t>
            </a:r>
          </a:p>
          <a:p>
            <a:endParaRPr lang="en-US" dirty="0"/>
          </a:p>
        </p:txBody>
      </p:sp>
      <p:sp>
        <p:nvSpPr>
          <p:cNvPr id="4" name="Slide Number Placeholder 3"/>
          <p:cNvSpPr>
            <a:spLocks noGrp="1"/>
          </p:cNvSpPr>
          <p:nvPr>
            <p:ph type="sldNum" sz="quarter" idx="10"/>
          </p:nvPr>
        </p:nvSpPr>
        <p:spPr/>
        <p:txBody>
          <a:bodyPr/>
          <a:lstStyle/>
          <a:p>
            <a:fld id="{203664E0-B0E4-4443-B425-F34A24312FA4}" type="slidenum">
              <a:rPr lang="en-US" smtClean="0"/>
              <a:pPr/>
              <a:t>20</a:t>
            </a:fld>
            <a:endParaRPr lang="en-US"/>
          </a:p>
        </p:txBody>
      </p:sp>
    </p:spTree>
    <p:extLst>
      <p:ext uri="{BB962C8B-B14F-4D97-AF65-F5344CB8AC3E}">
        <p14:creationId xmlns:p14="http://schemas.microsoft.com/office/powerpoint/2010/main" val="3750759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 0.02% is the lowest detectable</a:t>
            </a:r>
            <a:r>
              <a:rPr lang="en-US" baseline="0" dirty="0"/>
              <a:t> limit </a:t>
            </a:r>
          </a:p>
          <a:p>
            <a:r>
              <a:rPr lang="en-US" baseline="0" dirty="0"/>
              <a:t>Under age 21 It is illegal to possess or consume alcohol</a:t>
            </a:r>
            <a:endParaRPr lang="en-US" dirty="0"/>
          </a:p>
        </p:txBody>
      </p:sp>
      <p:sp>
        <p:nvSpPr>
          <p:cNvPr id="4" name="Slide Number Placeholder 3"/>
          <p:cNvSpPr>
            <a:spLocks noGrp="1"/>
          </p:cNvSpPr>
          <p:nvPr>
            <p:ph type="sldNum" sz="quarter" idx="10"/>
          </p:nvPr>
        </p:nvSpPr>
        <p:spPr/>
        <p:txBody>
          <a:bodyPr/>
          <a:lstStyle/>
          <a:p>
            <a:fld id="{203664E0-B0E4-4443-B425-F34A24312FA4}" type="slidenum">
              <a:rPr lang="en-US" smtClean="0"/>
              <a:pPr/>
              <a:t>21</a:t>
            </a:fld>
            <a:endParaRPr lang="en-US"/>
          </a:p>
        </p:txBody>
      </p:sp>
    </p:spTree>
    <p:extLst>
      <p:ext uri="{BB962C8B-B14F-4D97-AF65-F5344CB8AC3E}">
        <p14:creationId xmlns:p14="http://schemas.microsoft.com/office/powerpoint/2010/main" val="1023847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addition,</a:t>
            </a:r>
            <a:r>
              <a:rPr lang="en-US" baseline="0" dirty="0"/>
              <a:t> your license can be suspended for:</a:t>
            </a:r>
            <a:endParaRPr lang="en-US" dirty="0"/>
          </a:p>
          <a:p>
            <a:endParaRPr lang="en-US" dirty="0"/>
          </a:p>
          <a:p>
            <a:pPr marL="91440" lvl="0" indent="182880" eaLnBrk="1" hangingPunct="1">
              <a:buFont typeface="Arial" pitchFamily="34" charset="0"/>
              <a:buChar char="•"/>
            </a:pPr>
            <a:r>
              <a:rPr lang="en-US" sz="1200" dirty="0">
                <a:latin typeface="Arial" pitchFamily="34" charset="0"/>
                <a:cs typeface="Arial" pitchFamily="34" charset="0"/>
              </a:rPr>
              <a:t>Non-payment of fines or not appearing when given a notice to appear in court </a:t>
            </a:r>
          </a:p>
          <a:p>
            <a:pPr marL="91440" lvl="0" indent="182880" eaLnBrk="1" hangingPunct="1">
              <a:buFont typeface="Arial" pitchFamily="34" charset="0"/>
              <a:buChar char="•"/>
            </a:pPr>
            <a:r>
              <a:rPr lang="en-US" sz="1200" dirty="0">
                <a:latin typeface="Arial" pitchFamily="34" charset="0"/>
                <a:cs typeface="Arial" pitchFamily="34" charset="0"/>
              </a:rPr>
              <a:t>Indefinite suspension for failing to pay child support until child support obligations are met</a:t>
            </a:r>
          </a:p>
          <a:p>
            <a:pPr marL="91440" lvl="0" indent="182880" eaLnBrk="1" hangingPunct="1">
              <a:buFont typeface="Arial" pitchFamily="34" charset="0"/>
              <a:buChar char="•"/>
            </a:pPr>
            <a:r>
              <a:rPr lang="en-US" sz="1200" dirty="0">
                <a:latin typeface="Arial" pitchFamily="34" charset="0"/>
                <a:cs typeface="Arial" pitchFamily="34" charset="0"/>
              </a:rPr>
              <a:t>Default on a student loan</a:t>
            </a:r>
          </a:p>
          <a:p>
            <a:endParaRPr lang="en-US" dirty="0"/>
          </a:p>
        </p:txBody>
      </p:sp>
      <p:sp>
        <p:nvSpPr>
          <p:cNvPr id="4" name="Slide Number Placeholder 3"/>
          <p:cNvSpPr>
            <a:spLocks noGrp="1"/>
          </p:cNvSpPr>
          <p:nvPr>
            <p:ph type="sldNum" sz="quarter" idx="10"/>
          </p:nvPr>
        </p:nvSpPr>
        <p:spPr/>
        <p:txBody>
          <a:bodyPr/>
          <a:lstStyle/>
          <a:p>
            <a:fld id="{203664E0-B0E4-4443-B425-F34A24312FA4}" type="slidenum">
              <a:rPr lang="en-US" smtClean="0"/>
              <a:pPr/>
              <a:t>22</a:t>
            </a:fld>
            <a:endParaRPr lang="en-US"/>
          </a:p>
        </p:txBody>
      </p:sp>
    </p:spTree>
    <p:extLst>
      <p:ext uri="{BB962C8B-B14F-4D97-AF65-F5344CB8AC3E}">
        <p14:creationId xmlns:p14="http://schemas.microsoft.com/office/powerpoint/2010/main" val="3007724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3664E0-B0E4-4443-B425-F34A24312FA4}" type="slidenum">
              <a:rPr lang="en-US" smtClean="0"/>
              <a:pPr/>
              <a:t>23</a:t>
            </a:fld>
            <a:endParaRPr lang="en-US"/>
          </a:p>
        </p:txBody>
      </p:sp>
    </p:spTree>
    <p:extLst>
      <p:ext uri="{BB962C8B-B14F-4D97-AF65-F5344CB8AC3E}">
        <p14:creationId xmlns:p14="http://schemas.microsoft.com/office/powerpoint/2010/main" val="589401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The length of time a driver’s license will be valid depends on several factors, such as your age at the time of initial licensure and the date of your birth.</a:t>
            </a:r>
          </a:p>
          <a:p>
            <a:endParaRPr lang="en-US" dirty="0"/>
          </a:p>
        </p:txBody>
      </p:sp>
      <p:sp>
        <p:nvSpPr>
          <p:cNvPr id="4" name="Slide Number Placeholder 3"/>
          <p:cNvSpPr>
            <a:spLocks noGrp="1"/>
          </p:cNvSpPr>
          <p:nvPr>
            <p:ph type="sldNum" sz="quarter" idx="10"/>
          </p:nvPr>
        </p:nvSpPr>
        <p:spPr/>
        <p:txBody>
          <a:bodyPr/>
          <a:lstStyle/>
          <a:p>
            <a:fld id="{203664E0-B0E4-4443-B425-F34A24312FA4}" type="slidenum">
              <a:rPr lang="en-US" smtClean="0"/>
              <a:pPr/>
              <a:t>24</a:t>
            </a:fld>
            <a:endParaRPr lang="en-US"/>
          </a:p>
        </p:txBody>
      </p:sp>
    </p:spTree>
    <p:extLst>
      <p:ext uri="{BB962C8B-B14F-4D97-AF65-F5344CB8AC3E}">
        <p14:creationId xmlns:p14="http://schemas.microsoft.com/office/powerpoint/2010/main" val="3381615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3664E0-B0E4-4443-B425-F34A24312FA4}" type="slidenum">
              <a:rPr lang="en-US" smtClean="0"/>
              <a:pPr/>
              <a:t>25</a:t>
            </a:fld>
            <a:endParaRPr lang="en-US"/>
          </a:p>
        </p:txBody>
      </p:sp>
    </p:spTree>
    <p:extLst>
      <p:ext uri="{BB962C8B-B14F-4D97-AF65-F5344CB8AC3E}">
        <p14:creationId xmlns:p14="http://schemas.microsoft.com/office/powerpoint/2010/main" val="479805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motorcycle endorsement is required to legally operate a motorcycle or scooter on Montana's streets and highways. </a:t>
            </a:r>
          </a:p>
          <a:p>
            <a:r>
              <a:rPr lang="en-US" dirty="0"/>
              <a:t>Montana Motorcycle Rider Safety Courses</a:t>
            </a:r>
            <a:r>
              <a:rPr lang="en-US" baseline="0" dirty="0"/>
              <a:t>  are offered through MSU- Northern </a:t>
            </a:r>
          </a:p>
          <a:p>
            <a:r>
              <a:rPr lang="en-US" dirty="0"/>
              <a:t>http://motorcycle.msun.edu/index.htm</a:t>
            </a:r>
          </a:p>
        </p:txBody>
      </p:sp>
      <p:sp>
        <p:nvSpPr>
          <p:cNvPr id="4" name="Slide Number Placeholder 3"/>
          <p:cNvSpPr>
            <a:spLocks noGrp="1"/>
          </p:cNvSpPr>
          <p:nvPr>
            <p:ph type="sldNum" sz="quarter" idx="10"/>
          </p:nvPr>
        </p:nvSpPr>
        <p:spPr/>
        <p:txBody>
          <a:bodyPr/>
          <a:lstStyle/>
          <a:p>
            <a:fld id="{203664E0-B0E4-4443-B425-F34A24312FA4}" type="slidenum">
              <a:rPr lang="en-US" smtClean="0"/>
              <a:pPr/>
              <a:t>26</a:t>
            </a:fld>
            <a:endParaRPr lang="en-US"/>
          </a:p>
        </p:txBody>
      </p:sp>
    </p:spTree>
    <p:extLst>
      <p:ext uri="{BB962C8B-B14F-4D97-AF65-F5344CB8AC3E}">
        <p14:creationId xmlns:p14="http://schemas.microsoft.com/office/powerpoint/2010/main" val="2107385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1 Certification allows a driver to operate a commercial motor vehicle in interstate commerce, you must be at least  21 years old</a:t>
            </a:r>
          </a:p>
          <a:p>
            <a:r>
              <a:rPr lang="en-US" dirty="0"/>
              <a:t>Type 2 Certification allows a driver to operate a commercial motor vehicle in intrastate commerce (only within the state of Montana), </a:t>
            </a:r>
          </a:p>
          <a:p>
            <a:endParaRPr lang="en-US" sz="1200" dirty="0"/>
          </a:p>
          <a:p>
            <a:r>
              <a:rPr lang="en-US" sz="1200" dirty="0"/>
              <a:t>Class A License allows the holder to operate any combination of vehicles, including:</a:t>
            </a:r>
          </a:p>
          <a:p>
            <a:pPr marL="171450" indent="-171450">
              <a:buFont typeface="Arial" panose="020B0604020202020204" pitchFamily="34" charset="0"/>
              <a:buChar char="•"/>
            </a:pPr>
            <a:r>
              <a:rPr lang="en-US" sz="1200" dirty="0"/>
              <a:t> a vehicle exceeding 26,000 GVWR that is towing a trailer over 10,000 pounds</a:t>
            </a:r>
          </a:p>
          <a:p>
            <a:pPr marL="171450" indent="-171450">
              <a:buFont typeface="Arial" panose="020B0604020202020204" pitchFamily="34" charset="0"/>
              <a:buChar char="•"/>
            </a:pPr>
            <a:r>
              <a:rPr lang="en-US" sz="1200" dirty="0"/>
              <a:t> articulated buses with a GCVWR exceeding 26,000 pounds</a:t>
            </a:r>
          </a:p>
          <a:p>
            <a:pPr marL="171450" indent="-171450">
              <a:buFont typeface="Arial" panose="020B0604020202020204" pitchFamily="34" charset="0"/>
              <a:buChar char="•"/>
            </a:pPr>
            <a:r>
              <a:rPr lang="en-US" sz="1200" dirty="0"/>
              <a:t> any vehicle authorized to be driven under Class B, C or D</a:t>
            </a:r>
          </a:p>
          <a:p>
            <a:r>
              <a:rPr lang="en-US" sz="1200" dirty="0"/>
              <a:t> </a:t>
            </a:r>
          </a:p>
          <a:p>
            <a:r>
              <a:rPr lang="en-US" sz="1200" dirty="0"/>
              <a:t>Class B License allows the holder to operate:</a:t>
            </a:r>
          </a:p>
          <a:p>
            <a:pPr marL="171450" indent="-171450">
              <a:buFont typeface="Arial" panose="020B0604020202020204" pitchFamily="34" charset="0"/>
              <a:buChar char="•"/>
            </a:pPr>
            <a:r>
              <a:rPr lang="en-US" sz="1200" dirty="0"/>
              <a:t> a vehicle exceeding 26,000 GVWR that is towing a trailer at/or under 10,000 pounds GVWR</a:t>
            </a:r>
          </a:p>
          <a:p>
            <a:pPr marL="171450" indent="-171450">
              <a:buFont typeface="Arial" panose="020B0604020202020204" pitchFamily="34" charset="0"/>
              <a:buChar char="•"/>
            </a:pPr>
            <a:r>
              <a:rPr lang="en-US" sz="1200" dirty="0"/>
              <a:t> a school bus, or any bus or other vehicle hauling 16 or more passengers, including the driver</a:t>
            </a:r>
          </a:p>
          <a:p>
            <a:pPr marL="171450" indent="-171450">
              <a:buFont typeface="Arial" panose="020B0604020202020204" pitchFamily="34" charset="0"/>
              <a:buChar char="•"/>
            </a:pPr>
            <a:r>
              <a:rPr lang="en-US" sz="1200" dirty="0"/>
              <a:t> all vehicles under Class C or D</a:t>
            </a:r>
          </a:p>
          <a:p>
            <a:r>
              <a:rPr lang="en-US" sz="1200" dirty="0"/>
              <a:t> </a:t>
            </a:r>
          </a:p>
          <a:p>
            <a:r>
              <a:rPr lang="en-US" sz="1200" dirty="0"/>
              <a:t>Class C License allows the holder to operate:</a:t>
            </a:r>
          </a:p>
          <a:p>
            <a:pPr marL="171450" indent="-171450">
              <a:buFont typeface="Arial" panose="020B0604020202020204" pitchFamily="34" charset="0"/>
              <a:buChar char="•"/>
            </a:pPr>
            <a:r>
              <a:rPr lang="en-US" sz="1200" dirty="0"/>
              <a:t> a single vehicle under 26,000 pounds</a:t>
            </a:r>
          </a:p>
          <a:p>
            <a:pPr marL="171450" indent="-171450">
              <a:buFont typeface="Arial" panose="020B0604020202020204" pitchFamily="34" charset="0"/>
              <a:buChar char="•"/>
            </a:pPr>
            <a:r>
              <a:rPr lang="en-US" sz="1200" dirty="0"/>
              <a:t> a vehicle that hauls hazardous materials in an amount sufficient to require placarding under Title 49 Code of Federal Regulations (CFR) Part 391</a:t>
            </a:r>
          </a:p>
          <a:p>
            <a:pPr marL="171450" indent="-171450">
              <a:buFont typeface="Arial" panose="020B0604020202020204" pitchFamily="34" charset="0"/>
              <a:buChar char="•"/>
            </a:pPr>
            <a:r>
              <a:rPr lang="en-US" sz="1200" dirty="0"/>
              <a:t>a school bus, or any vehicle that hauls 16 or more passengers, including the driver</a:t>
            </a:r>
          </a:p>
          <a:p>
            <a:r>
              <a:rPr lang="en-US" sz="1200" dirty="0"/>
              <a:t> </a:t>
            </a:r>
          </a:p>
          <a:p>
            <a:endParaRPr lang="en-US" dirty="0"/>
          </a:p>
        </p:txBody>
      </p:sp>
      <p:sp>
        <p:nvSpPr>
          <p:cNvPr id="4" name="Slide Number Placeholder 3"/>
          <p:cNvSpPr>
            <a:spLocks noGrp="1"/>
          </p:cNvSpPr>
          <p:nvPr>
            <p:ph type="sldNum" sz="quarter" idx="10"/>
          </p:nvPr>
        </p:nvSpPr>
        <p:spPr/>
        <p:txBody>
          <a:bodyPr/>
          <a:lstStyle/>
          <a:p>
            <a:fld id="{203664E0-B0E4-4443-B425-F34A24312FA4}" type="slidenum">
              <a:rPr lang="en-US" smtClean="0"/>
              <a:pPr/>
              <a:t>27</a:t>
            </a:fld>
            <a:endParaRPr lang="en-US"/>
          </a:p>
        </p:txBody>
      </p:sp>
    </p:spTree>
    <p:extLst>
      <p:ext uri="{BB962C8B-B14F-4D97-AF65-F5344CB8AC3E}">
        <p14:creationId xmlns:p14="http://schemas.microsoft.com/office/powerpoint/2010/main" val="42166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CDL Hazardous Materials </a:t>
            </a:r>
            <a:r>
              <a:rPr lang="en-US" sz="1200" b="0" i="0" u="none" strike="noStrike" kern="1200" baseline="0" dirty="0">
                <a:solidFill>
                  <a:schemeClr val="tx1"/>
                </a:solidFill>
                <a:latin typeface="+mn-lt"/>
                <a:ea typeface="+mn-ea"/>
                <a:cs typeface="+mn-cs"/>
              </a:rPr>
              <a:t>endorsement is required of placarded hazardous materials haulers operating commercial vehicles in Vehicle Class A, B, or C. </a:t>
            </a:r>
            <a:r>
              <a:rPr lang="en-US" sz="1200" b="1" i="0" u="none" strike="noStrike" kern="1200" baseline="0" dirty="0">
                <a:solidFill>
                  <a:schemeClr val="tx1"/>
                </a:solidFill>
                <a:latin typeface="+mn-lt"/>
                <a:ea typeface="+mn-ea"/>
                <a:cs typeface="+mn-cs"/>
              </a:rPr>
              <a:t>In compliance with federal law, drivers wishing to obtain, transfer or renew a Hazardous Materials endorsement must first have a Security Threat Assessment (STA) completed by the Transportation Security Administration (TSA)</a:t>
            </a:r>
            <a:r>
              <a:rPr lang="en-US" sz="1200" b="0" i="0" u="none" strike="noStrike" kern="1200" baseline="0" dirty="0">
                <a:solidFill>
                  <a:schemeClr val="tx1"/>
                </a:solidFill>
                <a:latin typeface="+mn-lt"/>
                <a:ea typeface="+mn-ea"/>
                <a:cs typeface="+mn-cs"/>
              </a:rPr>
              <a:t>. This assessment includes but is not limited to fingerprinting and a criminal background check. For TSA office locations, fees, and appointment information, logon to www.hazprints.com or call toll free 1-877-429-7746. </a:t>
            </a:r>
            <a:endParaRPr lang="en-US" dirty="0"/>
          </a:p>
        </p:txBody>
      </p:sp>
      <p:sp>
        <p:nvSpPr>
          <p:cNvPr id="4" name="Slide Number Placeholder 3"/>
          <p:cNvSpPr>
            <a:spLocks noGrp="1"/>
          </p:cNvSpPr>
          <p:nvPr>
            <p:ph type="sldNum" sz="quarter" idx="10"/>
          </p:nvPr>
        </p:nvSpPr>
        <p:spPr/>
        <p:txBody>
          <a:bodyPr/>
          <a:lstStyle/>
          <a:p>
            <a:fld id="{203664E0-B0E4-4443-B425-F34A24312FA4}" type="slidenum">
              <a:rPr lang="en-US" smtClean="0"/>
              <a:pPr/>
              <a:t>28</a:t>
            </a:fld>
            <a:endParaRPr lang="en-US"/>
          </a:p>
        </p:txBody>
      </p:sp>
    </p:spTree>
    <p:extLst>
      <p:ext uri="{BB962C8B-B14F-4D97-AF65-F5344CB8AC3E}">
        <p14:creationId xmlns:p14="http://schemas.microsoft.com/office/powerpoint/2010/main" val="2574628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CDL with School Bus Endorsement - The S endorsement applies to the operation of any commercial vehicle or school bus that carries 16 passengers or more, including the driver, and is used to transport pre-primary, primary or secondary students from:</a:t>
            </a:r>
          </a:p>
          <a:p>
            <a:pPr marL="171450" indent="-171450">
              <a:buFont typeface="Arial" panose="020B0604020202020204" pitchFamily="34" charset="0"/>
              <a:buChar char="•"/>
            </a:pPr>
            <a:r>
              <a:rPr lang="en-US" sz="1200" dirty="0"/>
              <a:t>home to school</a:t>
            </a:r>
          </a:p>
          <a:p>
            <a:pPr marL="171450" indent="-171450">
              <a:buFont typeface="Arial" panose="020B0604020202020204" pitchFamily="34" charset="0"/>
              <a:buChar char="•"/>
            </a:pPr>
            <a:r>
              <a:rPr lang="en-US" sz="1200" dirty="0"/>
              <a:t>school to home</a:t>
            </a:r>
          </a:p>
          <a:p>
            <a:pPr marL="171450" indent="-171450">
              <a:buFont typeface="Arial" panose="020B0604020202020204" pitchFamily="34" charset="0"/>
              <a:buChar char="•"/>
            </a:pPr>
            <a:r>
              <a:rPr lang="en-US" sz="1200" dirty="0"/>
              <a:t>to and from school-sponsored events</a:t>
            </a:r>
          </a:p>
          <a:p>
            <a:endParaRPr lang="en-US" sz="1200" dirty="0"/>
          </a:p>
          <a:p>
            <a:r>
              <a:rPr lang="en-US" sz="1200" dirty="0"/>
              <a:t>A bus used as a common carrier is not considered to be a school bus.</a:t>
            </a:r>
          </a:p>
          <a:p>
            <a:r>
              <a:rPr lang="en-US" sz="1200" dirty="0"/>
              <a:t>School bus drivers must have a Passenger Endorsement</a:t>
            </a:r>
            <a:r>
              <a:rPr lang="en-US" sz="1200" baseline="0" dirty="0"/>
              <a:t> and pass the knowledge exam covering:  </a:t>
            </a:r>
            <a:endParaRPr lang="en-US" sz="1200" dirty="0"/>
          </a:p>
          <a:p>
            <a:r>
              <a:rPr lang="en-US" dirty="0"/>
              <a:t>• Danger Zones and Use of Mirrors</a:t>
            </a:r>
          </a:p>
          <a:p>
            <a:r>
              <a:rPr lang="en-US" dirty="0"/>
              <a:t>• Loading and Unloading</a:t>
            </a:r>
          </a:p>
          <a:p>
            <a:r>
              <a:rPr lang="en-US" dirty="0"/>
              <a:t>• Emergency Exit and Evacuation</a:t>
            </a:r>
          </a:p>
          <a:p>
            <a:r>
              <a:rPr lang="en-US" dirty="0"/>
              <a:t>• Railroad-highway Grade Crossings</a:t>
            </a:r>
          </a:p>
          <a:p>
            <a:r>
              <a:rPr lang="en-US" dirty="0"/>
              <a:t>• Student Management</a:t>
            </a:r>
          </a:p>
          <a:p>
            <a:r>
              <a:rPr lang="en-US" dirty="0"/>
              <a:t>• Antilock Braking Systems</a:t>
            </a:r>
          </a:p>
          <a:p>
            <a:r>
              <a:rPr lang="en-US" dirty="0"/>
              <a:t>• Special Safety Situations</a:t>
            </a:r>
          </a:p>
        </p:txBody>
      </p:sp>
      <p:sp>
        <p:nvSpPr>
          <p:cNvPr id="4" name="Slide Number Placeholder 3"/>
          <p:cNvSpPr>
            <a:spLocks noGrp="1"/>
          </p:cNvSpPr>
          <p:nvPr>
            <p:ph type="sldNum" sz="quarter" idx="10"/>
          </p:nvPr>
        </p:nvSpPr>
        <p:spPr/>
        <p:txBody>
          <a:bodyPr/>
          <a:lstStyle/>
          <a:p>
            <a:fld id="{203664E0-B0E4-4443-B425-F34A24312FA4}" type="slidenum">
              <a:rPr lang="en-US" smtClean="0"/>
              <a:pPr/>
              <a:t>29</a:t>
            </a:fld>
            <a:endParaRPr lang="en-US"/>
          </a:p>
        </p:txBody>
      </p:sp>
    </p:spTree>
    <p:extLst>
      <p:ext uri="{BB962C8B-B14F-4D97-AF65-F5344CB8AC3E}">
        <p14:creationId xmlns:p14="http://schemas.microsoft.com/office/powerpoint/2010/main" val="840490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incentives for teens to enroll in driver education is to qualify for a driver license before age 16. Parents value the professional instruction and guided practice to help their teens develop safe driving skills and habits. </a:t>
            </a:r>
          </a:p>
          <a:p>
            <a:endParaRPr lang="en-US" dirty="0"/>
          </a:p>
          <a:p>
            <a:pPr lvl="0"/>
            <a:r>
              <a:rPr lang="en-US" dirty="0"/>
              <a:t>Generally teachers cover the first few modules on Preparing to Drive, Basic Control and Traffic Laws before administering the CDTP tests.</a:t>
            </a:r>
          </a:p>
          <a:p>
            <a:pPr lvl="0"/>
            <a:r>
              <a:rPr lang="en-US" dirty="0"/>
              <a:t>Students must be age 14.5 and participating in traffic education to be eligible to take the DOJ/MVD Knowledge Test.  </a:t>
            </a:r>
          </a:p>
          <a:p>
            <a:pPr lvl="0"/>
            <a:r>
              <a:rPr lang="en-US" dirty="0"/>
              <a:t>Passing the DOJ Knowledge Test could create the illusion that they know how to drive even though the MT Driver Manual says: </a:t>
            </a:r>
          </a:p>
          <a:p>
            <a:endParaRPr lang="en-US" b="1" dirty="0"/>
          </a:p>
          <a:p>
            <a:r>
              <a:rPr lang="en-US" b="1" dirty="0"/>
              <a:t>“SECTION 6 - SAFE DRIVING TIPS:  </a:t>
            </a:r>
            <a:r>
              <a:rPr lang="en-US" dirty="0"/>
              <a:t>No manual can teach you how to operate a vehicle or be a safe driver. Driving requires skill you can only gain through instruction and practice, and even then it all depends on how you choose to apply what you have learned.”</a:t>
            </a:r>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994684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Standards and Benchmarks:</a:t>
            </a:r>
            <a:r>
              <a:rPr lang="en-US" baseline="0" dirty="0"/>
              <a:t> </a:t>
            </a:r>
            <a:r>
              <a:rPr lang="en-US" dirty="0"/>
              <a:t>This is for your reference and not to be read to the class verbatim.  Please review</a:t>
            </a:r>
            <a:r>
              <a:rPr lang="en-US" baseline="0" dirty="0"/>
              <a:t> prior to the lesson so you are aware of what the student will be required to know at the end of the module.</a:t>
            </a:r>
          </a:p>
        </p:txBody>
      </p:sp>
      <p:sp>
        <p:nvSpPr>
          <p:cNvPr id="4" name="Slide Number Placeholder 3"/>
          <p:cNvSpPr>
            <a:spLocks noGrp="1"/>
          </p:cNvSpPr>
          <p:nvPr>
            <p:ph type="sldNum" sz="quarter" idx="10"/>
          </p:nvPr>
        </p:nvSpPr>
        <p:spPr/>
        <p:txBody>
          <a:bodyPr/>
          <a:lstStyle/>
          <a:p>
            <a:fld id="{3D16B751-3AA4-874D-9CB5-26B5ACA59E53}"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424613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Many of you will obtain your Learner’s License during your driver’s education course, but if you don’t, here’s what you need to bring</a:t>
            </a:r>
            <a:r>
              <a:rPr lang="en-US" baseline="0" dirty="0"/>
              <a:t> to the Driver Exam Station.</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sz="1200" b="0" i="1" u="none" strike="noStrike" kern="1200" baseline="0" dirty="0">
                <a:solidFill>
                  <a:schemeClr val="tx1"/>
                </a:solidFill>
                <a:latin typeface="+mn-lt"/>
                <a:ea typeface="+mn-ea"/>
                <a:cs typeface="+mn-cs"/>
              </a:rPr>
              <a:t>From the Montana Driver Manual:</a:t>
            </a:r>
          </a:p>
          <a:p>
            <a:r>
              <a:rPr lang="en-US" sz="1200" b="0" i="0" u="none" strike="noStrike" kern="1200" baseline="0" dirty="0">
                <a:solidFill>
                  <a:schemeClr val="tx1"/>
                </a:solidFill>
                <a:latin typeface="+mn-lt"/>
                <a:ea typeface="+mn-ea"/>
                <a:cs typeface="+mn-cs"/>
              </a:rPr>
              <a:t>A Learner License  may be issued to any person who is at least 14 ½ years of age and who is participating in or successfully completed a traffic education course approved by the Department of Justice and the Superintendent of Public Instruction. A Learner License entitles the licensee to operate a motor vehicle only when accompanied by an approved instructor, licensed parent or guardian or other licensed adults authorized by the parent/legal guardian.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you take driver education and are able to get a learner license from your teacher, the six-month practice period usually starts close to the beginning of your driver education class.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03664E0-B0E4-4443-B425-F34A24312FA4}" type="slidenum">
              <a:rPr lang="en-US" smtClean="0"/>
              <a:pPr/>
              <a:t>4</a:t>
            </a:fld>
            <a:endParaRPr lang="en-US"/>
          </a:p>
        </p:txBody>
      </p:sp>
    </p:spTree>
    <p:extLst>
      <p:ext uri="{BB962C8B-B14F-4D97-AF65-F5344CB8AC3E}">
        <p14:creationId xmlns:p14="http://schemas.microsoft.com/office/powerpoint/2010/main" val="415687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lnSpc>
                <a:spcPct val="90000"/>
              </a:lnSpc>
            </a:pPr>
            <a:r>
              <a:rPr lang="en-US" dirty="0"/>
              <a:t>Montana GDL Restrictions:</a:t>
            </a:r>
          </a:p>
          <a:p>
            <a:pPr eaLnBrk="1" hangingPunct="1">
              <a:lnSpc>
                <a:spcPct val="90000"/>
              </a:lnSpc>
            </a:pPr>
            <a:endParaRPr lang="en-US" dirty="0"/>
          </a:p>
          <a:p>
            <a:pPr eaLnBrk="1" hangingPunct="1">
              <a:lnSpc>
                <a:spcPct val="90000"/>
              </a:lnSpc>
            </a:pPr>
            <a:r>
              <a:rPr lang="en-US" dirty="0"/>
              <a:t>Seatbelts required – for everyone – all the time</a:t>
            </a:r>
          </a:p>
          <a:p>
            <a:pPr eaLnBrk="1" hangingPunct="1">
              <a:lnSpc>
                <a:spcPct val="90000"/>
              </a:lnSpc>
            </a:pPr>
            <a:endParaRPr lang="en-US" dirty="0"/>
          </a:p>
          <a:p>
            <a:pPr eaLnBrk="1" hangingPunct="1">
              <a:lnSpc>
                <a:spcPct val="90000"/>
              </a:lnSpc>
            </a:pPr>
            <a:r>
              <a:rPr lang="en-US" dirty="0"/>
              <a:t>Passengers – First 6 months – only one who is not a family member</a:t>
            </a:r>
          </a:p>
          <a:p>
            <a:pPr eaLnBrk="1" hangingPunct="1">
              <a:lnSpc>
                <a:spcPct val="90000"/>
              </a:lnSpc>
            </a:pPr>
            <a:r>
              <a:rPr lang="en-US" dirty="0"/>
              <a:t>                   Second 6 months – up to 3 passengers who are not family members</a:t>
            </a:r>
          </a:p>
          <a:p>
            <a:pPr eaLnBrk="1" hangingPunct="1">
              <a:lnSpc>
                <a:spcPct val="90000"/>
              </a:lnSpc>
            </a:pPr>
            <a:r>
              <a:rPr lang="en-US" dirty="0"/>
              <a:t>Best Practices: No passengers</a:t>
            </a:r>
          </a:p>
          <a:p>
            <a:pPr eaLnBrk="1" hangingPunct="1">
              <a:lnSpc>
                <a:spcPct val="90000"/>
              </a:lnSpc>
            </a:pPr>
            <a:endParaRPr lang="en-US" dirty="0"/>
          </a:p>
          <a:p>
            <a:pPr eaLnBrk="1" hangingPunct="1">
              <a:lnSpc>
                <a:spcPct val="90000"/>
              </a:lnSpc>
            </a:pPr>
            <a:r>
              <a:rPr lang="en-US" dirty="0"/>
              <a:t>Night restrictions – teens can’t drive between 11:00PM and  5:00AM unless it’s an emergency, or you’re travelling to school, church, work or farm activities. </a:t>
            </a:r>
          </a:p>
          <a:p>
            <a:pPr eaLnBrk="1" hangingPunct="1">
              <a:lnSpc>
                <a:spcPct val="90000"/>
              </a:lnSpc>
            </a:pPr>
            <a:endParaRPr lang="en-US" dirty="0"/>
          </a:p>
          <a:p>
            <a:pPr eaLnBrk="1" hangingPunct="1">
              <a:lnSpc>
                <a:spcPct val="90000"/>
              </a:lnSpc>
            </a:pPr>
            <a:r>
              <a:rPr lang="en-US" dirty="0"/>
              <a:t>Best Practices: The real risk is darkness. </a:t>
            </a:r>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5</a:t>
            </a:fld>
            <a:endParaRPr lang="en-US"/>
          </a:p>
        </p:txBody>
      </p:sp>
    </p:spTree>
    <p:extLst>
      <p:ext uri="{BB962C8B-B14F-4D97-AF65-F5344CB8AC3E}">
        <p14:creationId xmlns:p14="http://schemas.microsoft.com/office/powerpoint/2010/main" val="1718550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From the Montana Driver Manual:</a:t>
            </a:r>
          </a:p>
          <a:p>
            <a:endParaRPr lang="en-US" dirty="0"/>
          </a:p>
          <a:p>
            <a:r>
              <a:rPr lang="en-US" sz="1200" b="0" i="0" u="none" strike="noStrike" kern="1200" baseline="0" dirty="0">
                <a:solidFill>
                  <a:schemeClr val="tx1"/>
                </a:solidFill>
                <a:latin typeface="+mn-lt"/>
                <a:ea typeface="+mn-ea"/>
                <a:cs typeface="+mn-cs"/>
              </a:rPr>
              <a:t>The Graduated Driver Licensing (GDL) program is a three-step progressive program that allows new drivers under 18 to develop and improve their driving skills in the safest environment possible. Motor vehicle crashes are the leading cause of death and injury for teenagers because teens lack driving experience. All new drivers – even honor roll students and “good kids” – are likelier than experienced drivers to be involved in crashes due to driver errors, scanning, and speed. The GDL program limits the number of passengers and driving in the dark, which helps reduce the crash risk for teen drivers.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Each step is designed to progressively increase the skills, privileges, and responsibilities of a new driver. The GDL program includes the learner license, first-year restricted license, and full-privilege driver license. </a:t>
            </a:r>
          </a:p>
        </p:txBody>
      </p:sp>
      <p:sp>
        <p:nvSpPr>
          <p:cNvPr id="4" name="Slide Number Placeholder 3"/>
          <p:cNvSpPr>
            <a:spLocks noGrp="1"/>
          </p:cNvSpPr>
          <p:nvPr>
            <p:ph type="sldNum" sz="quarter" idx="10"/>
          </p:nvPr>
        </p:nvSpPr>
        <p:spPr/>
        <p:txBody>
          <a:bodyPr/>
          <a:lstStyle/>
          <a:p>
            <a:fld id="{203664E0-B0E4-4443-B425-F34A24312FA4}" type="slidenum">
              <a:rPr lang="en-US" smtClean="0"/>
              <a:pPr/>
              <a:t>6</a:t>
            </a:fld>
            <a:endParaRPr lang="en-US"/>
          </a:p>
        </p:txBody>
      </p:sp>
    </p:spTree>
    <p:extLst>
      <p:ext uri="{BB962C8B-B14F-4D97-AF65-F5344CB8AC3E}">
        <p14:creationId xmlns:p14="http://schemas.microsoft.com/office/powerpoint/2010/main" val="2714353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K</a:t>
            </a:r>
            <a:r>
              <a:rPr lang="en-US" dirty="0"/>
              <a:t>eep</a:t>
            </a:r>
            <a:r>
              <a:rPr lang="en-US" baseline="0" dirty="0"/>
              <a:t> </a:t>
            </a:r>
            <a:r>
              <a:rPr lang="en-US" b="1" baseline="0" dirty="0"/>
              <a:t>E</a:t>
            </a:r>
            <a:r>
              <a:rPr lang="en-US" baseline="0" dirty="0"/>
              <a:t>ncouraging </a:t>
            </a:r>
            <a:r>
              <a:rPr lang="en-US" b="1" baseline="0" dirty="0"/>
              <a:t>Y</a:t>
            </a:r>
            <a:r>
              <a:rPr lang="en-US" baseline="0" dirty="0"/>
              <a:t>oung Driver </a:t>
            </a:r>
            <a:r>
              <a:rPr lang="en-US" b="1" baseline="0" dirty="0"/>
              <a:t>S</a:t>
            </a:r>
            <a:r>
              <a:rPr lang="en-US" baseline="0" dirty="0"/>
              <a:t>afety: </a:t>
            </a:r>
            <a:r>
              <a:rPr lang="en-US" dirty="0"/>
              <a:t>KEYS Project 2009</a:t>
            </a:r>
          </a:p>
          <a:p>
            <a:endParaRPr lang="en-US" dirty="0"/>
          </a:p>
          <a:p>
            <a:r>
              <a:rPr lang="en-US" sz="1200" kern="1200" dirty="0">
                <a:solidFill>
                  <a:schemeClr val="tx1"/>
                </a:solidFill>
                <a:effectLst/>
                <a:latin typeface="+mn-lt"/>
                <a:ea typeface="+mn-ea"/>
                <a:cs typeface="+mn-cs"/>
              </a:rPr>
              <a:t>What is KEYS?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Homework assignments and activities for parents and teen drivers developed by the Montana Department of Transportation, Montana State University-Northern, and the Montana Office of Public Instruction.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Download the assignments from OPI’s website or order pre-printed full-color packets from MSU-Northern.</a:t>
            </a:r>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7</a:t>
            </a:fld>
            <a:endParaRPr lang="en-US"/>
          </a:p>
        </p:txBody>
      </p:sp>
    </p:spTree>
    <p:extLst>
      <p:ext uri="{BB962C8B-B14F-4D97-AF65-F5344CB8AC3E}">
        <p14:creationId xmlns:p14="http://schemas.microsoft.com/office/powerpoint/2010/main" val="2742511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driving in varied</a:t>
            </a:r>
            <a:r>
              <a:rPr lang="en-US" baseline="0" dirty="0"/>
              <a:t> weather and road conditions to develop skills and strategies to control speed and vehicle balance during  adverse weather.</a:t>
            </a:r>
            <a:endParaRPr lang="en-US" dirty="0"/>
          </a:p>
        </p:txBody>
      </p:sp>
      <p:sp>
        <p:nvSpPr>
          <p:cNvPr id="4" name="Slide Number Placeholder 3"/>
          <p:cNvSpPr>
            <a:spLocks noGrp="1"/>
          </p:cNvSpPr>
          <p:nvPr>
            <p:ph type="sldNum" sz="quarter" idx="10"/>
          </p:nvPr>
        </p:nvSpPr>
        <p:spPr/>
        <p:txBody>
          <a:bodyPr/>
          <a:lstStyle/>
          <a:p>
            <a:fld id="{203664E0-B0E4-4443-B425-F34A24312FA4}" type="slidenum">
              <a:rPr lang="en-US" smtClean="0"/>
              <a:pPr/>
              <a:t>8</a:t>
            </a:fld>
            <a:endParaRPr lang="en-US"/>
          </a:p>
        </p:txBody>
      </p:sp>
    </p:spTree>
    <p:extLst>
      <p:ext uri="{BB962C8B-B14F-4D97-AF65-F5344CB8AC3E}">
        <p14:creationId xmlns:p14="http://schemas.microsoft.com/office/powerpoint/2010/main" val="1331443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Driver Licensing Stations require TWO forms of identification. The list of additional documents which are accepted ONLY at Driver Licensing Stations can be found at </a:t>
            </a:r>
            <a:r>
              <a:rPr lang="en-US" sz="1200" dirty="0">
                <a:latin typeface="Arial" panose="020B0604020202020204" pitchFamily="34" charset="0"/>
                <a:cs typeface="Arial" panose="020B0604020202020204" pitchFamily="34" charset="0"/>
                <a:hlinkClick r:id="rId3"/>
              </a:rPr>
              <a:t>http://</a:t>
            </a:r>
            <a:r>
              <a:rPr lang="en-US" sz="1200" u="sng" dirty="0">
                <a:latin typeface="Arial" panose="020B0604020202020204" pitchFamily="34" charset="0"/>
                <a:cs typeface="Arial" panose="020B0604020202020204" pitchFamily="34" charset="0"/>
                <a:hlinkClick r:id="rId3"/>
              </a:rPr>
              <a:t>www.dojmt.gov/driving</a:t>
            </a:r>
            <a:r>
              <a:rPr lang="en-US" sz="1200" u="sng" dirty="0">
                <a:latin typeface="Arial" panose="020B0604020202020204" pitchFamily="34" charset="0"/>
                <a:cs typeface="Arial" panose="020B0604020202020204" pitchFamily="34" charset="0"/>
              </a:rPr>
              <a:t>.</a:t>
            </a:r>
          </a:p>
          <a:p>
            <a:endParaRPr lang="en-US" sz="1200" u="sng" dirty="0">
              <a:latin typeface="Arial" panose="020B0604020202020204" pitchFamily="34" charset="0"/>
              <a:cs typeface="Arial" panose="020B0604020202020204" pitchFamily="34" charset="0"/>
            </a:endParaRPr>
          </a:p>
          <a:p>
            <a:r>
              <a:rPr lang="en-US" dirty="0"/>
              <a:t>You’ve put</a:t>
            </a:r>
            <a:r>
              <a:rPr lang="en-US" baseline="0" dirty="0"/>
              <a:t> in your six months and 50 hours (10 at night) of driving with your parents or legal guardian, and you’re ready for your restricted license. </a:t>
            </a:r>
          </a:p>
        </p:txBody>
      </p:sp>
      <p:sp>
        <p:nvSpPr>
          <p:cNvPr id="4" name="Slide Number Placeholder 3"/>
          <p:cNvSpPr>
            <a:spLocks noGrp="1"/>
          </p:cNvSpPr>
          <p:nvPr>
            <p:ph type="sldNum" sz="quarter" idx="10"/>
          </p:nvPr>
        </p:nvSpPr>
        <p:spPr/>
        <p:txBody>
          <a:bodyPr/>
          <a:lstStyle/>
          <a:p>
            <a:fld id="{203664E0-B0E4-4443-B425-F34A24312FA4}" type="slidenum">
              <a:rPr lang="en-US" smtClean="0"/>
              <a:pPr/>
              <a:t>9</a:t>
            </a:fld>
            <a:endParaRPr lang="en-US"/>
          </a:p>
        </p:txBody>
      </p:sp>
    </p:spTree>
    <p:extLst>
      <p:ext uri="{BB962C8B-B14F-4D97-AF65-F5344CB8AC3E}">
        <p14:creationId xmlns:p14="http://schemas.microsoft.com/office/powerpoint/2010/main" val="1457873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C00000"/>
                </a:solidFill>
                <a:latin typeface="+mj-lt"/>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Slide Number Placeholder 6">
            <a:extLst>
              <a:ext uri="{FF2B5EF4-FFF2-40B4-BE49-F238E27FC236}">
                <a16:creationId xmlns:a16="http://schemas.microsoft.com/office/drawing/2014/main" id="{A46AD0AE-7691-43D7-B250-BFF3C1B38D3E}"/>
              </a:ext>
            </a:extLst>
          </p:cNvPr>
          <p:cNvSpPr>
            <a:spLocks noGrp="1"/>
          </p:cNvSpPr>
          <p:nvPr>
            <p:ph type="sldNum" sz="quarter" idx="10"/>
          </p:nvPr>
        </p:nvSpPr>
        <p:spPr/>
        <p:txBody>
          <a:bodyPr/>
          <a:lstStyle/>
          <a:p>
            <a:fld id="{35D03780-7EDB-1345-A052-E7FB1ADF62AA}" type="slidenum">
              <a:rPr lang="en-US" smtClean="0"/>
              <a:pPr/>
              <a:t>‹#›</a:t>
            </a:fld>
            <a:endParaRPr lang="en-US" dirty="0"/>
          </a:p>
        </p:txBody>
      </p:sp>
    </p:spTree>
    <p:extLst>
      <p:ext uri="{BB962C8B-B14F-4D97-AF65-F5344CB8AC3E}">
        <p14:creationId xmlns:p14="http://schemas.microsoft.com/office/powerpoint/2010/main" val="1428055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5D03780-7EDB-1345-A052-E7FB1ADF62AA}" type="slidenum">
              <a:rPr lang="en-US" smtClean="0"/>
              <a:pPr/>
              <a:t>‹#›</a:t>
            </a:fld>
            <a:endParaRPr lang="en-US"/>
          </a:p>
        </p:txBody>
      </p:sp>
    </p:spTree>
    <p:extLst>
      <p:ext uri="{BB962C8B-B14F-4D97-AF65-F5344CB8AC3E}">
        <p14:creationId xmlns:p14="http://schemas.microsoft.com/office/powerpoint/2010/main" val="221806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35D03780-7EDB-1345-A052-E7FB1ADF62AA}" type="slidenum">
              <a:rPr lang="en-US" smtClean="0"/>
              <a:pPr/>
              <a:t>‹#›</a:t>
            </a:fld>
            <a:endParaRPr lang="en-US"/>
          </a:p>
        </p:txBody>
      </p:sp>
    </p:spTree>
    <p:extLst>
      <p:ext uri="{BB962C8B-B14F-4D97-AF65-F5344CB8AC3E}">
        <p14:creationId xmlns:p14="http://schemas.microsoft.com/office/powerpoint/2010/main" val="2642913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35D03780-7EDB-1345-A052-E7FB1ADF62AA}" type="slidenum">
              <a:rPr lang="en-US" smtClean="0"/>
              <a:pPr/>
              <a:t>‹#›</a:t>
            </a:fld>
            <a:endParaRPr lang="en-US"/>
          </a:p>
        </p:txBody>
      </p:sp>
    </p:spTree>
    <p:extLst>
      <p:ext uri="{BB962C8B-B14F-4D97-AF65-F5344CB8AC3E}">
        <p14:creationId xmlns:p14="http://schemas.microsoft.com/office/powerpoint/2010/main" val="35758396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89402"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D03780-7EDB-1345-A052-E7FB1ADF62AA}" type="slidenum">
              <a:rPr lang="en-US" smtClean="0"/>
              <a:pPr/>
              <a:t>‹#›</a:t>
            </a:fld>
            <a:endParaRPr lang="en-US" dirty="0"/>
          </a:p>
        </p:txBody>
      </p:sp>
      <p:sp>
        <p:nvSpPr>
          <p:cNvPr id="8" name="Rectangle 7"/>
          <p:cNvSpPr/>
          <p:nvPr userDrawn="1"/>
        </p:nvSpPr>
        <p:spPr>
          <a:xfrm>
            <a:off x="7931514" y="6400954"/>
            <a:ext cx="710682" cy="276999"/>
          </a:xfrm>
          <a:prstGeom prst="rect">
            <a:avLst/>
          </a:prstGeom>
        </p:spPr>
        <p:txBody>
          <a:bodyPr wrap="square">
            <a:spAutoFit/>
          </a:bodyPr>
          <a:lstStyle/>
          <a:p>
            <a:r>
              <a:rPr lang="en-US" sz="1200" dirty="0">
                <a:solidFill>
                  <a:schemeClr val="tx1">
                    <a:lumMod val="65000"/>
                    <a:lumOff val="35000"/>
                  </a:schemeClr>
                </a:solidFill>
              </a:rPr>
              <a:t>7.1 </a:t>
            </a:r>
            <a:r>
              <a:rPr lang="en-US" sz="1200" dirty="0"/>
              <a:t>- </a:t>
            </a:r>
          </a:p>
        </p:txBody>
      </p:sp>
    </p:spTree>
    <p:extLst>
      <p:ext uri="{BB962C8B-B14F-4D97-AF65-F5344CB8AC3E}">
        <p14:creationId xmlns:p14="http://schemas.microsoft.com/office/powerpoint/2010/main" val="150764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Lst>
  <p:hf hdr="0" ftr="0" dt="0"/>
  <p:txStyles>
    <p:titleStyle>
      <a:lvl1pPr algn="ctr" defTabSz="457200" rtl="0" eaLnBrk="1" latinLnBrk="0" hangingPunct="1">
        <a:spcBef>
          <a:spcPct val="0"/>
        </a:spcBef>
        <a:buNone/>
        <a:defRPr sz="4400" kern="1200">
          <a:solidFill>
            <a:srgbClr val="C00000"/>
          </a:solidFill>
          <a:latin typeface="+mj-lt"/>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wmf"/></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hyperlink" Target="http://www.opi.mt.g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hyperlink" Target="https://doj.mt.gov/driving/appointment-schedulin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0218"/>
            <a:ext cx="7772400" cy="729673"/>
          </a:xfrm>
        </p:spPr>
        <p:txBody>
          <a:bodyPr>
            <a:normAutofit/>
          </a:bodyPr>
          <a:lstStyle/>
          <a:p>
            <a:r>
              <a:rPr lang="en-US" sz="2800" dirty="0">
                <a:solidFill>
                  <a:schemeClr val="bg1">
                    <a:lumMod val="50000"/>
                  </a:schemeClr>
                </a:solidFill>
              </a:rPr>
              <a:t>Montana Teen Driver Education and Training</a:t>
            </a:r>
          </a:p>
        </p:txBody>
      </p:sp>
      <p:sp>
        <p:nvSpPr>
          <p:cNvPr id="3" name="Subtitle 2"/>
          <p:cNvSpPr>
            <a:spLocks noGrp="1"/>
          </p:cNvSpPr>
          <p:nvPr>
            <p:ph type="subTitle" idx="1"/>
          </p:nvPr>
        </p:nvSpPr>
        <p:spPr>
          <a:xfrm>
            <a:off x="1556938" y="2018581"/>
            <a:ext cx="6400800" cy="2417204"/>
          </a:xfrm>
        </p:spPr>
        <p:txBody>
          <a:bodyPr>
            <a:noAutofit/>
          </a:bodyPr>
          <a:lstStyle/>
          <a:p>
            <a:r>
              <a:rPr lang="en-US" sz="3600" dirty="0">
                <a:solidFill>
                  <a:schemeClr val="tx1"/>
                </a:solidFill>
                <a:latin typeface="+mj-lt"/>
                <a:cs typeface="Arial" pitchFamily="34" charset="0"/>
              </a:rPr>
              <a:t>Module 7.1 </a:t>
            </a:r>
          </a:p>
          <a:p>
            <a:r>
              <a:rPr lang="en-US" sz="4400" dirty="0">
                <a:solidFill>
                  <a:srgbClr val="C00000"/>
                </a:solidFill>
                <a:latin typeface="+mj-lt"/>
              </a:rPr>
              <a:t>Your Driver’s License</a:t>
            </a:r>
          </a:p>
          <a:p>
            <a:r>
              <a:rPr lang="en-US" i="1" dirty="0">
                <a:solidFill>
                  <a:schemeClr val="bg1">
                    <a:lumMod val="65000"/>
                  </a:schemeClr>
                </a:solidFill>
                <a:latin typeface="+mj-lt"/>
                <a:cs typeface="Arial" pitchFamily="34" charset="0"/>
              </a:rPr>
              <a:t>Getting it and keeping it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7684" y="5128761"/>
            <a:ext cx="1099308" cy="983929"/>
          </a:xfrm>
          <a:prstGeom prst="rect">
            <a:avLst/>
          </a:prstGeom>
        </p:spPr>
      </p:pic>
    </p:spTree>
    <p:extLst>
      <p:ext uri="{BB962C8B-B14F-4D97-AF65-F5344CB8AC3E}">
        <p14:creationId xmlns:p14="http://schemas.microsoft.com/office/powerpoint/2010/main" val="1993033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7817" y="5584281"/>
            <a:ext cx="8783783" cy="907941"/>
          </a:xfrm>
          <a:prstGeom prst="rect">
            <a:avLst/>
          </a:prstGeom>
          <a:noFill/>
        </p:spPr>
        <p:txBody>
          <a:bodyPr wrap="square" rtlCol="0">
            <a:spAutoFit/>
          </a:bodyPr>
          <a:lstStyle/>
          <a:p>
            <a:pPr algn="ctr"/>
            <a:r>
              <a:rPr lang="en-US" sz="2400" dirty="0">
                <a:solidFill>
                  <a:prstClr val="black"/>
                </a:solidFill>
                <a:latin typeface="+mj-lt"/>
                <a:cs typeface="Arial" panose="020B0604020202020204" pitchFamily="34" charset="0"/>
              </a:rPr>
              <a:t>Highest lifetime crash risk is in the first year of independent driving.</a:t>
            </a:r>
          </a:p>
          <a:p>
            <a:pPr algn="ctr">
              <a:spcBef>
                <a:spcPts val="600"/>
              </a:spcBef>
            </a:pPr>
            <a:r>
              <a:rPr lang="en-US" sz="2400" b="1" dirty="0">
                <a:solidFill>
                  <a:srgbClr val="C00000"/>
                </a:solidFill>
                <a:latin typeface="+mj-lt"/>
                <a:cs typeface="Arial" panose="020B0604020202020204" pitchFamily="34" charset="0"/>
              </a:rPr>
              <a:t>Lowest risk is when driving with your parent or guardian. </a:t>
            </a:r>
            <a:r>
              <a:rPr lang="en-US" sz="2400" dirty="0">
                <a:solidFill>
                  <a:srgbClr val="C00000"/>
                </a:solidFill>
                <a:latin typeface="+mj-lt"/>
                <a:cs typeface="Arial" panose="020B0604020202020204" pitchFamily="34" charset="0"/>
              </a:rPr>
              <a:t> </a:t>
            </a:r>
          </a:p>
        </p:txBody>
      </p:sp>
      <p:pic>
        <p:nvPicPr>
          <p:cNvPr id="1027" name="Picture 3" descr="\\OPIHLNSTATESERV\Share\Divisions\Health Enhancement &amp; Safety\Driver Education\2.0 TE working files\Photo Resources\MDT Photos\Big Hole Pass sunrise MDT201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4755743" cy="356680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7711" y="0"/>
            <a:ext cx="4416290" cy="3312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4" name="Picture 2" descr="S:\Divisions\Health Enhancement &amp; Safety\Driver Education\Pics and MT DR Logo\Roads and Teens\83253748.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flipH="1">
            <a:off x="-1" y="2564328"/>
            <a:ext cx="5039128" cy="2944354"/>
          </a:xfrm>
          <a:prstGeom prst="rect">
            <a:avLst/>
          </a:prstGeom>
          <a:noFill/>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39130" y="2770734"/>
            <a:ext cx="4104869" cy="2737948"/>
          </a:xfrm>
          <a:prstGeom prst="rect">
            <a:avLst/>
          </a:prstGeom>
        </p:spPr>
      </p:pic>
    </p:spTree>
    <p:extLst>
      <p:ext uri="{BB962C8B-B14F-4D97-AF65-F5344CB8AC3E}">
        <p14:creationId xmlns:p14="http://schemas.microsoft.com/office/powerpoint/2010/main" val="273698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teen-board-poster[1]"/>
          <p:cNvPicPr>
            <a:picLocks noChangeAspect="1" noChangeArrowheads="1"/>
          </p:cNvPicPr>
          <p:nvPr/>
        </p:nvPicPr>
        <p:blipFill>
          <a:blip r:embed="rId3"/>
          <a:srcRect/>
          <a:stretch>
            <a:fillRect/>
          </a:stretch>
        </p:blipFill>
        <p:spPr bwMode="auto">
          <a:xfrm>
            <a:off x="184667" y="955964"/>
            <a:ext cx="6433069" cy="5747691"/>
          </a:xfrm>
          <a:prstGeom prst="rect">
            <a:avLst/>
          </a:prstGeom>
          <a:noFill/>
          <a:ln w="9525">
            <a:noFill/>
            <a:miter lim="800000"/>
            <a:headEnd/>
            <a:tailEnd/>
          </a:ln>
        </p:spPr>
      </p:pic>
      <p:sp>
        <p:nvSpPr>
          <p:cNvPr id="2" name="TextBox 1"/>
          <p:cNvSpPr txBox="1"/>
          <p:nvPr/>
        </p:nvSpPr>
        <p:spPr>
          <a:xfrm>
            <a:off x="0" y="183003"/>
            <a:ext cx="6789725" cy="584775"/>
          </a:xfrm>
          <a:prstGeom prst="rect">
            <a:avLst/>
          </a:prstGeom>
          <a:noFill/>
        </p:spPr>
        <p:txBody>
          <a:bodyPr wrap="square" rtlCol="0">
            <a:spAutoFit/>
          </a:bodyPr>
          <a:lstStyle/>
          <a:p>
            <a:pPr algn="ctr"/>
            <a:r>
              <a:rPr lang="en-US" sz="3200" dirty="0">
                <a:solidFill>
                  <a:srgbClr val="C00000"/>
                </a:solidFill>
                <a:latin typeface="+mj-lt"/>
                <a:cs typeface="Arial" panose="020B0604020202020204" pitchFamily="34" charset="0"/>
              </a:rPr>
              <a:t>Drive by the rules. Keep the privilege.</a:t>
            </a:r>
          </a:p>
        </p:txBody>
      </p:sp>
      <p:sp>
        <p:nvSpPr>
          <p:cNvPr id="3" name="Rectangle 2">
            <a:extLst>
              <a:ext uri="{FF2B5EF4-FFF2-40B4-BE49-F238E27FC236}">
                <a16:creationId xmlns:a16="http://schemas.microsoft.com/office/drawing/2014/main" id="{36170933-C897-4781-8A8E-4C4155FE742A}"/>
              </a:ext>
            </a:extLst>
          </p:cNvPr>
          <p:cNvSpPr/>
          <p:nvPr/>
        </p:nvSpPr>
        <p:spPr>
          <a:xfrm>
            <a:off x="7010400" y="1677081"/>
            <a:ext cx="1704109" cy="1754326"/>
          </a:xfrm>
          <a:prstGeom prst="rect">
            <a:avLst/>
          </a:prstGeom>
        </p:spPr>
        <p:txBody>
          <a:bodyPr wrap="square">
            <a:spAutoFit/>
          </a:bodyPr>
          <a:lstStyle/>
          <a:p>
            <a:pPr>
              <a:lnSpc>
                <a:spcPct val="90000"/>
              </a:lnSpc>
            </a:pPr>
            <a:r>
              <a:rPr lang="en-US" sz="2400" dirty="0"/>
              <a:t>Family rules and limits are about </a:t>
            </a:r>
            <a:r>
              <a:rPr lang="en-US" sz="2400" b="1" dirty="0"/>
              <a:t>safety</a:t>
            </a:r>
            <a:r>
              <a:rPr lang="en-US" sz="2400" dirty="0"/>
              <a:t>, not control. </a:t>
            </a:r>
          </a:p>
        </p:txBody>
      </p:sp>
      <p:sp>
        <p:nvSpPr>
          <p:cNvPr id="4" name="Slide Number Placeholder 3">
            <a:extLst>
              <a:ext uri="{FF2B5EF4-FFF2-40B4-BE49-F238E27FC236}">
                <a16:creationId xmlns:a16="http://schemas.microsoft.com/office/drawing/2014/main" id="{23515980-23D3-45A6-AF16-17A4E7799578}"/>
              </a:ext>
            </a:extLst>
          </p:cNvPr>
          <p:cNvSpPr>
            <a:spLocks noGrp="1"/>
          </p:cNvSpPr>
          <p:nvPr>
            <p:ph type="sldNum" sz="quarter" idx="12"/>
          </p:nvPr>
        </p:nvSpPr>
        <p:spPr>
          <a:xfrm>
            <a:off x="7772399" y="6356350"/>
            <a:ext cx="836747" cy="365125"/>
          </a:xfrm>
        </p:spPr>
        <p:txBody>
          <a:bodyPr/>
          <a:lstStyle/>
          <a:p>
            <a:fld id="{35D03780-7EDB-1345-A052-E7FB1ADF62AA}" type="slidenum">
              <a:rPr lang="en-US" smtClean="0"/>
              <a:pPr/>
              <a:t>11</a:t>
            </a:fld>
            <a:endParaRPr lang="en-US" dirty="0"/>
          </a:p>
        </p:txBody>
      </p:sp>
    </p:spTree>
    <p:extLst>
      <p:ext uri="{BB962C8B-B14F-4D97-AF65-F5344CB8AC3E}">
        <p14:creationId xmlns:p14="http://schemas.microsoft.com/office/powerpoint/2010/main" val="134552435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2889"/>
          </a:xfrm>
        </p:spPr>
        <p:txBody>
          <a:bodyPr>
            <a:normAutofit/>
          </a:bodyPr>
          <a:lstStyle/>
          <a:p>
            <a:r>
              <a:rPr lang="en-US" sz="4000" dirty="0"/>
              <a:t>As a licensed driver, you:</a:t>
            </a:r>
          </a:p>
        </p:txBody>
      </p:sp>
      <p:sp>
        <p:nvSpPr>
          <p:cNvPr id="4" name="Slide Number Placeholder 3"/>
          <p:cNvSpPr>
            <a:spLocks noGrp="1"/>
          </p:cNvSpPr>
          <p:nvPr>
            <p:ph type="sldNum" sz="quarter" idx="12"/>
          </p:nvPr>
        </p:nvSpPr>
        <p:spPr/>
        <p:txBody>
          <a:bodyPr/>
          <a:lstStyle/>
          <a:p>
            <a:fld id="{35D03780-7EDB-1345-A052-E7FB1ADF62AA}" type="slidenum">
              <a:rPr lang="en-US" smtClean="0"/>
              <a:pPr/>
              <a:t>12</a:t>
            </a:fld>
            <a:endParaRPr lang="en-US"/>
          </a:p>
        </p:txBody>
      </p:sp>
      <p:sp>
        <p:nvSpPr>
          <p:cNvPr id="6" name="Rectangle 5"/>
          <p:cNvSpPr/>
          <p:nvPr/>
        </p:nvSpPr>
        <p:spPr>
          <a:xfrm>
            <a:off x="2978727" y="1132114"/>
            <a:ext cx="5458691" cy="4381995"/>
          </a:xfrm>
          <a:prstGeom prst="rect">
            <a:avLst/>
          </a:prstGeom>
        </p:spPr>
        <p:txBody>
          <a:bodyPr wrap="square">
            <a:noAutofit/>
          </a:bodyPr>
          <a:lstStyle/>
          <a:p>
            <a:pPr marL="274320" indent="-274320">
              <a:spcBef>
                <a:spcPts val="1200"/>
              </a:spcBef>
              <a:buFont typeface="Arial" pitchFamily="34" charset="0"/>
              <a:buChar char="•"/>
            </a:pPr>
            <a:r>
              <a:rPr lang="en-US" sz="2800" dirty="0">
                <a:latin typeface="+mj-lt"/>
                <a:cs typeface="Arial" pitchFamily="34" charset="0"/>
              </a:rPr>
              <a:t>can operate a motor vehicle on public roadways in Montana in a careful and responsible manner.</a:t>
            </a:r>
          </a:p>
          <a:p>
            <a:pPr marL="274320" indent="-274320">
              <a:spcBef>
                <a:spcPts val="1200"/>
              </a:spcBef>
              <a:buFont typeface="Arial" pitchFamily="34" charset="0"/>
              <a:buChar char="•"/>
            </a:pPr>
            <a:r>
              <a:rPr lang="en-US" sz="2800" dirty="0">
                <a:latin typeface="+mj-lt"/>
                <a:cs typeface="Arial" pitchFamily="34" charset="0"/>
              </a:rPr>
              <a:t>must carry proof of mandatory vehicle liability </a:t>
            </a:r>
            <a:r>
              <a:rPr lang="en-US" sz="2800" b="1" dirty="0">
                <a:latin typeface="+mj-lt"/>
                <a:cs typeface="Arial" pitchFamily="34" charset="0"/>
              </a:rPr>
              <a:t>insurance</a:t>
            </a:r>
            <a:r>
              <a:rPr lang="en-US" sz="2800" dirty="0">
                <a:latin typeface="+mj-lt"/>
                <a:cs typeface="Arial" pitchFamily="34" charset="0"/>
              </a:rPr>
              <a:t>.</a:t>
            </a:r>
          </a:p>
          <a:p>
            <a:pPr marL="274320" indent="-274320">
              <a:spcBef>
                <a:spcPts val="1200"/>
              </a:spcBef>
              <a:buFont typeface="Arial" pitchFamily="34" charset="0"/>
              <a:buChar char="•"/>
            </a:pPr>
            <a:r>
              <a:rPr lang="en-US" sz="2800" dirty="0">
                <a:latin typeface="+mj-lt"/>
                <a:cs typeface="Arial" pitchFamily="34" charset="0"/>
              </a:rPr>
              <a:t>must have your license with you whenever you drive.</a:t>
            </a:r>
          </a:p>
          <a:p>
            <a:pPr marL="274320" indent="-274320">
              <a:spcBef>
                <a:spcPts val="1200"/>
              </a:spcBef>
              <a:buFont typeface="Arial" pitchFamily="34" charset="0"/>
              <a:buChar char="•"/>
            </a:pPr>
            <a:r>
              <a:rPr lang="en-US" sz="2800" dirty="0">
                <a:latin typeface="+mj-lt"/>
                <a:cs typeface="Arial" pitchFamily="34" charset="0"/>
              </a:rPr>
              <a:t>must not loan your driver license to anyone.  </a:t>
            </a:r>
          </a:p>
          <a:p>
            <a:pPr marL="274320" indent="-274320">
              <a:spcBef>
                <a:spcPts val="1200"/>
              </a:spcBef>
              <a:buFont typeface="Arial" pitchFamily="34" charset="0"/>
              <a:buChar char="•"/>
            </a:pPr>
            <a:endParaRPr lang="en-US" sz="2800" dirty="0">
              <a:latin typeface="Arial" pitchFamily="34" charset="0"/>
              <a:cs typeface="Arial" pitchFamily="34" charset="0"/>
            </a:endParaRPr>
          </a:p>
        </p:txBody>
      </p:sp>
      <p:pic>
        <p:nvPicPr>
          <p:cNvPr id="9" name="Picture 8">
            <a:extLst>
              <a:ext uri="{FF2B5EF4-FFF2-40B4-BE49-F238E27FC236}">
                <a16:creationId xmlns:a16="http://schemas.microsoft.com/office/drawing/2014/main" id="{B8432CC5-A563-4DA4-B37F-7363DBB99901}"/>
              </a:ext>
            </a:extLst>
          </p:cNvPr>
          <p:cNvPicPr>
            <a:picLocks noChangeAspect="1"/>
          </p:cNvPicPr>
          <p:nvPr/>
        </p:nvPicPr>
        <p:blipFill>
          <a:blip r:embed="rId3"/>
          <a:stretch>
            <a:fillRect/>
          </a:stretch>
        </p:blipFill>
        <p:spPr>
          <a:xfrm>
            <a:off x="457200" y="1344997"/>
            <a:ext cx="2318135" cy="3476383"/>
          </a:xfrm>
          <a:prstGeom prst="rect">
            <a:avLst/>
          </a:prstGeom>
          <a:ln>
            <a:solidFill>
              <a:schemeClr val="tx1"/>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8723" y="136525"/>
            <a:ext cx="7816241" cy="646331"/>
          </a:xfrm>
          <a:prstGeom prst="rect">
            <a:avLst/>
          </a:prstGeom>
          <a:noFill/>
        </p:spPr>
        <p:txBody>
          <a:bodyPr wrap="square" rtlCol="0">
            <a:spAutoFit/>
          </a:bodyPr>
          <a:lstStyle/>
          <a:p>
            <a:pPr algn="ctr"/>
            <a:r>
              <a:rPr lang="en-US" sz="3600" dirty="0">
                <a:solidFill>
                  <a:srgbClr val="C00000"/>
                </a:solidFill>
                <a:latin typeface="+mj-lt"/>
                <a:cs typeface="Arial" panose="020B0604020202020204" pitchFamily="34" charset="0"/>
              </a:rPr>
              <a:t>Driving on Montana Tribal Lands</a:t>
            </a:r>
          </a:p>
        </p:txBody>
      </p:sp>
      <p:pic>
        <p:nvPicPr>
          <p:cNvPr id="6" name="Picture 5">
            <a:extLst>
              <a:ext uri="{FF2B5EF4-FFF2-40B4-BE49-F238E27FC236}">
                <a16:creationId xmlns:a16="http://schemas.microsoft.com/office/drawing/2014/main" id="{1BF26980-93FE-433D-A8F9-1E38F7C85200}"/>
              </a:ext>
            </a:extLst>
          </p:cNvPr>
          <p:cNvPicPr>
            <a:picLocks noChangeAspect="1"/>
          </p:cNvPicPr>
          <p:nvPr/>
        </p:nvPicPr>
        <p:blipFill>
          <a:blip r:embed="rId3"/>
          <a:stretch>
            <a:fillRect/>
          </a:stretch>
        </p:blipFill>
        <p:spPr>
          <a:xfrm>
            <a:off x="628157" y="782856"/>
            <a:ext cx="7737371" cy="4848225"/>
          </a:xfrm>
          <a:prstGeom prst="rect">
            <a:avLst/>
          </a:prstGeom>
        </p:spPr>
      </p:pic>
      <p:sp>
        <p:nvSpPr>
          <p:cNvPr id="7" name="Slide Number Placeholder 6">
            <a:extLst>
              <a:ext uri="{FF2B5EF4-FFF2-40B4-BE49-F238E27FC236}">
                <a16:creationId xmlns:a16="http://schemas.microsoft.com/office/drawing/2014/main" id="{3954912E-D6CC-4F76-BB6E-68558BF2DAC5}"/>
              </a:ext>
            </a:extLst>
          </p:cNvPr>
          <p:cNvSpPr>
            <a:spLocks noGrp="1"/>
          </p:cNvSpPr>
          <p:nvPr>
            <p:ph type="sldNum" sz="quarter" idx="12"/>
          </p:nvPr>
        </p:nvSpPr>
        <p:spPr/>
        <p:txBody>
          <a:bodyPr/>
          <a:lstStyle/>
          <a:p>
            <a:fld id="{35D03780-7EDB-1345-A052-E7FB1ADF62AA}" type="slidenum">
              <a:rPr lang="en-US" smtClean="0"/>
              <a:pPr/>
              <a:t>13</a:t>
            </a:fld>
            <a:endParaRPr lang="en-US"/>
          </a:p>
        </p:txBody>
      </p:sp>
    </p:spTree>
    <p:extLst>
      <p:ext uri="{BB962C8B-B14F-4D97-AF65-F5344CB8AC3E}">
        <p14:creationId xmlns:p14="http://schemas.microsoft.com/office/powerpoint/2010/main" val="1418531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9956" y="274637"/>
            <a:ext cx="2836843" cy="3338895"/>
          </a:xfrm>
        </p:spPr>
        <p:txBody>
          <a:bodyPr>
            <a:noAutofit/>
          </a:bodyPr>
          <a:lstStyle/>
          <a:p>
            <a:r>
              <a:rPr lang="en-US" sz="4000" dirty="0"/>
              <a:t>What type of driver license is required?</a:t>
            </a:r>
          </a:p>
        </p:txBody>
      </p:sp>
      <p:sp>
        <p:nvSpPr>
          <p:cNvPr id="4" name="Slide Number Placeholder 3"/>
          <p:cNvSpPr>
            <a:spLocks noGrp="1"/>
          </p:cNvSpPr>
          <p:nvPr>
            <p:ph type="sldNum" sz="quarter" idx="12"/>
          </p:nvPr>
        </p:nvSpPr>
        <p:spPr/>
        <p:txBody>
          <a:bodyPr/>
          <a:lstStyle/>
          <a:p>
            <a:fld id="{35D03780-7EDB-1345-A052-E7FB1ADF62AA}" type="slidenum">
              <a:rPr lang="en-US" smtClean="0"/>
              <a:pPr/>
              <a:t>14</a:t>
            </a:fld>
            <a:endParaRPr lang="en-US"/>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318655" y="274637"/>
            <a:ext cx="4779818" cy="6134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2339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185573"/>
            <a:ext cx="8229600" cy="1143000"/>
          </a:xfrm>
        </p:spPr>
        <p:txBody>
          <a:bodyPr>
            <a:noAutofit/>
          </a:bodyPr>
          <a:lstStyle/>
          <a:p>
            <a:pPr eaLnBrk="1" hangingPunct="1"/>
            <a:r>
              <a:rPr lang="en-US" sz="3600" dirty="0"/>
              <a:t>Replacing a lost learner license…</a:t>
            </a:r>
            <a:br>
              <a:rPr lang="en-US" sz="3600" dirty="0"/>
            </a:br>
            <a:r>
              <a:rPr lang="en-US" sz="3600" dirty="0"/>
              <a:t>Change of address …</a:t>
            </a:r>
          </a:p>
        </p:txBody>
      </p:sp>
      <p:grpSp>
        <p:nvGrpSpPr>
          <p:cNvPr id="2" name="Group 10"/>
          <p:cNvGrpSpPr>
            <a:grpSpLocks/>
          </p:cNvGrpSpPr>
          <p:nvPr/>
        </p:nvGrpSpPr>
        <p:grpSpPr bwMode="auto">
          <a:xfrm>
            <a:off x="412919" y="1492095"/>
            <a:ext cx="4162301" cy="4602163"/>
            <a:chOff x="264" y="1000"/>
            <a:chExt cx="2256" cy="2784"/>
          </a:xfrm>
        </p:grpSpPr>
        <p:pic>
          <p:nvPicPr>
            <p:cNvPr id="15367" name="Picture 5" descr="Memo - A Remind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4" y="1000"/>
              <a:ext cx="2256" cy="2784"/>
            </a:xfrm>
            <a:prstGeom prst="rect">
              <a:avLst/>
            </a:prstGeom>
            <a:noFill/>
            <a:ln w="9525">
              <a:noFill/>
              <a:miter lim="800000"/>
              <a:headEnd/>
              <a:tailEnd/>
            </a:ln>
          </p:spPr>
        </p:pic>
        <p:sp>
          <p:nvSpPr>
            <p:cNvPr id="15368" name="Rectangle 6"/>
            <p:cNvSpPr>
              <a:spLocks noChangeArrowheads="1"/>
            </p:cNvSpPr>
            <p:nvPr/>
          </p:nvSpPr>
          <p:spPr bwMode="auto">
            <a:xfrm>
              <a:off x="526" y="1614"/>
              <a:ext cx="1717" cy="1713"/>
            </a:xfrm>
            <a:prstGeom prst="rect">
              <a:avLst/>
            </a:prstGeom>
            <a:noFill/>
            <a:ln w="9525">
              <a:noFill/>
              <a:miter lim="800000"/>
              <a:headEnd/>
              <a:tailEnd/>
            </a:ln>
          </p:spPr>
          <p:txBody>
            <a:bodyPr wrap="square">
              <a:spAutoFit/>
            </a:bodyPr>
            <a:lstStyle/>
            <a:p>
              <a:pPr>
                <a:spcAft>
                  <a:spcPts val="600"/>
                </a:spcAft>
                <a:tabLst>
                  <a:tab pos="177800" algn="l"/>
                </a:tabLst>
              </a:pPr>
              <a:r>
                <a:rPr lang="en-US" sz="2400" dirty="0">
                  <a:latin typeface="Segoe UI Semibold" panose="020B0702040204020203" pitchFamily="34" charset="0"/>
                  <a:cs typeface="Segoe UI Semibold" panose="020B0702040204020203" pitchFamily="34" charset="0"/>
                </a:rPr>
                <a:t>If your learner license is lost or destroyed:</a:t>
              </a:r>
              <a:endParaRPr lang="en-US" sz="2000" dirty="0">
                <a:latin typeface="Segoe UI Semibold" panose="020B0702040204020203" pitchFamily="34" charset="0"/>
                <a:cs typeface="Segoe UI Semibold" panose="020B0702040204020203" pitchFamily="34" charset="0"/>
              </a:endParaRPr>
            </a:p>
            <a:p>
              <a:pPr marL="342900" indent="-342900">
                <a:spcAft>
                  <a:spcPts val="600"/>
                </a:spcAft>
                <a:buFont typeface="Arial" panose="020B0604020202020204" pitchFamily="34" charset="0"/>
                <a:buChar char="•"/>
                <a:tabLst>
                  <a:tab pos="177800" algn="l"/>
                </a:tabLst>
              </a:pPr>
              <a:r>
                <a:rPr lang="en-US" sz="2000" dirty="0">
                  <a:latin typeface="Segoe UI Semibold" panose="020B0702040204020203" pitchFamily="34" charset="0"/>
                  <a:cs typeface="Segoe UI Semibold" panose="020B0702040204020203" pitchFamily="34" charset="0"/>
                </a:rPr>
                <a:t>Costs $10 to replace at the driver license station.</a:t>
              </a:r>
            </a:p>
            <a:p>
              <a:pPr marL="342900" indent="-342900">
                <a:buFont typeface="Arial" panose="020B0604020202020204" pitchFamily="34" charset="0"/>
                <a:buChar char="•"/>
                <a:tabLst>
                  <a:tab pos="177800" algn="l"/>
                </a:tabLst>
              </a:pPr>
              <a:r>
                <a:rPr lang="en-US" sz="2000" dirty="0">
                  <a:latin typeface="Segoe UI Semibold" panose="020B0702040204020203" pitchFamily="34" charset="0"/>
                  <a:cs typeface="Segoe UI Semibold" panose="020B0702040204020203" pitchFamily="34" charset="0"/>
                </a:rPr>
                <a:t>Take an original or certified copy of my birth certificate.</a:t>
              </a:r>
            </a:p>
          </p:txBody>
        </p:sp>
      </p:grpSp>
      <p:grpSp>
        <p:nvGrpSpPr>
          <p:cNvPr id="9" name="Group 8"/>
          <p:cNvGrpSpPr/>
          <p:nvPr/>
        </p:nvGrpSpPr>
        <p:grpSpPr>
          <a:xfrm>
            <a:off x="4800600" y="1417638"/>
            <a:ext cx="3886200" cy="4422228"/>
            <a:chOff x="4800600" y="1597572"/>
            <a:chExt cx="3886200" cy="4422228"/>
          </a:xfrm>
        </p:grpSpPr>
        <p:pic>
          <p:nvPicPr>
            <p:cNvPr id="15363" name="Picture 4" descr="Clipboard &amp; Not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1597572"/>
              <a:ext cx="3886200" cy="4422228"/>
            </a:xfrm>
            <a:prstGeom prst="rect">
              <a:avLst/>
            </a:prstGeom>
            <a:noFill/>
            <a:ln w="9525">
              <a:noFill/>
              <a:miter lim="800000"/>
              <a:headEnd/>
              <a:tailEnd/>
            </a:ln>
          </p:spPr>
        </p:pic>
        <p:sp>
          <p:nvSpPr>
            <p:cNvPr id="15365" name="Rectangle 7"/>
            <p:cNvSpPr>
              <a:spLocks noChangeArrowheads="1"/>
            </p:cNvSpPr>
            <p:nvPr/>
          </p:nvSpPr>
          <p:spPr bwMode="auto">
            <a:xfrm rot="194382">
              <a:off x="6321260" y="2634342"/>
              <a:ext cx="2070100" cy="1373188"/>
            </a:xfrm>
            <a:prstGeom prst="rect">
              <a:avLst/>
            </a:prstGeom>
            <a:noFill/>
            <a:ln w="9525">
              <a:noFill/>
              <a:miter lim="800000"/>
              <a:headEnd/>
              <a:tailEnd/>
            </a:ln>
          </p:spPr>
          <p:txBody>
            <a:bodyPr>
              <a:spAutoFit/>
            </a:bodyPr>
            <a:lstStyle/>
            <a:p>
              <a:r>
                <a:rPr lang="en-US" sz="2800" dirty="0">
                  <a:latin typeface="Kristen ITC" pitchFamily="66" charset="0"/>
                </a:rPr>
                <a:t>Change of name or address</a:t>
              </a:r>
            </a:p>
          </p:txBody>
        </p:sp>
        <p:sp>
          <p:nvSpPr>
            <p:cNvPr id="15366" name="Rectangle 8"/>
            <p:cNvSpPr>
              <a:spLocks noChangeArrowheads="1"/>
            </p:cNvSpPr>
            <p:nvPr/>
          </p:nvSpPr>
          <p:spPr bwMode="auto">
            <a:xfrm>
              <a:off x="5201392" y="4310743"/>
              <a:ext cx="3120242" cy="1384995"/>
            </a:xfrm>
            <a:prstGeom prst="rect">
              <a:avLst/>
            </a:prstGeom>
            <a:noFill/>
            <a:ln w="9525">
              <a:noFill/>
              <a:miter lim="800000"/>
              <a:headEnd/>
              <a:tailEnd/>
            </a:ln>
          </p:spPr>
          <p:txBody>
            <a:bodyPr wrap="square">
              <a:spAutoFit/>
            </a:bodyPr>
            <a:lstStyle/>
            <a:p>
              <a:pPr>
                <a:spcBef>
                  <a:spcPct val="20000"/>
                </a:spcBef>
              </a:pPr>
              <a:r>
                <a:rPr lang="en-US" sz="2800" b="0" dirty="0">
                  <a:latin typeface="Segoe UI Semibold" panose="020B0702040204020203" pitchFamily="34" charset="0"/>
                  <a:cs typeface="Segoe UI Semibold" panose="020B0702040204020203" pitchFamily="34" charset="0"/>
                </a:rPr>
                <a:t>Tell the driver license station within 10 days!</a:t>
              </a:r>
            </a:p>
          </p:txBody>
        </p:sp>
      </p:grpSp>
      <p:sp>
        <p:nvSpPr>
          <p:cNvPr id="3" name="Slide Number Placeholder 2">
            <a:extLst>
              <a:ext uri="{FF2B5EF4-FFF2-40B4-BE49-F238E27FC236}">
                <a16:creationId xmlns:a16="http://schemas.microsoft.com/office/drawing/2014/main" id="{71CB72C1-D57F-41D2-90F3-A6B0EB1A20A6}"/>
              </a:ext>
            </a:extLst>
          </p:cNvPr>
          <p:cNvSpPr>
            <a:spLocks noGrp="1"/>
          </p:cNvSpPr>
          <p:nvPr>
            <p:ph type="sldNum" sz="quarter" idx="12"/>
          </p:nvPr>
        </p:nvSpPr>
        <p:spPr/>
        <p:txBody>
          <a:bodyPr/>
          <a:lstStyle/>
          <a:p>
            <a:fld id="{35D03780-7EDB-1345-A052-E7FB1ADF62AA}"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570870"/>
          </a:xfrm>
        </p:spPr>
        <p:txBody>
          <a:bodyPr>
            <a:noAutofit/>
          </a:bodyPr>
          <a:lstStyle/>
          <a:p>
            <a:pPr eaLnBrk="1" hangingPunct="1"/>
            <a:r>
              <a:rPr lang="en-US" sz="3600" dirty="0"/>
              <a:t>Minor in Possession (MIP) of Alcoh</a:t>
            </a:r>
            <a:r>
              <a:rPr lang="en-US" sz="3600" dirty="0">
                <a:solidFill>
                  <a:srgbClr val="CC0066"/>
                </a:solidFill>
              </a:rPr>
              <a:t>ol</a:t>
            </a:r>
          </a:p>
        </p:txBody>
      </p:sp>
      <p:sp>
        <p:nvSpPr>
          <p:cNvPr id="21507" name="Rectangle 3"/>
          <p:cNvSpPr>
            <a:spLocks noGrp="1" noChangeArrowheads="1"/>
          </p:cNvSpPr>
          <p:nvPr>
            <p:ph type="body" idx="1"/>
          </p:nvPr>
        </p:nvSpPr>
        <p:spPr>
          <a:xfrm>
            <a:off x="332508" y="973777"/>
            <a:ext cx="5997039" cy="5382573"/>
          </a:xfrm>
        </p:spPr>
        <p:txBody>
          <a:bodyPr>
            <a:noAutofit/>
          </a:bodyPr>
          <a:lstStyle/>
          <a:p>
            <a:pPr marL="0" indent="0" algn="ctr" eaLnBrk="1" hangingPunct="1">
              <a:spcBef>
                <a:spcPts val="1200"/>
              </a:spcBef>
              <a:buNone/>
            </a:pPr>
            <a:r>
              <a:rPr lang="en-US" b="1" dirty="0">
                <a:latin typeface="+mj-lt"/>
                <a:cs typeface="Arial" pitchFamily="34" charset="0"/>
              </a:rPr>
              <a:t>Under Age 21 – It is illegal to possess or consume any alcoholic beverage.</a:t>
            </a:r>
          </a:p>
          <a:p>
            <a:pPr marL="0" indent="0" eaLnBrk="1" hangingPunct="1">
              <a:spcBef>
                <a:spcPts val="1200"/>
              </a:spcBef>
              <a:buNone/>
            </a:pPr>
            <a:r>
              <a:rPr lang="en-US" sz="2400" b="1" dirty="0">
                <a:latin typeface="+mj-lt"/>
                <a:cs typeface="Arial" pitchFamily="34" charset="0"/>
              </a:rPr>
              <a:t>MIP convictions:</a:t>
            </a:r>
          </a:p>
          <a:p>
            <a:pPr>
              <a:spcBef>
                <a:spcPts val="1200"/>
              </a:spcBef>
            </a:pPr>
            <a:r>
              <a:rPr lang="en-US" sz="2400" dirty="0">
                <a:latin typeface="+mj-lt"/>
                <a:cs typeface="Arial" pitchFamily="34" charset="0"/>
              </a:rPr>
              <a:t>Learner license:  Supervised practice driving extended until teen has six months with no alcohol/drug or traffic offenses. </a:t>
            </a:r>
          </a:p>
          <a:p>
            <a:pPr marL="0" indent="0">
              <a:spcBef>
                <a:spcPts val="1200"/>
              </a:spcBef>
              <a:buNone/>
            </a:pPr>
            <a:r>
              <a:rPr lang="en-US" sz="2400" dirty="0">
                <a:latin typeface="+mj-lt"/>
                <a:cs typeface="Arial" pitchFamily="34" charset="0"/>
              </a:rPr>
              <a:t>Driver license will be confiscated:</a:t>
            </a:r>
          </a:p>
          <a:p>
            <a:pPr>
              <a:spcBef>
                <a:spcPts val="1200"/>
              </a:spcBef>
            </a:pPr>
            <a:r>
              <a:rPr lang="en-US" sz="2400" dirty="0">
                <a:latin typeface="+mj-lt"/>
                <a:cs typeface="Arial" pitchFamily="34" charset="0"/>
              </a:rPr>
              <a:t>First MIP offense – 30-day confiscation.</a:t>
            </a:r>
          </a:p>
          <a:p>
            <a:pPr>
              <a:spcBef>
                <a:spcPts val="1200"/>
              </a:spcBef>
            </a:pPr>
            <a:r>
              <a:rPr lang="en-US" sz="2400" dirty="0">
                <a:latin typeface="+mj-lt"/>
                <a:cs typeface="Arial" pitchFamily="34" charset="0"/>
              </a:rPr>
              <a:t>6-month confiscation for second or subsequent MIP offense.  </a:t>
            </a:r>
          </a:p>
        </p:txBody>
      </p:sp>
      <p:sp>
        <p:nvSpPr>
          <p:cNvPr id="2" name="Slide Number Placeholder 1">
            <a:extLst>
              <a:ext uri="{FF2B5EF4-FFF2-40B4-BE49-F238E27FC236}">
                <a16:creationId xmlns:a16="http://schemas.microsoft.com/office/drawing/2014/main" id="{AE6838C2-8DA9-4ECA-985E-A076E164DB4F}"/>
              </a:ext>
            </a:extLst>
          </p:cNvPr>
          <p:cNvSpPr>
            <a:spLocks noGrp="1"/>
          </p:cNvSpPr>
          <p:nvPr>
            <p:ph type="sldNum" sz="quarter" idx="12"/>
          </p:nvPr>
        </p:nvSpPr>
        <p:spPr/>
        <p:txBody>
          <a:bodyPr/>
          <a:lstStyle/>
          <a:p>
            <a:fld id="{35D03780-7EDB-1345-A052-E7FB1ADF62AA}" type="slidenum">
              <a:rPr lang="en-US" smtClean="0"/>
              <a:pPr/>
              <a:t>16</a:t>
            </a:fld>
            <a:endParaRPr lang="en-US"/>
          </a:p>
        </p:txBody>
      </p:sp>
      <p:pic>
        <p:nvPicPr>
          <p:cNvPr id="4" name="Picture 3">
            <a:extLst>
              <a:ext uri="{FF2B5EF4-FFF2-40B4-BE49-F238E27FC236}">
                <a16:creationId xmlns:a16="http://schemas.microsoft.com/office/drawing/2014/main" id="{7EC4BADC-F6A9-415D-A77F-1747A3B7EC0F}"/>
              </a:ext>
            </a:extLst>
          </p:cNvPr>
          <p:cNvPicPr>
            <a:picLocks noChangeAspect="1"/>
          </p:cNvPicPr>
          <p:nvPr/>
        </p:nvPicPr>
        <p:blipFill>
          <a:blip r:embed="rId3"/>
          <a:stretch>
            <a:fillRect/>
          </a:stretch>
        </p:blipFill>
        <p:spPr>
          <a:xfrm>
            <a:off x="6611401" y="1207216"/>
            <a:ext cx="2200090" cy="4957948"/>
          </a:xfrm>
          <a:prstGeom prst="rect">
            <a:avLst/>
          </a:prstGeom>
        </p:spPr>
      </p:pic>
    </p:spTree>
    <p:extLst>
      <p:ext uri="{BB962C8B-B14F-4D97-AF65-F5344CB8AC3E}">
        <p14:creationId xmlns:p14="http://schemas.microsoft.com/office/powerpoint/2010/main" val="1655067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340"/>
            <a:ext cx="8229600" cy="836942"/>
          </a:xfrm>
        </p:spPr>
        <p:txBody>
          <a:bodyPr>
            <a:noAutofit/>
          </a:bodyPr>
          <a:lstStyle/>
          <a:p>
            <a:r>
              <a:rPr lang="en-US" sz="4000" dirty="0"/>
              <a:t>Montana Driver Record</a:t>
            </a:r>
            <a:br>
              <a:rPr lang="en-US" sz="3200" b="1" dirty="0"/>
            </a:br>
            <a:r>
              <a:rPr lang="en-US" sz="3200" i="1" dirty="0">
                <a:solidFill>
                  <a:schemeClr val="tx1"/>
                </a:solidFill>
              </a:rPr>
              <a:t>Your driving record is for life </a:t>
            </a:r>
          </a:p>
        </p:txBody>
      </p:sp>
      <p:sp>
        <p:nvSpPr>
          <p:cNvPr id="4" name="Slide Number Placeholder 3"/>
          <p:cNvSpPr>
            <a:spLocks noGrp="1"/>
          </p:cNvSpPr>
          <p:nvPr>
            <p:ph type="sldNum" sz="quarter" idx="12"/>
          </p:nvPr>
        </p:nvSpPr>
        <p:spPr/>
        <p:txBody>
          <a:bodyPr/>
          <a:lstStyle/>
          <a:p>
            <a:fld id="{35D03780-7EDB-1345-A052-E7FB1ADF62AA}" type="slidenum">
              <a:rPr lang="en-US" smtClean="0"/>
              <a:pPr/>
              <a:t>17</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498409948"/>
              </p:ext>
            </p:extLst>
          </p:nvPr>
        </p:nvGraphicFramePr>
        <p:xfrm>
          <a:off x="1432070" y="1358719"/>
          <a:ext cx="6473824" cy="5120807"/>
        </p:xfrm>
        <a:graphic>
          <a:graphicData uri="http://schemas.openxmlformats.org/drawingml/2006/table">
            <a:tbl>
              <a:tblPr firstRow="1" firstCol="1" bandRow="1"/>
              <a:tblGrid>
                <a:gridCol w="4526143">
                  <a:extLst>
                    <a:ext uri="{9D8B030D-6E8A-4147-A177-3AD203B41FA5}">
                      <a16:colId xmlns:a16="http://schemas.microsoft.com/office/drawing/2014/main" val="20000"/>
                    </a:ext>
                  </a:extLst>
                </a:gridCol>
                <a:gridCol w="885310">
                  <a:extLst>
                    <a:ext uri="{9D8B030D-6E8A-4147-A177-3AD203B41FA5}">
                      <a16:colId xmlns:a16="http://schemas.microsoft.com/office/drawing/2014/main" val="20001"/>
                    </a:ext>
                  </a:extLst>
                </a:gridCol>
                <a:gridCol w="1062371">
                  <a:extLst>
                    <a:ext uri="{9D8B030D-6E8A-4147-A177-3AD203B41FA5}">
                      <a16:colId xmlns:a16="http://schemas.microsoft.com/office/drawing/2014/main" val="20002"/>
                    </a:ext>
                  </a:extLst>
                </a:gridCol>
              </a:tblGrid>
              <a:tr h="480030">
                <a:tc>
                  <a:txBody>
                    <a:bodyPr/>
                    <a:lstStyle/>
                    <a:p>
                      <a:pPr marL="0" marR="0" algn="ctr">
                        <a:lnSpc>
                          <a:spcPct val="115000"/>
                        </a:lnSpc>
                        <a:spcBef>
                          <a:spcPts val="0"/>
                        </a:spcBef>
                        <a:spcAft>
                          <a:spcPts val="0"/>
                        </a:spcAft>
                      </a:pPr>
                      <a:r>
                        <a:rPr lang="en-US" sz="1200" b="1" dirty="0">
                          <a:solidFill>
                            <a:srgbClr val="000000"/>
                          </a:solidFill>
                          <a:effectLst/>
                          <a:latin typeface="Arial"/>
                          <a:ea typeface="Times New Roman"/>
                          <a:cs typeface="Times New Roman"/>
                        </a:rPr>
                        <a:t>Montana Driver Records</a:t>
                      </a:r>
                      <a:br>
                        <a:rPr lang="en-US" sz="1200" b="1" dirty="0">
                          <a:solidFill>
                            <a:srgbClr val="000000"/>
                          </a:solidFill>
                          <a:effectLst/>
                          <a:latin typeface="Arial"/>
                          <a:ea typeface="Times New Roman"/>
                          <a:cs typeface="Times New Roman"/>
                        </a:rPr>
                      </a:br>
                      <a:r>
                        <a:rPr lang="en-US" sz="1200" b="1" dirty="0">
                          <a:solidFill>
                            <a:srgbClr val="000000"/>
                          </a:solidFill>
                          <a:effectLst/>
                          <a:latin typeface="Arial"/>
                          <a:ea typeface="Times New Roman"/>
                          <a:cs typeface="Times New Roman"/>
                        </a:rPr>
                        <a:t>Sample Conviction Points</a:t>
                      </a:r>
                      <a:endParaRPr lang="en-US" sz="1200" dirty="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000" b="1" dirty="0">
                          <a:solidFill>
                            <a:srgbClr val="000000"/>
                          </a:solidFill>
                          <a:effectLst/>
                          <a:latin typeface="Arial"/>
                          <a:ea typeface="Times New Roman"/>
                          <a:cs typeface="Times New Roman"/>
                        </a:rPr>
                        <a:t>MCA</a:t>
                      </a:r>
                      <a:br>
                        <a:rPr lang="en-US" sz="1000" b="1" dirty="0">
                          <a:solidFill>
                            <a:srgbClr val="000000"/>
                          </a:solidFill>
                          <a:effectLst/>
                          <a:latin typeface="Arial"/>
                          <a:ea typeface="Times New Roman"/>
                          <a:cs typeface="Times New Roman"/>
                        </a:rPr>
                      </a:br>
                      <a:r>
                        <a:rPr lang="en-US" sz="1000" b="1" dirty="0">
                          <a:solidFill>
                            <a:srgbClr val="000000"/>
                          </a:solidFill>
                          <a:effectLst/>
                          <a:latin typeface="Arial"/>
                          <a:ea typeface="Times New Roman"/>
                          <a:cs typeface="Times New Roman"/>
                        </a:rPr>
                        <a:t>61-11-203</a:t>
                      </a:r>
                      <a:endParaRPr lang="en-US" sz="1000" b="1" dirty="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b="1" dirty="0">
                          <a:solidFill>
                            <a:srgbClr val="000000"/>
                          </a:solidFill>
                          <a:effectLst/>
                          <a:latin typeface="Arial"/>
                          <a:ea typeface="Times New Roman"/>
                          <a:cs typeface="Times New Roman"/>
                        </a:rPr>
                        <a:t>Montana Code Annotated (MCA)</a:t>
                      </a:r>
                      <a:br>
                        <a:rPr lang="en-US" sz="800" b="1" dirty="0">
                          <a:solidFill>
                            <a:srgbClr val="000000"/>
                          </a:solidFill>
                          <a:effectLst/>
                          <a:latin typeface="Arial"/>
                          <a:ea typeface="Times New Roman"/>
                          <a:cs typeface="Times New Roman"/>
                        </a:rPr>
                      </a:br>
                      <a:r>
                        <a:rPr lang="en-US" sz="800" b="1" dirty="0">
                          <a:solidFill>
                            <a:srgbClr val="000000"/>
                          </a:solidFill>
                          <a:effectLst/>
                          <a:latin typeface="Arial"/>
                          <a:ea typeface="Times New Roman"/>
                          <a:cs typeface="Times New Roman"/>
                        </a:rPr>
                        <a:t>Title 61</a:t>
                      </a:r>
                      <a:endParaRPr lang="en-US" sz="900" dirty="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82875">
                <a:tc>
                  <a:txBody>
                    <a:bodyPr/>
                    <a:lstStyle/>
                    <a:p>
                      <a:pPr marL="0" marR="0">
                        <a:lnSpc>
                          <a:spcPct val="115000"/>
                        </a:lnSpc>
                        <a:spcBef>
                          <a:spcPts val="0"/>
                        </a:spcBef>
                        <a:spcAft>
                          <a:spcPts val="0"/>
                        </a:spcAft>
                      </a:pPr>
                      <a:r>
                        <a:rPr lang="en-US" sz="1200" b="1" dirty="0">
                          <a:solidFill>
                            <a:srgbClr val="000000"/>
                          </a:solidFill>
                          <a:effectLst/>
                          <a:latin typeface="Arial"/>
                          <a:ea typeface="Times New Roman"/>
                          <a:cs typeface="Times New Roman"/>
                        </a:rPr>
                        <a:t>No driver’s license</a:t>
                      </a:r>
                      <a:endParaRPr lang="en-US" sz="1200" dirty="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1">
                          <a:solidFill>
                            <a:srgbClr val="000000"/>
                          </a:solidFill>
                          <a:effectLst/>
                          <a:latin typeface="Arial"/>
                          <a:ea typeface="Times New Roman"/>
                          <a:cs typeface="Times New Roman"/>
                        </a:rPr>
                        <a:t>2 points</a:t>
                      </a:r>
                      <a:endParaRPr lang="en-US" sz="120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900">
                          <a:solidFill>
                            <a:srgbClr val="000000"/>
                          </a:solidFill>
                          <a:effectLst/>
                          <a:latin typeface="Arial"/>
                          <a:ea typeface="Times New Roman"/>
                          <a:cs typeface="Times New Roman"/>
                        </a:rPr>
                        <a:t>61-5-102</a:t>
                      </a:r>
                      <a:endParaRPr lang="en-US" sz="90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0196">
                <a:tc>
                  <a:txBody>
                    <a:bodyPr/>
                    <a:lstStyle/>
                    <a:p>
                      <a:pPr marL="0" marR="0">
                        <a:lnSpc>
                          <a:spcPct val="115000"/>
                        </a:lnSpc>
                        <a:spcBef>
                          <a:spcPts val="0"/>
                        </a:spcBef>
                        <a:spcAft>
                          <a:spcPts val="0"/>
                        </a:spcAft>
                      </a:pPr>
                      <a:r>
                        <a:rPr lang="en-US" sz="1200" b="1" dirty="0">
                          <a:solidFill>
                            <a:srgbClr val="000000"/>
                          </a:solidFill>
                          <a:effectLst/>
                          <a:latin typeface="Arial"/>
                          <a:ea typeface="Times New Roman"/>
                          <a:cs typeface="Times New Roman"/>
                        </a:rPr>
                        <a:t>Speeding</a:t>
                      </a:r>
                      <a:endParaRPr lang="en-US" sz="1200" dirty="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1">
                          <a:solidFill>
                            <a:srgbClr val="000000"/>
                          </a:solidFill>
                          <a:effectLst/>
                          <a:latin typeface="Arial"/>
                          <a:ea typeface="Times New Roman"/>
                          <a:cs typeface="Times New Roman"/>
                        </a:rPr>
                        <a:t>3 points</a:t>
                      </a:r>
                      <a:endParaRPr lang="en-US" sz="120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900">
                          <a:solidFill>
                            <a:srgbClr val="000000"/>
                          </a:solidFill>
                          <a:effectLst/>
                          <a:latin typeface="Arial"/>
                          <a:ea typeface="Times New Roman"/>
                          <a:cs typeface="Times New Roman"/>
                        </a:rPr>
                        <a:t>61-8-303</a:t>
                      </a:r>
                      <a:endParaRPr lang="en-US" sz="90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07797">
                <a:tc>
                  <a:txBody>
                    <a:bodyPr/>
                    <a:lstStyle/>
                    <a:p>
                      <a:pPr marL="0" marR="0">
                        <a:lnSpc>
                          <a:spcPct val="115000"/>
                        </a:lnSpc>
                        <a:spcBef>
                          <a:spcPts val="0"/>
                        </a:spcBef>
                        <a:spcAft>
                          <a:spcPts val="0"/>
                        </a:spcAft>
                      </a:pPr>
                      <a:r>
                        <a:rPr lang="en-US" sz="1200" b="1" dirty="0">
                          <a:solidFill>
                            <a:srgbClr val="000000"/>
                          </a:solidFill>
                          <a:effectLst/>
                          <a:latin typeface="Arial"/>
                          <a:ea typeface="Times New Roman"/>
                          <a:cs typeface="Times New Roman"/>
                        </a:rPr>
                        <a:t>Other moving violations - Failure to obey stop signs and traffic signals, following too closely, improper passing</a:t>
                      </a:r>
                      <a:endParaRPr lang="en-US" sz="1200" dirty="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1">
                          <a:solidFill>
                            <a:srgbClr val="000000"/>
                          </a:solidFill>
                          <a:effectLst/>
                          <a:latin typeface="Arial"/>
                          <a:ea typeface="Times New Roman"/>
                          <a:cs typeface="Times New Roman"/>
                        </a:rPr>
                        <a:t>2 points</a:t>
                      </a:r>
                      <a:endParaRPr lang="en-US" sz="120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900">
                          <a:solidFill>
                            <a:srgbClr val="000000"/>
                          </a:solidFill>
                          <a:effectLst/>
                          <a:latin typeface="Arial"/>
                          <a:ea typeface="Times New Roman"/>
                          <a:cs typeface="Times New Roman"/>
                        </a:rPr>
                        <a:t>61-8-207</a:t>
                      </a:r>
                      <a:br>
                        <a:rPr lang="en-US" sz="900">
                          <a:solidFill>
                            <a:srgbClr val="000000"/>
                          </a:solidFill>
                          <a:effectLst/>
                          <a:latin typeface="Arial"/>
                          <a:ea typeface="Times New Roman"/>
                          <a:cs typeface="Times New Roman"/>
                        </a:rPr>
                      </a:br>
                      <a:r>
                        <a:rPr lang="en-US" sz="900">
                          <a:solidFill>
                            <a:srgbClr val="000000"/>
                          </a:solidFill>
                          <a:effectLst/>
                          <a:latin typeface="Arial"/>
                          <a:ea typeface="Times New Roman"/>
                          <a:cs typeface="Times New Roman"/>
                        </a:rPr>
                        <a:t>61-8-320 to 340</a:t>
                      </a:r>
                      <a:endParaRPr lang="en-US" sz="90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82875">
                <a:tc>
                  <a:txBody>
                    <a:bodyPr/>
                    <a:lstStyle/>
                    <a:p>
                      <a:pPr marL="0" marR="0">
                        <a:lnSpc>
                          <a:spcPct val="115000"/>
                        </a:lnSpc>
                        <a:spcBef>
                          <a:spcPts val="0"/>
                        </a:spcBef>
                        <a:spcAft>
                          <a:spcPts val="0"/>
                        </a:spcAft>
                      </a:pPr>
                      <a:r>
                        <a:rPr lang="en-US" sz="1200" b="1" dirty="0">
                          <a:solidFill>
                            <a:srgbClr val="000000"/>
                          </a:solidFill>
                          <a:effectLst/>
                          <a:latin typeface="Arial"/>
                          <a:ea typeface="Times New Roman"/>
                          <a:cs typeface="Times New Roman"/>
                        </a:rPr>
                        <a:t>Car insurance violations</a:t>
                      </a:r>
                      <a:endParaRPr lang="en-US" sz="1200" dirty="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1">
                          <a:solidFill>
                            <a:srgbClr val="000000"/>
                          </a:solidFill>
                          <a:effectLst/>
                          <a:latin typeface="Arial"/>
                          <a:ea typeface="Times New Roman"/>
                          <a:cs typeface="Times New Roman"/>
                        </a:rPr>
                        <a:t>5 points</a:t>
                      </a:r>
                      <a:endParaRPr lang="en-US" sz="120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900">
                          <a:solidFill>
                            <a:srgbClr val="000000"/>
                          </a:solidFill>
                          <a:effectLst/>
                          <a:latin typeface="Arial"/>
                          <a:ea typeface="Times New Roman"/>
                          <a:cs typeface="Times New Roman"/>
                        </a:rPr>
                        <a:t>61-6-301</a:t>
                      </a:r>
                      <a:endParaRPr lang="en-US" sz="90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82875">
                <a:tc>
                  <a:txBody>
                    <a:bodyPr/>
                    <a:lstStyle/>
                    <a:p>
                      <a:pPr marL="0" marR="0">
                        <a:lnSpc>
                          <a:spcPct val="115000"/>
                        </a:lnSpc>
                        <a:spcBef>
                          <a:spcPts val="0"/>
                        </a:spcBef>
                        <a:spcAft>
                          <a:spcPts val="0"/>
                        </a:spcAft>
                      </a:pPr>
                      <a:r>
                        <a:rPr lang="en-US" sz="1200" b="1" dirty="0">
                          <a:solidFill>
                            <a:srgbClr val="000000"/>
                          </a:solidFill>
                          <a:effectLst/>
                          <a:latin typeface="Arial"/>
                          <a:ea typeface="Times New Roman"/>
                          <a:cs typeface="Times New Roman"/>
                        </a:rPr>
                        <a:t>Illegal drag racing</a:t>
                      </a:r>
                      <a:endParaRPr lang="en-US" sz="1200" dirty="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1">
                          <a:solidFill>
                            <a:srgbClr val="000000"/>
                          </a:solidFill>
                          <a:effectLst/>
                          <a:latin typeface="Arial"/>
                          <a:ea typeface="Times New Roman"/>
                          <a:cs typeface="Times New Roman"/>
                        </a:rPr>
                        <a:t>5 points</a:t>
                      </a:r>
                      <a:endParaRPr lang="en-US" sz="120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900">
                          <a:solidFill>
                            <a:srgbClr val="000000"/>
                          </a:solidFill>
                          <a:effectLst/>
                          <a:latin typeface="Arial"/>
                          <a:ea typeface="Times New Roman"/>
                          <a:cs typeface="Times New Roman"/>
                        </a:rPr>
                        <a:t>61-8-308</a:t>
                      </a:r>
                      <a:endParaRPr lang="en-US" sz="90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82875">
                <a:tc>
                  <a:txBody>
                    <a:bodyPr/>
                    <a:lstStyle/>
                    <a:p>
                      <a:pPr marL="0" marR="0">
                        <a:lnSpc>
                          <a:spcPct val="115000"/>
                        </a:lnSpc>
                        <a:spcBef>
                          <a:spcPts val="0"/>
                        </a:spcBef>
                        <a:spcAft>
                          <a:spcPts val="0"/>
                        </a:spcAft>
                      </a:pPr>
                      <a:r>
                        <a:rPr lang="en-US" sz="1200" b="1" dirty="0">
                          <a:solidFill>
                            <a:srgbClr val="000000"/>
                          </a:solidFill>
                          <a:effectLst/>
                          <a:latin typeface="Arial"/>
                          <a:ea typeface="Times New Roman"/>
                          <a:cs typeface="Times New Roman"/>
                        </a:rPr>
                        <a:t>Hit and run (property)</a:t>
                      </a:r>
                      <a:endParaRPr lang="en-US" sz="1200" dirty="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1">
                          <a:solidFill>
                            <a:srgbClr val="000000"/>
                          </a:solidFill>
                          <a:effectLst/>
                          <a:latin typeface="Arial"/>
                          <a:ea typeface="Times New Roman"/>
                          <a:cs typeface="Times New Roman"/>
                        </a:rPr>
                        <a:t>4 points</a:t>
                      </a:r>
                      <a:endParaRPr lang="en-US" sz="120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900">
                          <a:solidFill>
                            <a:srgbClr val="000000"/>
                          </a:solidFill>
                          <a:effectLst/>
                          <a:latin typeface="Arial"/>
                          <a:ea typeface="Times New Roman"/>
                          <a:cs typeface="Times New Roman"/>
                        </a:rPr>
                        <a:t>61-7-107</a:t>
                      </a:r>
                      <a:endParaRPr lang="en-US" sz="90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80030">
                <a:tc>
                  <a:txBody>
                    <a:bodyPr/>
                    <a:lstStyle/>
                    <a:p>
                      <a:pPr marL="0" marR="0">
                        <a:lnSpc>
                          <a:spcPct val="115000"/>
                        </a:lnSpc>
                        <a:spcBef>
                          <a:spcPts val="0"/>
                        </a:spcBef>
                        <a:spcAft>
                          <a:spcPts val="0"/>
                        </a:spcAft>
                      </a:pPr>
                      <a:r>
                        <a:rPr lang="en-US" sz="1200" b="1" dirty="0">
                          <a:solidFill>
                            <a:srgbClr val="000000"/>
                          </a:solidFill>
                          <a:effectLst/>
                          <a:latin typeface="Arial"/>
                          <a:ea typeface="Times New Roman"/>
                          <a:cs typeface="Times New Roman"/>
                        </a:rPr>
                        <a:t>Reckless driving - driving with willful and wanton disregard for safety of persons and property</a:t>
                      </a:r>
                      <a:endParaRPr lang="en-US" sz="1200" dirty="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1">
                          <a:solidFill>
                            <a:srgbClr val="000000"/>
                          </a:solidFill>
                          <a:effectLst/>
                          <a:latin typeface="Arial"/>
                          <a:ea typeface="Times New Roman"/>
                          <a:cs typeface="Times New Roman"/>
                        </a:rPr>
                        <a:t>5 points</a:t>
                      </a:r>
                      <a:endParaRPr lang="en-US" sz="120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900">
                          <a:solidFill>
                            <a:srgbClr val="000000"/>
                          </a:solidFill>
                          <a:effectLst/>
                          <a:latin typeface="Arial"/>
                          <a:ea typeface="Times New Roman"/>
                          <a:cs typeface="Times New Roman"/>
                        </a:rPr>
                        <a:t>61-8-301</a:t>
                      </a:r>
                      <a:endParaRPr lang="en-US" sz="90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80030">
                <a:tc>
                  <a:txBody>
                    <a:bodyPr/>
                    <a:lstStyle/>
                    <a:p>
                      <a:pPr marL="0" marR="0">
                        <a:lnSpc>
                          <a:spcPct val="115000"/>
                        </a:lnSpc>
                        <a:spcBef>
                          <a:spcPts val="0"/>
                        </a:spcBef>
                        <a:spcAft>
                          <a:spcPts val="0"/>
                        </a:spcAft>
                      </a:pPr>
                      <a:r>
                        <a:rPr lang="en-US" sz="1200" b="1" dirty="0">
                          <a:solidFill>
                            <a:srgbClr val="000000"/>
                          </a:solidFill>
                          <a:effectLst/>
                          <a:latin typeface="Arial"/>
                          <a:ea typeface="Times New Roman"/>
                          <a:cs typeface="Times New Roman"/>
                        </a:rPr>
                        <a:t>Failure to stop and help or give information when involved in a crash</a:t>
                      </a:r>
                      <a:endParaRPr lang="en-US" sz="1200" dirty="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1">
                          <a:solidFill>
                            <a:srgbClr val="000000"/>
                          </a:solidFill>
                          <a:effectLst/>
                          <a:latin typeface="Arial"/>
                          <a:ea typeface="Times New Roman"/>
                          <a:cs typeface="Times New Roman"/>
                        </a:rPr>
                        <a:t>4 or 8 points</a:t>
                      </a:r>
                      <a:endParaRPr lang="en-US" sz="120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900" dirty="0">
                          <a:solidFill>
                            <a:srgbClr val="000000"/>
                          </a:solidFill>
                          <a:effectLst/>
                          <a:latin typeface="Arial"/>
                          <a:ea typeface="Times New Roman"/>
                          <a:cs typeface="Times New Roman"/>
                        </a:rPr>
                        <a:t>61-7-103</a:t>
                      </a:r>
                      <a:br>
                        <a:rPr lang="en-US" sz="900" dirty="0">
                          <a:solidFill>
                            <a:srgbClr val="000000"/>
                          </a:solidFill>
                          <a:effectLst/>
                          <a:latin typeface="Arial"/>
                          <a:ea typeface="Times New Roman"/>
                          <a:cs typeface="Times New Roman"/>
                        </a:rPr>
                      </a:br>
                      <a:r>
                        <a:rPr lang="en-US" sz="900" dirty="0">
                          <a:solidFill>
                            <a:srgbClr val="000000"/>
                          </a:solidFill>
                          <a:effectLst/>
                          <a:latin typeface="Arial"/>
                          <a:ea typeface="Times New Roman"/>
                          <a:cs typeface="Times New Roman"/>
                        </a:rPr>
                        <a:t>61-7-105</a:t>
                      </a:r>
                      <a:endParaRPr lang="en-US" sz="900" dirty="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80030">
                <a:tc>
                  <a:txBody>
                    <a:bodyPr/>
                    <a:lstStyle/>
                    <a:p>
                      <a:pPr marL="0" marR="0">
                        <a:lnSpc>
                          <a:spcPct val="115000"/>
                        </a:lnSpc>
                        <a:spcBef>
                          <a:spcPts val="0"/>
                        </a:spcBef>
                        <a:spcAft>
                          <a:spcPts val="0"/>
                        </a:spcAft>
                      </a:pPr>
                      <a:r>
                        <a:rPr lang="en-US" sz="1200" b="1" dirty="0">
                          <a:solidFill>
                            <a:srgbClr val="000000"/>
                          </a:solidFill>
                          <a:effectLst/>
                          <a:latin typeface="Arial"/>
                          <a:ea typeface="Times New Roman"/>
                          <a:cs typeface="Times New Roman"/>
                        </a:rPr>
                        <a:t>Driving with your license suspended or revoked</a:t>
                      </a:r>
                      <a:br>
                        <a:rPr lang="en-US" sz="1200" b="1" dirty="0">
                          <a:solidFill>
                            <a:srgbClr val="000000"/>
                          </a:solidFill>
                          <a:effectLst/>
                          <a:latin typeface="Arial"/>
                          <a:ea typeface="Times New Roman"/>
                          <a:cs typeface="Times New Roman"/>
                        </a:rPr>
                      </a:br>
                      <a:r>
                        <a:rPr lang="en-US" sz="1200" b="1" dirty="0">
                          <a:solidFill>
                            <a:srgbClr val="000000"/>
                          </a:solidFill>
                          <a:effectLst/>
                          <a:latin typeface="Arial"/>
                          <a:ea typeface="Times New Roman"/>
                          <a:cs typeface="Times New Roman"/>
                        </a:rPr>
                        <a:t>Second offense penalty - vehicle may be seized</a:t>
                      </a:r>
                      <a:endParaRPr lang="en-US" sz="1200" dirty="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1">
                          <a:solidFill>
                            <a:srgbClr val="000000"/>
                          </a:solidFill>
                          <a:effectLst/>
                          <a:latin typeface="Arial"/>
                          <a:ea typeface="Times New Roman"/>
                          <a:cs typeface="Times New Roman"/>
                        </a:rPr>
                        <a:t>6 points</a:t>
                      </a:r>
                      <a:endParaRPr lang="en-US" sz="120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900">
                          <a:solidFill>
                            <a:srgbClr val="000000"/>
                          </a:solidFill>
                          <a:effectLst/>
                          <a:latin typeface="Arial"/>
                          <a:ea typeface="Times New Roman"/>
                          <a:cs typeface="Times New Roman"/>
                        </a:rPr>
                        <a:t>61-11-213</a:t>
                      </a:r>
                      <a:br>
                        <a:rPr lang="en-US" sz="900">
                          <a:solidFill>
                            <a:srgbClr val="000000"/>
                          </a:solidFill>
                          <a:effectLst/>
                          <a:latin typeface="Arial"/>
                          <a:ea typeface="Times New Roman"/>
                          <a:cs typeface="Times New Roman"/>
                        </a:rPr>
                      </a:br>
                      <a:r>
                        <a:rPr lang="en-US" sz="900">
                          <a:solidFill>
                            <a:srgbClr val="000000"/>
                          </a:solidFill>
                          <a:effectLst/>
                          <a:latin typeface="Arial"/>
                          <a:ea typeface="Times New Roman"/>
                          <a:cs typeface="Times New Roman"/>
                        </a:rPr>
                        <a:t>61-5-212</a:t>
                      </a:r>
                      <a:endParaRPr lang="en-US" sz="90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425137">
                <a:tc>
                  <a:txBody>
                    <a:bodyPr/>
                    <a:lstStyle/>
                    <a:p>
                      <a:pPr marL="0" marR="0">
                        <a:lnSpc>
                          <a:spcPct val="115000"/>
                        </a:lnSpc>
                        <a:spcBef>
                          <a:spcPts val="0"/>
                        </a:spcBef>
                        <a:spcAft>
                          <a:spcPts val="0"/>
                        </a:spcAft>
                      </a:pPr>
                      <a:r>
                        <a:rPr lang="en-US" sz="1200" b="1" dirty="0">
                          <a:solidFill>
                            <a:srgbClr val="000000"/>
                          </a:solidFill>
                          <a:effectLst/>
                          <a:latin typeface="Arial"/>
                          <a:ea typeface="Times New Roman"/>
                          <a:cs typeface="Times New Roman"/>
                        </a:rPr>
                        <a:t>DUI - driving while intoxicated or drugged with narcotics</a:t>
                      </a:r>
                      <a:endParaRPr lang="en-US" sz="1200" dirty="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1" dirty="0">
                          <a:solidFill>
                            <a:srgbClr val="000000"/>
                          </a:solidFill>
                          <a:effectLst/>
                          <a:latin typeface="Arial"/>
                          <a:ea typeface="Times New Roman"/>
                          <a:cs typeface="Times New Roman"/>
                        </a:rPr>
                        <a:t>10 points</a:t>
                      </a:r>
                      <a:endParaRPr lang="en-US" sz="1200" dirty="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900">
                          <a:solidFill>
                            <a:srgbClr val="000000"/>
                          </a:solidFill>
                          <a:effectLst/>
                          <a:latin typeface="Arial"/>
                          <a:ea typeface="Times New Roman"/>
                          <a:cs typeface="Times New Roman"/>
                        </a:rPr>
                        <a:t>61-8-401</a:t>
                      </a:r>
                      <a:endParaRPr lang="en-US" sz="90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24838">
                <a:tc>
                  <a:txBody>
                    <a:bodyPr/>
                    <a:lstStyle/>
                    <a:p>
                      <a:pPr marL="0" marR="0">
                        <a:lnSpc>
                          <a:spcPct val="115000"/>
                        </a:lnSpc>
                        <a:spcBef>
                          <a:spcPts val="0"/>
                        </a:spcBef>
                        <a:spcAft>
                          <a:spcPts val="0"/>
                        </a:spcAft>
                      </a:pPr>
                      <a:r>
                        <a:rPr lang="en-US" sz="1200" b="1" dirty="0">
                          <a:solidFill>
                            <a:srgbClr val="000000"/>
                          </a:solidFill>
                          <a:effectLst/>
                          <a:latin typeface="Arial"/>
                          <a:ea typeface="Times New Roman"/>
                          <a:cs typeface="Times New Roman"/>
                        </a:rPr>
                        <a:t>Other felony when a motor vehicle is used</a:t>
                      </a:r>
                      <a:endParaRPr lang="en-US" sz="1200" dirty="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1">
                          <a:solidFill>
                            <a:srgbClr val="000000"/>
                          </a:solidFill>
                          <a:effectLst/>
                          <a:latin typeface="Arial"/>
                          <a:ea typeface="Times New Roman"/>
                          <a:cs typeface="Times New Roman"/>
                        </a:rPr>
                        <a:t>12 points</a:t>
                      </a:r>
                      <a:endParaRPr lang="en-US" sz="120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900">
                          <a:solidFill>
                            <a:srgbClr val="000000"/>
                          </a:solidFill>
                          <a:effectLst/>
                          <a:latin typeface="Arial"/>
                          <a:ea typeface="Times New Roman"/>
                          <a:cs typeface="Times New Roman"/>
                        </a:rPr>
                        <a:t>61-11-203</a:t>
                      </a:r>
                      <a:endParaRPr lang="en-US" sz="90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82875">
                <a:tc>
                  <a:txBody>
                    <a:bodyPr/>
                    <a:lstStyle/>
                    <a:p>
                      <a:pPr marL="0" marR="0">
                        <a:lnSpc>
                          <a:spcPct val="115000"/>
                        </a:lnSpc>
                        <a:spcBef>
                          <a:spcPts val="0"/>
                        </a:spcBef>
                        <a:spcAft>
                          <a:spcPts val="0"/>
                        </a:spcAft>
                      </a:pPr>
                      <a:r>
                        <a:rPr lang="en-US" sz="1200" b="1" dirty="0">
                          <a:solidFill>
                            <a:srgbClr val="000000"/>
                          </a:solidFill>
                          <a:effectLst/>
                          <a:latin typeface="Arial"/>
                          <a:ea typeface="Times New Roman"/>
                          <a:cs typeface="Times New Roman"/>
                        </a:rPr>
                        <a:t>Seat belt violation - </a:t>
                      </a:r>
                      <a:endParaRPr lang="en-US" sz="1200" dirty="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1" dirty="0">
                          <a:solidFill>
                            <a:srgbClr val="000000"/>
                          </a:solidFill>
                          <a:effectLst/>
                          <a:latin typeface="Arial"/>
                          <a:ea typeface="Times New Roman"/>
                          <a:cs typeface="Times New Roman"/>
                        </a:rPr>
                        <a:t>$20 fine</a:t>
                      </a:r>
                      <a:endParaRPr lang="en-US" sz="1200" dirty="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900" dirty="0">
                          <a:solidFill>
                            <a:srgbClr val="000000"/>
                          </a:solidFill>
                          <a:effectLst/>
                          <a:latin typeface="Arial"/>
                          <a:ea typeface="Times New Roman"/>
                          <a:cs typeface="Times New Roman"/>
                        </a:rPr>
                        <a:t>61-13-104</a:t>
                      </a:r>
                      <a:endParaRPr lang="en-US" sz="900" dirty="0">
                        <a:effectLst/>
                        <a:latin typeface="Calibri"/>
                        <a:ea typeface="Calibri"/>
                        <a:cs typeface="Times New Roman"/>
                      </a:endParaRPr>
                    </a:p>
                  </a:txBody>
                  <a:tcPr marL="182880" marR="1498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bl>
          </a:graphicData>
        </a:graphic>
      </p:graphicFrame>
      <p:sp>
        <p:nvSpPr>
          <p:cNvPr id="9" name="Rectangle 1"/>
          <p:cNvSpPr>
            <a:spLocks noChangeArrowheads="1"/>
          </p:cNvSpPr>
          <p:nvPr/>
        </p:nvSpPr>
        <p:spPr bwMode="auto">
          <a:xfrm>
            <a:off x="1335088"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08047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720"/>
            <a:ext cx="8229600" cy="852704"/>
          </a:xfrm>
        </p:spPr>
        <p:txBody>
          <a:bodyPr>
            <a:normAutofit/>
          </a:bodyPr>
          <a:lstStyle/>
          <a:p>
            <a:r>
              <a:rPr lang="en-US" sz="4000" dirty="0"/>
              <a:t>Your Driving Record is for Life </a:t>
            </a:r>
          </a:p>
        </p:txBody>
      </p:sp>
      <p:sp>
        <p:nvSpPr>
          <p:cNvPr id="3" name="Content Placeholder 2"/>
          <p:cNvSpPr>
            <a:spLocks noGrp="1"/>
          </p:cNvSpPr>
          <p:nvPr>
            <p:ph idx="1"/>
          </p:nvPr>
        </p:nvSpPr>
        <p:spPr>
          <a:xfrm>
            <a:off x="457200" y="5591315"/>
            <a:ext cx="8139288" cy="765035"/>
          </a:xfrm>
        </p:spPr>
        <p:txBody>
          <a:bodyPr>
            <a:normAutofit fontScale="92500"/>
          </a:bodyPr>
          <a:lstStyle/>
          <a:p>
            <a:pPr marL="0" indent="0">
              <a:buNone/>
            </a:pPr>
            <a:r>
              <a:rPr lang="en-US" sz="2400" b="1" dirty="0">
                <a:latin typeface="+mj-lt"/>
                <a:cs typeface="Arial" panose="020B0604020202020204" pitchFamily="34" charset="0"/>
              </a:rPr>
              <a:t>Habitual Traffic Offender: </a:t>
            </a:r>
            <a:r>
              <a:rPr lang="en-US" sz="2400" dirty="0">
                <a:latin typeface="+mj-lt"/>
                <a:cs typeface="Arial" panose="020B0604020202020204" pitchFamily="34" charset="0"/>
              </a:rPr>
              <a:t>30 or more convictions points in 3 years   (</a:t>
            </a:r>
            <a:r>
              <a:rPr lang="en-US" sz="1800" dirty="0">
                <a:latin typeface="+mj-lt"/>
                <a:cs typeface="Arial" panose="020B0604020202020204" pitchFamily="34" charset="0"/>
              </a:rPr>
              <a:t>MCA 61-11-212). </a:t>
            </a:r>
            <a:r>
              <a:rPr lang="en-US" sz="2400" dirty="0">
                <a:latin typeface="+mj-lt"/>
                <a:cs typeface="Arial" panose="020B0604020202020204" pitchFamily="34" charset="0"/>
              </a:rPr>
              <a:t>License revoked and no driver license for 3 years.</a:t>
            </a:r>
          </a:p>
          <a:p>
            <a:pPr marL="0" indent="0">
              <a:buNone/>
            </a:pPr>
            <a:endParaRPr lang="en-US" sz="2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35D03780-7EDB-1345-A052-E7FB1ADF62AA}" type="slidenum">
              <a:rPr lang="en-US" smtClean="0"/>
              <a:pPr/>
              <a:t>18</a:t>
            </a:fld>
            <a:endParaRPr lang="en-US"/>
          </a:p>
        </p:txBody>
      </p:sp>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27200" y="1031134"/>
            <a:ext cx="5892800" cy="3928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165514" y="5023699"/>
            <a:ext cx="5016171" cy="369332"/>
          </a:xfrm>
          <a:prstGeom prst="rect">
            <a:avLst/>
          </a:prstGeom>
          <a:noFill/>
        </p:spPr>
        <p:txBody>
          <a:bodyPr wrap="square" rtlCol="0">
            <a:spAutoFit/>
          </a:bodyPr>
          <a:lstStyle/>
          <a:p>
            <a:r>
              <a:rPr lang="en-US" b="1" dirty="0">
                <a:latin typeface="+mj-lt"/>
                <a:cs typeface="Arial" panose="020B0604020202020204" pitchFamily="34" charset="0"/>
              </a:rPr>
              <a:t>Ten speeding tickets = 30 points = revoked license </a:t>
            </a:r>
          </a:p>
        </p:txBody>
      </p:sp>
    </p:spTree>
    <p:extLst>
      <p:ext uri="{BB962C8B-B14F-4D97-AF65-F5344CB8AC3E}">
        <p14:creationId xmlns:p14="http://schemas.microsoft.com/office/powerpoint/2010/main" val="435643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457200" y="274638"/>
            <a:ext cx="8229600" cy="593801"/>
          </a:xfrm>
        </p:spPr>
        <p:txBody>
          <a:bodyPr>
            <a:normAutofit fontScale="90000"/>
          </a:bodyPr>
          <a:lstStyle/>
          <a:p>
            <a:pPr eaLnBrk="1" hangingPunct="1"/>
            <a:r>
              <a:rPr lang="en-US" dirty="0"/>
              <a:t>Nationwide Problem Driver System</a:t>
            </a:r>
          </a:p>
        </p:txBody>
      </p:sp>
      <p:sp>
        <p:nvSpPr>
          <p:cNvPr id="18437" name="Rectangle 3"/>
          <p:cNvSpPr>
            <a:spLocks noGrp="1" noChangeArrowheads="1"/>
          </p:cNvSpPr>
          <p:nvPr>
            <p:ph type="body" idx="1"/>
          </p:nvPr>
        </p:nvSpPr>
        <p:spPr>
          <a:xfrm>
            <a:off x="6442364" y="1425347"/>
            <a:ext cx="2462644" cy="4393562"/>
          </a:xfrm>
        </p:spPr>
        <p:txBody>
          <a:bodyPr>
            <a:noAutofit/>
          </a:bodyPr>
          <a:lstStyle/>
          <a:p>
            <a:pPr marL="0" indent="0">
              <a:buNone/>
              <a:tabLst>
                <a:tab pos="292100" algn="l"/>
              </a:tabLst>
            </a:pPr>
            <a:r>
              <a:rPr lang="en-US" sz="2400" dirty="0">
                <a:latin typeface="+mj-lt"/>
                <a:cs typeface="Arial" panose="020B0604020202020204" pitchFamily="34" charset="0"/>
              </a:rPr>
              <a:t>Montana is linked to a nationwide system to detect individuals who are suspended, revoked, disqualified, or denied a license to drive in another state. </a:t>
            </a:r>
          </a:p>
          <a:p>
            <a:pPr marL="0" indent="0">
              <a:buNone/>
              <a:tabLst>
                <a:tab pos="292100" algn="l"/>
              </a:tabLst>
            </a:pPr>
            <a:r>
              <a:rPr lang="en-US" sz="2400" dirty="0">
                <a:latin typeface="+mj-lt"/>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0" indent="0" eaLnBrk="1" hangingPunct="1">
              <a:buFontTx/>
              <a:buNone/>
              <a:tabLst>
                <a:tab pos="292100" algn="l"/>
              </a:tabLst>
            </a:pPr>
            <a:endParaRPr lang="en-US" sz="2800" u="sng" dirty="0"/>
          </a:p>
          <a:p>
            <a:pPr marL="0" indent="0" eaLnBrk="1" hangingPunct="1">
              <a:buFontTx/>
              <a:buNone/>
              <a:tabLst>
                <a:tab pos="292100" algn="l"/>
              </a:tabLst>
            </a:pPr>
            <a:endParaRPr lang="en-US" sz="2800" u="sng" dirty="0"/>
          </a:p>
          <a:p>
            <a:pPr marL="0" indent="0" eaLnBrk="1" hangingPunct="1">
              <a:buNone/>
              <a:tabLst>
                <a:tab pos="292100" algn="l"/>
              </a:tabLst>
            </a:pPr>
            <a:r>
              <a:rPr lang="en-US" sz="2800" dirty="0"/>
              <a:t>	</a:t>
            </a:r>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099" y="1022903"/>
            <a:ext cx="5825967" cy="4796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F3DA97E1-807B-4693-A961-A0CD3C89C0DD}"/>
              </a:ext>
            </a:extLst>
          </p:cNvPr>
          <p:cNvSpPr/>
          <p:nvPr/>
        </p:nvSpPr>
        <p:spPr>
          <a:xfrm>
            <a:off x="419099" y="5818909"/>
            <a:ext cx="5825967" cy="400110"/>
          </a:xfrm>
          <a:prstGeom prst="rect">
            <a:avLst/>
          </a:prstGeom>
        </p:spPr>
        <p:txBody>
          <a:bodyPr wrap="square">
            <a:spAutoFit/>
          </a:bodyPr>
          <a:lstStyle/>
          <a:p>
            <a:pPr algn="ctr">
              <a:tabLst>
                <a:tab pos="292100" algn="l"/>
              </a:tabLst>
            </a:pPr>
            <a:r>
              <a:rPr lang="en-US" sz="2000" b="1" dirty="0">
                <a:cs typeface="Arial" panose="020B0604020202020204" pitchFamily="34" charset="0"/>
              </a:rPr>
              <a:t>	Problem Driver Pointer System (PDPS) </a:t>
            </a:r>
          </a:p>
        </p:txBody>
      </p:sp>
      <p:sp>
        <p:nvSpPr>
          <p:cNvPr id="3" name="Slide Number Placeholder 2">
            <a:extLst>
              <a:ext uri="{FF2B5EF4-FFF2-40B4-BE49-F238E27FC236}">
                <a16:creationId xmlns:a16="http://schemas.microsoft.com/office/drawing/2014/main" id="{F14E9608-CB7E-4D1C-A875-0F544B3C6998}"/>
              </a:ext>
            </a:extLst>
          </p:cNvPr>
          <p:cNvSpPr>
            <a:spLocks noGrp="1"/>
          </p:cNvSpPr>
          <p:nvPr>
            <p:ph type="sldNum" sz="quarter" idx="12"/>
          </p:nvPr>
        </p:nvSpPr>
        <p:spPr/>
        <p:txBody>
          <a:bodyPr/>
          <a:lstStyle/>
          <a:p>
            <a:fld id="{35D03780-7EDB-1345-A052-E7FB1ADF62AA}" type="slidenum">
              <a:rPr lang="en-US" smtClean="0"/>
              <a:pPr/>
              <a:t>19</a:t>
            </a:fld>
            <a:endParaRPr lang="en-US"/>
          </a:p>
        </p:txBody>
      </p:sp>
    </p:spTree>
    <p:extLst>
      <p:ext uri="{BB962C8B-B14F-4D97-AF65-F5344CB8AC3E}">
        <p14:creationId xmlns:p14="http://schemas.microsoft.com/office/powerpoint/2010/main" val="1617575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3617"/>
          </a:xfrm>
        </p:spPr>
        <p:txBody>
          <a:bodyPr>
            <a:normAutofit/>
          </a:bodyPr>
          <a:lstStyle/>
          <a:p>
            <a:r>
              <a:rPr lang="en-US" sz="3600" dirty="0"/>
              <a:t>Driver Licensing - Objectives</a:t>
            </a:r>
          </a:p>
        </p:txBody>
      </p:sp>
      <p:sp>
        <p:nvSpPr>
          <p:cNvPr id="3" name="Content Placeholder 2"/>
          <p:cNvSpPr>
            <a:spLocks noGrp="1"/>
          </p:cNvSpPr>
          <p:nvPr>
            <p:ph idx="1"/>
          </p:nvPr>
        </p:nvSpPr>
        <p:spPr>
          <a:xfrm>
            <a:off x="969818" y="928254"/>
            <a:ext cx="7329055" cy="5655107"/>
          </a:xfrm>
        </p:spPr>
        <p:txBody>
          <a:bodyPr>
            <a:noAutofit/>
          </a:bodyPr>
          <a:lstStyle/>
          <a:p>
            <a:pPr marL="0" indent="0">
              <a:buNone/>
            </a:pPr>
            <a:r>
              <a:rPr lang="en-US" sz="2000" dirty="0">
                <a:latin typeface="+mj-lt"/>
                <a:cs typeface="Arial" panose="020B0604020202020204" pitchFamily="34" charset="0"/>
              </a:rPr>
              <a:t>Students recognize driver education and training as the foundation for assisting them and the parent or supervising driver to continue the lifelong learning process of reduced risk driving. Students understand the requirements for complying with the Graduated Driver Licensing (GDL) requirements and how to get and keep a driver’s license.</a:t>
            </a:r>
            <a:br>
              <a:rPr lang="en-US" sz="2000" dirty="0">
                <a:latin typeface="+mj-lt"/>
                <a:cs typeface="Arial" panose="020B0604020202020204" pitchFamily="34" charset="0"/>
              </a:rPr>
            </a:br>
            <a:endParaRPr lang="en-US" sz="1600" dirty="0">
              <a:latin typeface="+mj-lt"/>
              <a:cs typeface="Arial" panose="020B0604020202020204" pitchFamily="34" charset="0"/>
            </a:endParaRPr>
          </a:p>
          <a:p>
            <a:pPr>
              <a:spcAft>
                <a:spcPts val="1200"/>
              </a:spcAft>
              <a:buNone/>
            </a:pPr>
            <a:r>
              <a:rPr lang="en-US" sz="1600" dirty="0">
                <a:latin typeface="+mj-lt"/>
                <a:cs typeface="Arial" panose="020B0604020202020204" pitchFamily="34" charset="0"/>
              </a:rPr>
              <a:t>Students are expected to:</a:t>
            </a:r>
          </a:p>
          <a:p>
            <a:pPr>
              <a:spcBef>
                <a:spcPts val="0"/>
              </a:spcBef>
              <a:spcAft>
                <a:spcPts val="1200"/>
              </a:spcAft>
            </a:pPr>
            <a:r>
              <a:rPr lang="en-US" sz="1600" dirty="0">
                <a:latin typeface="+mj-lt"/>
                <a:cs typeface="Arial" panose="020B0604020202020204" pitchFamily="34" charset="0"/>
              </a:rPr>
              <a:t>describe the process of obtaining and maintaining a Montana driver license;</a:t>
            </a:r>
          </a:p>
          <a:p>
            <a:pPr>
              <a:spcBef>
                <a:spcPts val="0"/>
              </a:spcBef>
              <a:spcAft>
                <a:spcPts val="1200"/>
              </a:spcAft>
            </a:pPr>
            <a:r>
              <a:rPr lang="en-US" sz="1600" dirty="0">
                <a:latin typeface="+mj-lt"/>
                <a:cs typeface="Arial" panose="020B0604020202020204" pitchFamily="34" charset="0"/>
              </a:rPr>
              <a:t>recognize the types of driver licenses and instruction permits;</a:t>
            </a:r>
          </a:p>
          <a:p>
            <a:pPr>
              <a:spcBef>
                <a:spcPts val="0"/>
              </a:spcBef>
              <a:spcAft>
                <a:spcPts val="1200"/>
              </a:spcAft>
            </a:pPr>
            <a:r>
              <a:rPr lang="en-US" sz="1600" dirty="0">
                <a:latin typeface="+mj-lt"/>
                <a:cs typeface="Arial" panose="020B0604020202020204" pitchFamily="34" charset="0"/>
              </a:rPr>
              <a:t>understand licensing restrictions, suspensions, and revocations and renewals</a:t>
            </a:r>
          </a:p>
          <a:p>
            <a:pPr>
              <a:spcBef>
                <a:spcPts val="0"/>
              </a:spcBef>
              <a:spcAft>
                <a:spcPts val="1200"/>
              </a:spcAft>
            </a:pPr>
            <a:r>
              <a:rPr lang="en-US" sz="1600" dirty="0">
                <a:latin typeface="+mj-lt"/>
                <a:cs typeface="Arial" panose="020B0604020202020204" pitchFamily="34" charset="0"/>
              </a:rPr>
              <a:t>understand the requirements and consequences during a GDL period;</a:t>
            </a:r>
          </a:p>
          <a:p>
            <a:pPr>
              <a:spcBef>
                <a:spcPts val="0"/>
              </a:spcBef>
              <a:spcAft>
                <a:spcPts val="1200"/>
              </a:spcAft>
            </a:pPr>
            <a:r>
              <a:rPr lang="en-US" sz="1600" dirty="0">
                <a:latin typeface="+mj-lt"/>
                <a:cs typeface="Arial" panose="020B0604020202020204" pitchFamily="34" charset="0"/>
              </a:rPr>
              <a:t>understand the Graduated Driver Licensing process, the purpose and use of parent resource materials, ways to effectively practice driving during the learning phase;</a:t>
            </a:r>
          </a:p>
          <a:p>
            <a:pPr>
              <a:spcBef>
                <a:spcPts val="0"/>
              </a:spcBef>
              <a:spcAft>
                <a:spcPts val="1200"/>
              </a:spcAft>
            </a:pPr>
            <a:r>
              <a:rPr lang="en-US" sz="1600" dirty="0">
                <a:latin typeface="+mj-lt"/>
                <a:cs typeface="Arial" panose="020B0604020202020204" pitchFamily="34" charset="0"/>
              </a:rPr>
              <a:t>develop strategies to continue and accept personal responsibility for the lifelong learning process of reduced risk driving.</a:t>
            </a:r>
          </a:p>
        </p:txBody>
      </p:sp>
      <p:sp>
        <p:nvSpPr>
          <p:cNvPr id="4" name="Slide Number Placeholder 3"/>
          <p:cNvSpPr>
            <a:spLocks noGrp="1"/>
          </p:cNvSpPr>
          <p:nvPr>
            <p:ph type="sldNum" sz="quarter" idx="12"/>
          </p:nvPr>
        </p:nvSpPr>
        <p:spPr>
          <a:xfrm>
            <a:off x="7841673" y="6356350"/>
            <a:ext cx="684344" cy="365125"/>
          </a:xfrm>
        </p:spPr>
        <p:txBody>
          <a:bodyPr/>
          <a:lstStyle/>
          <a:p>
            <a:fld id="{35D03780-7EDB-1345-A052-E7FB1ADF62AA}"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4765"/>
          </a:xfrm>
        </p:spPr>
        <p:txBody>
          <a:bodyPr>
            <a:noAutofit/>
          </a:bodyPr>
          <a:lstStyle/>
          <a:p>
            <a:r>
              <a:rPr lang="en-US" sz="4000" dirty="0"/>
              <a:t>License Cancellation</a:t>
            </a:r>
          </a:p>
        </p:txBody>
      </p:sp>
      <p:sp>
        <p:nvSpPr>
          <p:cNvPr id="3" name="Content Placeholder 2"/>
          <p:cNvSpPr>
            <a:spLocks noGrp="1"/>
          </p:cNvSpPr>
          <p:nvPr>
            <p:ph idx="1"/>
          </p:nvPr>
        </p:nvSpPr>
        <p:spPr>
          <a:xfrm>
            <a:off x="369065" y="1149414"/>
            <a:ext cx="8229600" cy="5206936"/>
          </a:xfrm>
        </p:spPr>
        <p:txBody>
          <a:bodyPr>
            <a:normAutofit/>
          </a:bodyPr>
          <a:lstStyle/>
          <a:p>
            <a:pPr marL="0" lvl="1" indent="0">
              <a:buNone/>
            </a:pPr>
            <a:r>
              <a:rPr lang="en-US" dirty="0">
                <a:latin typeface="+mj-lt"/>
                <a:cs typeface="Arial" pitchFamily="34" charset="0"/>
              </a:rPr>
              <a:t>Violations resulting in a cancellation include:</a:t>
            </a:r>
          </a:p>
          <a:p>
            <a:pPr marL="342900" lvl="1" indent="-342900">
              <a:buFont typeface="Arial"/>
              <a:buChar char="•"/>
            </a:pPr>
            <a:r>
              <a:rPr lang="en-US" sz="2400" dirty="0">
                <a:latin typeface="+mj-lt"/>
                <a:cs typeface="Arial" pitchFamily="34" charset="0"/>
              </a:rPr>
              <a:t>removal of parental consent to drive.  (Yes, they can)</a:t>
            </a:r>
          </a:p>
          <a:p>
            <a:pPr marL="0" lvl="1" indent="0">
              <a:buNone/>
            </a:pPr>
            <a:endParaRPr lang="en-US" sz="2400" dirty="0">
              <a:latin typeface="+mj-lt"/>
              <a:cs typeface="Arial" pitchFamily="34" charset="0"/>
            </a:endParaRPr>
          </a:p>
          <a:p>
            <a:pPr marL="0" lvl="1" indent="0">
              <a:buNone/>
            </a:pPr>
            <a:endParaRPr lang="en-US" sz="2400" dirty="0">
              <a:latin typeface="+mj-lt"/>
              <a:cs typeface="Arial" pitchFamily="34" charset="0"/>
            </a:endParaRPr>
          </a:p>
          <a:p>
            <a:pPr marL="0" lvl="1" indent="0">
              <a:buNone/>
            </a:pPr>
            <a:endParaRPr lang="en-US" sz="2400" dirty="0">
              <a:latin typeface="+mj-lt"/>
              <a:cs typeface="Arial" pitchFamily="34" charset="0"/>
            </a:endParaRPr>
          </a:p>
          <a:p>
            <a:pPr marL="0" lvl="1" indent="0">
              <a:buNone/>
            </a:pPr>
            <a:r>
              <a:rPr lang="en-US" sz="2400" dirty="0">
                <a:latin typeface="+mj-lt"/>
                <a:cs typeface="Arial" pitchFamily="34" charset="0"/>
              </a:rPr>
              <a:t>Other examples: </a:t>
            </a:r>
          </a:p>
          <a:p>
            <a:pPr lvl="1"/>
            <a:r>
              <a:rPr lang="en-US" sz="2400" dirty="0">
                <a:latin typeface="+mj-lt"/>
                <a:cs typeface="Arial" pitchFamily="34" charset="0"/>
              </a:rPr>
              <a:t>fraud, and/or falsifying information on application for a license to drive.</a:t>
            </a:r>
          </a:p>
          <a:p>
            <a:pPr lvl="1"/>
            <a:r>
              <a:rPr lang="en-US" sz="2400" dirty="0">
                <a:latin typeface="+mj-lt"/>
                <a:cs typeface="Arial" pitchFamily="34" charset="0"/>
              </a:rPr>
              <a:t>paying for a driver license with a non-sufficient funds check.</a:t>
            </a:r>
          </a:p>
          <a:p>
            <a:pPr lvl="1"/>
            <a:r>
              <a:rPr lang="en-US" sz="2400" dirty="0">
                <a:latin typeface="+mj-lt"/>
                <a:cs typeface="Arial" pitchFamily="34" charset="0"/>
              </a:rPr>
              <a:t>voluntary surrender of license.</a:t>
            </a:r>
          </a:p>
          <a:p>
            <a:pPr lvl="1"/>
            <a:r>
              <a:rPr lang="en-US" sz="2400" dirty="0">
                <a:latin typeface="+mj-lt"/>
                <a:cs typeface="Arial" pitchFamily="34" charset="0"/>
              </a:rPr>
              <a:t>suspended or revoked in another state.</a:t>
            </a:r>
          </a:p>
          <a:p>
            <a:endParaRPr lang="en-US" dirty="0"/>
          </a:p>
        </p:txBody>
      </p:sp>
      <p:sp>
        <p:nvSpPr>
          <p:cNvPr id="4" name="Slide Number Placeholder 3"/>
          <p:cNvSpPr>
            <a:spLocks noGrp="1"/>
          </p:cNvSpPr>
          <p:nvPr>
            <p:ph type="sldNum" sz="quarter" idx="12"/>
          </p:nvPr>
        </p:nvSpPr>
        <p:spPr/>
        <p:txBody>
          <a:bodyPr/>
          <a:lstStyle/>
          <a:p>
            <a:fld id="{35D03780-7EDB-1345-A052-E7FB1ADF62AA}" type="slidenum">
              <a:rPr lang="en-US" smtClean="0"/>
              <a:pPr/>
              <a:t>20</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41756" y="2252248"/>
            <a:ext cx="3657600" cy="1352550"/>
          </a:xfrm>
          <a:prstGeom prst="rect">
            <a:avLst/>
          </a:prstGeom>
        </p:spPr>
      </p:pic>
    </p:spTree>
    <p:extLst>
      <p:ext uri="{BB962C8B-B14F-4D97-AF65-F5344CB8AC3E}">
        <p14:creationId xmlns:p14="http://schemas.microsoft.com/office/powerpoint/2010/main" val="2619989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49382"/>
            <a:ext cx="8229600" cy="678873"/>
          </a:xfrm>
        </p:spPr>
        <p:txBody>
          <a:bodyPr>
            <a:noAutofit/>
          </a:bodyPr>
          <a:lstStyle/>
          <a:p>
            <a:pPr eaLnBrk="1" hangingPunct="1"/>
            <a:r>
              <a:rPr lang="en-US" sz="4000" dirty="0"/>
              <a:t>License Suspension</a:t>
            </a:r>
          </a:p>
        </p:txBody>
      </p:sp>
      <p:sp>
        <p:nvSpPr>
          <p:cNvPr id="20483" name="Rectangle 3"/>
          <p:cNvSpPr>
            <a:spLocks noGrp="1" noChangeArrowheads="1"/>
          </p:cNvSpPr>
          <p:nvPr>
            <p:ph type="body" idx="1"/>
          </p:nvPr>
        </p:nvSpPr>
        <p:spPr>
          <a:xfrm>
            <a:off x="457200" y="1104405"/>
            <a:ext cx="8229600" cy="5095979"/>
          </a:xfrm>
        </p:spPr>
        <p:txBody>
          <a:bodyPr>
            <a:noAutofit/>
          </a:bodyPr>
          <a:lstStyle/>
          <a:p>
            <a:pPr marL="0" indent="0" eaLnBrk="1" hangingPunct="1">
              <a:buFontTx/>
              <a:buNone/>
            </a:pPr>
            <a:r>
              <a:rPr lang="en-US" sz="2400" dirty="0">
                <a:latin typeface="+mj-lt"/>
                <a:cs typeface="Arial" pitchFamily="34" charset="0"/>
              </a:rPr>
              <a:t>License suspensions occur when a teen drives under the influence (DUI) or operates a motor vehicle with a blood alcohol content of 0.02% or greater.</a:t>
            </a:r>
          </a:p>
          <a:p>
            <a:pPr marL="0" indent="0" eaLnBrk="1" hangingPunct="1">
              <a:buFontTx/>
              <a:buNone/>
            </a:pPr>
            <a:endParaRPr lang="en-US" sz="2400" dirty="0">
              <a:latin typeface="+mj-lt"/>
              <a:cs typeface="Arial" pitchFamily="34" charset="0"/>
            </a:endParaRPr>
          </a:p>
          <a:p>
            <a:pPr marL="0" indent="0" eaLnBrk="1" hangingPunct="1">
              <a:buFontTx/>
              <a:buNone/>
            </a:pPr>
            <a:endParaRPr lang="en-US" sz="2400" dirty="0">
              <a:latin typeface="+mj-lt"/>
              <a:cs typeface="Arial" pitchFamily="34" charset="0"/>
            </a:endParaRPr>
          </a:p>
          <a:p>
            <a:pPr marL="0" indent="0" eaLnBrk="1" hangingPunct="1">
              <a:buFontTx/>
              <a:buNone/>
            </a:pPr>
            <a:endParaRPr lang="en-US" sz="2400" dirty="0">
              <a:latin typeface="+mj-lt"/>
              <a:cs typeface="Arial" pitchFamily="34" charset="0"/>
            </a:endParaRPr>
          </a:p>
          <a:p>
            <a:pPr marL="0" indent="0" eaLnBrk="1" hangingPunct="1">
              <a:buFontTx/>
              <a:buNone/>
            </a:pPr>
            <a:endParaRPr lang="en-US" sz="2400" dirty="0">
              <a:latin typeface="+mj-lt"/>
              <a:cs typeface="Arial" pitchFamily="34" charset="0"/>
            </a:endParaRPr>
          </a:p>
          <a:p>
            <a:pPr marL="0" indent="0" eaLnBrk="1" hangingPunct="1">
              <a:buFontTx/>
              <a:buNone/>
            </a:pPr>
            <a:endParaRPr lang="en-US" sz="2400" dirty="0">
              <a:latin typeface="+mj-lt"/>
              <a:cs typeface="Arial" pitchFamily="34" charset="0"/>
            </a:endParaRPr>
          </a:p>
          <a:p>
            <a:pPr marL="0" indent="0">
              <a:buNone/>
            </a:pPr>
            <a:endParaRPr lang="en-US" sz="2000" dirty="0">
              <a:latin typeface="+mj-lt"/>
              <a:cs typeface="Arial" pitchFamily="34" charset="0"/>
            </a:endParaRPr>
          </a:p>
          <a:p>
            <a:pPr marL="0" indent="0">
              <a:buNone/>
            </a:pPr>
            <a:endParaRPr lang="en-US" sz="2000" dirty="0">
              <a:latin typeface="+mj-lt"/>
              <a:cs typeface="Arial" pitchFamily="34" charset="0"/>
            </a:endParaRPr>
          </a:p>
          <a:p>
            <a:pPr marL="0" indent="0">
              <a:buNone/>
            </a:pPr>
            <a:r>
              <a:rPr lang="en-US" sz="2400" dirty="0">
                <a:latin typeface="+mj-lt"/>
                <a:cs typeface="Arial" pitchFamily="34" charset="0"/>
              </a:rPr>
              <a:t>A probationary license may be issued to drive to school or work while the license is suspended.</a:t>
            </a:r>
          </a:p>
          <a:p>
            <a:pPr eaLnBrk="1" hangingPunct="1"/>
            <a:endParaRPr lang="en-US" sz="2000" dirty="0"/>
          </a:p>
          <a:p>
            <a:pPr marL="0" indent="0" eaLnBrk="1" hangingPunct="1">
              <a:buNone/>
            </a:pPr>
            <a:endParaRPr lang="en-US" sz="2400" i="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8531" y="2655518"/>
            <a:ext cx="5296147" cy="2383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3AB8C28D-1507-4CA6-A33E-6CB6709B0243}"/>
              </a:ext>
            </a:extLst>
          </p:cNvPr>
          <p:cNvSpPr>
            <a:spLocks noGrp="1"/>
          </p:cNvSpPr>
          <p:nvPr>
            <p:ph type="sldNum" sz="quarter" idx="12"/>
          </p:nvPr>
        </p:nvSpPr>
        <p:spPr/>
        <p:txBody>
          <a:bodyPr/>
          <a:lstStyle/>
          <a:p>
            <a:fld id="{35D03780-7EDB-1345-A052-E7FB1ADF62AA}" type="slidenum">
              <a:rPr lang="en-US" smtClean="0"/>
              <a:pPr/>
              <a:t>21</a:t>
            </a:fld>
            <a:endParaRPr lang="en-US"/>
          </a:p>
        </p:txBody>
      </p:sp>
      <p:pic>
        <p:nvPicPr>
          <p:cNvPr id="6" name="Picture 5">
            <a:extLst>
              <a:ext uri="{FF2B5EF4-FFF2-40B4-BE49-F238E27FC236}">
                <a16:creationId xmlns:a16="http://schemas.microsoft.com/office/drawing/2014/main" id="{31C14DA9-225F-4AC9-B2E3-D252248504F8}"/>
              </a:ext>
            </a:extLst>
          </p:cNvPr>
          <p:cNvPicPr/>
          <p:nvPr/>
        </p:nvPicPr>
        <p:blipFill>
          <a:blip r:embed="rId4" cstate="email">
            <a:extLst>
              <a:ext uri="{28A0092B-C50C-407E-A947-70E740481C1C}">
                <a14:useLocalDpi xmlns:a14="http://schemas.microsoft.com/office/drawing/2010/main"/>
              </a:ext>
            </a:extLst>
          </a:blip>
          <a:stretch>
            <a:fillRect/>
          </a:stretch>
        </p:blipFill>
        <p:spPr>
          <a:xfrm>
            <a:off x="6339408" y="2780209"/>
            <a:ext cx="1979295" cy="1985755"/>
          </a:xfrm>
          <a:prstGeom prst="rect">
            <a:avLst/>
          </a:prstGeom>
        </p:spPr>
      </p:pic>
    </p:spTree>
    <p:extLst>
      <p:ext uri="{BB962C8B-B14F-4D97-AF65-F5344CB8AC3E}">
        <p14:creationId xmlns:p14="http://schemas.microsoft.com/office/powerpoint/2010/main" val="3640389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7"/>
            <a:ext cx="8229600" cy="930707"/>
          </a:xfrm>
        </p:spPr>
        <p:txBody>
          <a:bodyPr>
            <a:normAutofit/>
          </a:bodyPr>
          <a:lstStyle/>
          <a:p>
            <a:pPr eaLnBrk="1" hangingPunct="1"/>
            <a:r>
              <a:rPr lang="en-US" sz="4000" dirty="0"/>
              <a:t>License Suspension  </a:t>
            </a:r>
            <a:r>
              <a:rPr lang="en-US" sz="1800" i="1" dirty="0">
                <a:solidFill>
                  <a:schemeClr val="tx1"/>
                </a:solidFill>
              </a:rPr>
              <a:t>(continued)</a:t>
            </a:r>
          </a:p>
        </p:txBody>
      </p:sp>
      <p:sp>
        <p:nvSpPr>
          <p:cNvPr id="22531" name="Rectangle 3"/>
          <p:cNvSpPr>
            <a:spLocks noGrp="1" noChangeArrowheads="1"/>
          </p:cNvSpPr>
          <p:nvPr>
            <p:ph type="body" idx="1"/>
          </p:nvPr>
        </p:nvSpPr>
        <p:spPr>
          <a:xfrm>
            <a:off x="457200" y="1237851"/>
            <a:ext cx="7620000" cy="5118499"/>
          </a:xfrm>
        </p:spPr>
        <p:txBody>
          <a:bodyPr>
            <a:noAutofit/>
          </a:bodyPr>
          <a:lstStyle/>
          <a:p>
            <a:pPr marL="0" indent="0" eaLnBrk="1" hangingPunct="1">
              <a:buFontTx/>
              <a:buNone/>
              <a:tabLst>
                <a:tab pos="342900" algn="l"/>
              </a:tabLst>
            </a:pPr>
            <a:r>
              <a:rPr lang="en-US" sz="2400" dirty="0">
                <a:latin typeface="+mj-lt"/>
                <a:cs typeface="Arial" pitchFamily="34" charset="0"/>
              </a:rPr>
              <a:t>A driver’s license will be suspended for 30 days to one year (or in some cases indefinitely) due to:</a:t>
            </a:r>
          </a:p>
          <a:p>
            <a:pPr marL="274320" indent="-274320">
              <a:spcBef>
                <a:spcPts val="600"/>
              </a:spcBef>
              <a:tabLst>
                <a:tab pos="342900" algn="l"/>
              </a:tabLst>
            </a:pPr>
            <a:r>
              <a:rPr lang="en-US" sz="2000" dirty="0">
                <a:latin typeface="+mj-lt"/>
                <a:cs typeface="Arial" pitchFamily="34" charset="0"/>
              </a:rPr>
              <a:t>Conviction of three reckless driving offenses within a 12-month period.</a:t>
            </a:r>
          </a:p>
          <a:p>
            <a:pPr marL="274320" indent="-274320">
              <a:spcBef>
                <a:spcPts val="600"/>
              </a:spcBef>
              <a:tabLst>
                <a:tab pos="342900" algn="l"/>
              </a:tabLst>
            </a:pPr>
            <a:r>
              <a:rPr lang="en-US" sz="2000" dirty="0">
                <a:latin typeface="+mj-lt"/>
                <a:cs typeface="Arial" pitchFamily="34" charset="0"/>
              </a:rPr>
              <a:t>Using a motor vehicle in the theft of motor vehicle fuel.</a:t>
            </a:r>
          </a:p>
          <a:p>
            <a:pPr marL="274320" indent="-274320">
              <a:spcBef>
                <a:spcPts val="600"/>
              </a:spcBef>
              <a:tabLst>
                <a:tab pos="342900" algn="l"/>
              </a:tabLst>
            </a:pPr>
            <a:r>
              <a:rPr lang="en-US" sz="2000" dirty="0">
                <a:latin typeface="+mj-lt"/>
                <a:cs typeface="Arial" pitchFamily="34" charset="0"/>
              </a:rPr>
              <a:t>Medically unsafe driver.</a:t>
            </a:r>
          </a:p>
          <a:p>
            <a:pPr marL="274320" indent="-274320">
              <a:spcBef>
                <a:spcPts val="600"/>
              </a:spcBef>
              <a:tabLst>
                <a:tab pos="342900" algn="l"/>
              </a:tabLst>
            </a:pPr>
            <a:r>
              <a:rPr lang="en-US" sz="2000" dirty="0">
                <a:latin typeface="+mj-lt"/>
                <a:cs typeface="Arial" pitchFamily="34" charset="0"/>
              </a:rPr>
              <a:t>Failure to obtain required medical evaluation or submit to testing.</a:t>
            </a:r>
          </a:p>
          <a:p>
            <a:pPr marL="274320" indent="-274320">
              <a:spcBef>
                <a:spcPts val="600"/>
              </a:spcBef>
              <a:tabLst>
                <a:tab pos="342900" algn="l"/>
              </a:tabLst>
            </a:pPr>
            <a:r>
              <a:rPr lang="en-US" sz="2000" dirty="0">
                <a:latin typeface="+mj-lt"/>
                <a:cs typeface="Arial" pitchFamily="34" charset="0"/>
              </a:rPr>
              <a:t>Making a fraudulent application for a license.</a:t>
            </a:r>
          </a:p>
          <a:p>
            <a:pPr marL="274320" indent="-274320">
              <a:spcBef>
                <a:spcPts val="600"/>
              </a:spcBef>
              <a:tabLst>
                <a:tab pos="342900" algn="l"/>
              </a:tabLst>
            </a:pPr>
            <a:r>
              <a:rPr lang="en-US" sz="2000" dirty="0">
                <a:latin typeface="+mj-lt"/>
                <a:cs typeface="Arial" pitchFamily="34" charset="0"/>
              </a:rPr>
              <a:t>Falsifying a date of birth on a driver license application.</a:t>
            </a:r>
          </a:p>
          <a:p>
            <a:pPr marL="274320" indent="-274320">
              <a:spcBef>
                <a:spcPts val="600"/>
              </a:spcBef>
              <a:tabLst>
                <a:tab pos="342900" algn="l"/>
              </a:tabLst>
            </a:pPr>
            <a:r>
              <a:rPr lang="en-US" sz="2000" dirty="0">
                <a:latin typeface="+mj-lt"/>
                <a:cs typeface="Arial" pitchFamily="34" charset="0"/>
              </a:rPr>
              <a:t>Altering a driver license or identification card to obtain alcohol.</a:t>
            </a:r>
          </a:p>
          <a:p>
            <a:pPr marL="274320" indent="-274320">
              <a:spcBef>
                <a:spcPts val="600"/>
              </a:spcBef>
              <a:tabLst>
                <a:tab pos="342900" algn="l"/>
              </a:tabLst>
            </a:pPr>
            <a:r>
              <a:rPr lang="en-US" sz="2000" dirty="0">
                <a:latin typeface="+mj-lt"/>
                <a:cs typeface="Arial" pitchFamily="34" charset="0"/>
              </a:rPr>
              <a:t>Authorizing someone else to use your driver license or identification card to obtain alcohol.</a:t>
            </a:r>
          </a:p>
          <a:p>
            <a:pPr marL="274320" indent="-274320">
              <a:spcBef>
                <a:spcPts val="600"/>
              </a:spcBef>
              <a:tabLst>
                <a:tab pos="342900" algn="l"/>
              </a:tabLst>
            </a:pPr>
            <a:r>
              <a:rPr lang="en-US" sz="2000" dirty="0">
                <a:latin typeface="+mj-lt"/>
                <a:cs typeface="Arial" pitchFamily="34" charset="0"/>
              </a:rPr>
              <a:t>Any unlawful use of a driver license.</a:t>
            </a:r>
          </a:p>
        </p:txBody>
      </p:sp>
      <p:sp>
        <p:nvSpPr>
          <p:cNvPr id="2" name="Slide Number Placeholder 1">
            <a:extLst>
              <a:ext uri="{FF2B5EF4-FFF2-40B4-BE49-F238E27FC236}">
                <a16:creationId xmlns:a16="http://schemas.microsoft.com/office/drawing/2014/main" id="{AADD71D6-F2F4-4FCF-809F-DE64F91654CF}"/>
              </a:ext>
            </a:extLst>
          </p:cNvPr>
          <p:cNvSpPr>
            <a:spLocks noGrp="1"/>
          </p:cNvSpPr>
          <p:nvPr>
            <p:ph type="sldNum" sz="quarter" idx="12"/>
          </p:nvPr>
        </p:nvSpPr>
        <p:spPr/>
        <p:txBody>
          <a:bodyPr/>
          <a:lstStyle/>
          <a:p>
            <a:fld id="{35D03780-7EDB-1345-A052-E7FB1ADF62AA}" type="slidenum">
              <a:rPr lang="en-US" smtClean="0"/>
              <a:pPr/>
              <a:t>22</a:t>
            </a:fld>
            <a:endParaRPr lang="en-US"/>
          </a:p>
        </p:txBody>
      </p:sp>
    </p:spTree>
    <p:extLst>
      <p:ext uri="{BB962C8B-B14F-4D97-AF65-F5344CB8AC3E}">
        <p14:creationId xmlns:p14="http://schemas.microsoft.com/office/powerpoint/2010/main" val="2011886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p:cNvSpPr>
            <a:spLocks noGrp="1" noChangeArrowheads="1"/>
          </p:cNvSpPr>
          <p:nvPr>
            <p:ph type="title"/>
          </p:nvPr>
        </p:nvSpPr>
        <p:spPr>
          <a:xfrm>
            <a:off x="594910" y="274638"/>
            <a:ext cx="7820427" cy="830997"/>
          </a:xfrm>
          <a:noFill/>
        </p:spPr>
        <p:txBody>
          <a:bodyPr>
            <a:noAutofit/>
          </a:bodyPr>
          <a:lstStyle/>
          <a:p>
            <a:pPr eaLnBrk="1" hangingPunct="1"/>
            <a:r>
              <a:rPr lang="en-US" sz="4000" dirty="0"/>
              <a:t>License Revocation or Termination</a:t>
            </a:r>
          </a:p>
        </p:txBody>
      </p:sp>
      <p:sp>
        <p:nvSpPr>
          <p:cNvPr id="7" name="Rectangle 3"/>
          <p:cNvSpPr>
            <a:spLocks noGrp="1" noChangeArrowheads="1"/>
          </p:cNvSpPr>
          <p:nvPr>
            <p:ph type="body" idx="1"/>
          </p:nvPr>
        </p:nvSpPr>
        <p:spPr>
          <a:xfrm>
            <a:off x="712477" y="2217362"/>
            <a:ext cx="7921810" cy="3678798"/>
          </a:xfrm>
        </p:spPr>
        <p:txBody>
          <a:bodyPr>
            <a:noAutofit/>
          </a:bodyPr>
          <a:lstStyle/>
          <a:p>
            <a:pPr marL="274320" indent="-274320">
              <a:spcBef>
                <a:spcPts val="600"/>
              </a:spcBef>
              <a:tabLst>
                <a:tab pos="342900" algn="l"/>
              </a:tabLst>
            </a:pPr>
            <a:r>
              <a:rPr lang="en-US" sz="2000" dirty="0">
                <a:latin typeface="+mj-lt"/>
                <a:cs typeface="Arial" pitchFamily="34" charset="0"/>
              </a:rPr>
              <a:t>A conviction for negligent homicide with a vehicle.</a:t>
            </a:r>
          </a:p>
          <a:p>
            <a:pPr marL="274320" indent="-274320">
              <a:spcBef>
                <a:spcPts val="600"/>
              </a:spcBef>
              <a:tabLst>
                <a:tab pos="342900" algn="l"/>
              </a:tabLst>
            </a:pPr>
            <a:r>
              <a:rPr lang="en-US" sz="2000" dirty="0">
                <a:latin typeface="+mj-lt"/>
                <a:cs typeface="Arial" pitchFamily="34" charset="0"/>
              </a:rPr>
              <a:t>A conviction for any felony in which a motor vehicle is used.</a:t>
            </a:r>
          </a:p>
          <a:p>
            <a:pPr marL="274320" indent="-274320">
              <a:spcBef>
                <a:spcPts val="600"/>
              </a:spcBef>
              <a:tabLst>
                <a:tab pos="342900" algn="l"/>
              </a:tabLst>
            </a:pPr>
            <a:r>
              <a:rPr lang="en-US" sz="2000" dirty="0">
                <a:latin typeface="+mj-lt"/>
                <a:cs typeface="Arial" pitchFamily="34" charset="0"/>
              </a:rPr>
              <a:t>Failure to stop and render aid as required in the event of a motor vehicle accident resulting in the death or personal injury of another.</a:t>
            </a:r>
          </a:p>
          <a:p>
            <a:pPr marL="274320" indent="-274320">
              <a:spcBef>
                <a:spcPts val="600"/>
              </a:spcBef>
              <a:tabLst>
                <a:tab pos="342900" algn="l"/>
              </a:tabLst>
            </a:pPr>
            <a:r>
              <a:rPr lang="en-US" sz="2000" dirty="0">
                <a:latin typeface="+mj-lt"/>
                <a:cs typeface="Arial" pitchFamily="34" charset="0"/>
              </a:rPr>
              <a:t>Perjury or the making of a false affidavit or statement under oath relating to the ownership or operation of motor vehicles.</a:t>
            </a:r>
          </a:p>
          <a:p>
            <a:pPr marL="274320" indent="-274320">
              <a:spcBef>
                <a:spcPts val="600"/>
              </a:spcBef>
              <a:tabLst>
                <a:tab pos="342900" algn="l"/>
              </a:tabLst>
            </a:pPr>
            <a:r>
              <a:rPr lang="en-US" sz="2000" dirty="0">
                <a:latin typeface="+mj-lt"/>
                <a:cs typeface="Arial" pitchFamily="34" charset="0"/>
              </a:rPr>
              <a:t>Negligent vehicular assault involving a motor vehicle. </a:t>
            </a:r>
          </a:p>
          <a:p>
            <a:pPr marL="274320" indent="-274320">
              <a:spcBef>
                <a:spcPts val="600"/>
              </a:spcBef>
              <a:tabLst>
                <a:tab pos="342900" algn="l"/>
              </a:tabLst>
            </a:pPr>
            <a:r>
              <a:rPr lang="en-US" sz="2000" b="1" dirty="0">
                <a:latin typeface="+mj-lt"/>
                <a:cs typeface="Arial" pitchFamily="34" charset="0"/>
              </a:rPr>
              <a:t>To reinstate driver license, driver will have to pay all required fees and take and pass all the tests again.</a:t>
            </a:r>
          </a:p>
        </p:txBody>
      </p:sp>
      <p:sp>
        <p:nvSpPr>
          <p:cNvPr id="2" name="TextBox 1"/>
          <p:cNvSpPr txBox="1"/>
          <p:nvPr/>
        </p:nvSpPr>
        <p:spPr>
          <a:xfrm>
            <a:off x="594910" y="1246000"/>
            <a:ext cx="8156944" cy="830997"/>
          </a:xfrm>
          <a:prstGeom prst="rect">
            <a:avLst/>
          </a:prstGeom>
          <a:noFill/>
        </p:spPr>
        <p:txBody>
          <a:bodyPr wrap="square" rtlCol="0">
            <a:spAutoFit/>
          </a:bodyPr>
          <a:lstStyle/>
          <a:p>
            <a:r>
              <a:rPr lang="en-US" sz="2400" dirty="0">
                <a:latin typeface="+mj-lt"/>
                <a:cs typeface="Arial" pitchFamily="34" charset="0"/>
              </a:rPr>
              <a:t>A driver license can be terminated for one year or more when the driver has:</a:t>
            </a:r>
          </a:p>
        </p:txBody>
      </p:sp>
      <p:sp>
        <p:nvSpPr>
          <p:cNvPr id="3" name="Slide Number Placeholder 2">
            <a:extLst>
              <a:ext uri="{FF2B5EF4-FFF2-40B4-BE49-F238E27FC236}">
                <a16:creationId xmlns:a16="http://schemas.microsoft.com/office/drawing/2014/main" id="{1AEA5772-71AF-4C6D-8BBE-DD28E7A9F906}"/>
              </a:ext>
            </a:extLst>
          </p:cNvPr>
          <p:cNvSpPr>
            <a:spLocks noGrp="1"/>
          </p:cNvSpPr>
          <p:nvPr>
            <p:ph type="sldNum" sz="quarter" idx="12"/>
          </p:nvPr>
        </p:nvSpPr>
        <p:spPr/>
        <p:txBody>
          <a:bodyPr/>
          <a:lstStyle/>
          <a:p>
            <a:fld id="{35D03780-7EDB-1345-A052-E7FB1ADF62AA}" type="slidenum">
              <a:rPr lang="en-US" smtClean="0"/>
              <a:pPr/>
              <a:t>23</a:t>
            </a:fld>
            <a:endParaRPr lang="en-US"/>
          </a:p>
        </p:txBody>
      </p:sp>
    </p:spTree>
    <p:extLst>
      <p:ext uri="{BB962C8B-B14F-4D97-AF65-F5344CB8AC3E}">
        <p14:creationId xmlns:p14="http://schemas.microsoft.com/office/powerpoint/2010/main" val="3311586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69004"/>
          </a:xfrm>
        </p:spPr>
        <p:txBody>
          <a:bodyPr>
            <a:normAutofit/>
          </a:bodyPr>
          <a:lstStyle/>
          <a:p>
            <a:r>
              <a:rPr lang="en-US" sz="4000" dirty="0"/>
              <a:t>When to Renew Your Driver License</a:t>
            </a:r>
          </a:p>
        </p:txBody>
      </p:sp>
      <p:sp>
        <p:nvSpPr>
          <p:cNvPr id="3" name="Content Placeholder 2"/>
          <p:cNvSpPr>
            <a:spLocks noGrp="1"/>
          </p:cNvSpPr>
          <p:nvPr>
            <p:ph idx="1"/>
          </p:nvPr>
        </p:nvSpPr>
        <p:spPr>
          <a:xfrm>
            <a:off x="2196997" y="1605551"/>
            <a:ext cx="5989557" cy="1057412"/>
          </a:xfrm>
        </p:spPr>
        <p:txBody>
          <a:bodyPr>
            <a:noAutofit/>
          </a:bodyPr>
          <a:lstStyle/>
          <a:p>
            <a:pPr marL="0" indent="0">
              <a:spcBef>
                <a:spcPts val="1200"/>
              </a:spcBef>
              <a:buNone/>
              <a:tabLst>
                <a:tab pos="342900" algn="l"/>
              </a:tabLst>
            </a:pPr>
            <a:r>
              <a:rPr lang="en-US" sz="2400" dirty="0">
                <a:cs typeface="Arial" pitchFamily="34" charset="0"/>
              </a:rPr>
              <a:t>If you are under the age of 21, your license will expire on your 21st birthday.</a:t>
            </a:r>
          </a:p>
          <a:p>
            <a:pPr marL="0" indent="0">
              <a:lnSpc>
                <a:spcPct val="120000"/>
              </a:lnSpc>
              <a:spcBef>
                <a:spcPts val="1200"/>
              </a:spcBef>
              <a:buNone/>
              <a:tabLst>
                <a:tab pos="342900" algn="l"/>
              </a:tabLst>
            </a:pPr>
            <a:endParaRPr lang="en-US" sz="2400" dirty="0">
              <a:cs typeface="Arial" pitchFamily="34" charset="0"/>
            </a:endParaRPr>
          </a:p>
          <a:p>
            <a:pPr marL="0" indent="0">
              <a:buNone/>
            </a:pPr>
            <a:endParaRPr lang="en-US" dirty="0"/>
          </a:p>
        </p:txBody>
      </p:sp>
      <p:sp>
        <p:nvSpPr>
          <p:cNvPr id="4" name="Slide Number Placeholder 3"/>
          <p:cNvSpPr>
            <a:spLocks noGrp="1"/>
          </p:cNvSpPr>
          <p:nvPr>
            <p:ph type="sldNum" sz="quarter" idx="12"/>
          </p:nvPr>
        </p:nvSpPr>
        <p:spPr/>
        <p:txBody>
          <a:bodyPr/>
          <a:lstStyle/>
          <a:p>
            <a:fld id="{35D03780-7EDB-1345-A052-E7FB1ADF62AA}" type="slidenum">
              <a:rPr lang="en-US" smtClean="0"/>
              <a:pPr/>
              <a:t>24</a:t>
            </a:fld>
            <a:endParaRPr lang="en-US"/>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582" y="1179030"/>
            <a:ext cx="1269179" cy="1973504"/>
          </a:xfrm>
          <a:prstGeom prst="rect">
            <a:avLst/>
          </a:prstGeom>
        </p:spPr>
      </p:pic>
      <p:sp>
        <p:nvSpPr>
          <p:cNvPr id="7" name="TextBox 6"/>
          <p:cNvSpPr txBox="1"/>
          <p:nvPr/>
        </p:nvSpPr>
        <p:spPr>
          <a:xfrm>
            <a:off x="2275945" y="3281781"/>
            <a:ext cx="5831662" cy="1200329"/>
          </a:xfrm>
          <a:prstGeom prst="rect">
            <a:avLst/>
          </a:prstGeom>
          <a:noFill/>
        </p:spPr>
        <p:txBody>
          <a:bodyPr wrap="square" rtlCol="0">
            <a:spAutoFit/>
          </a:bodyPr>
          <a:lstStyle/>
          <a:p>
            <a:r>
              <a:rPr lang="en-US" sz="2400" dirty="0">
                <a:cs typeface="Arial" pitchFamily="34" charset="0"/>
              </a:rPr>
              <a:t>If you are between the ages of 21 and 75, your license will expire on your birthday eight years or less after the date</a:t>
            </a:r>
            <a:endParaRPr lang="en-US" sz="2400" dirty="0"/>
          </a:p>
        </p:txBody>
      </p:sp>
      <p:sp>
        <p:nvSpPr>
          <p:cNvPr id="8" name="TextBox 7"/>
          <p:cNvSpPr txBox="1"/>
          <p:nvPr/>
        </p:nvSpPr>
        <p:spPr>
          <a:xfrm>
            <a:off x="2275945" y="4710418"/>
            <a:ext cx="5419754" cy="1261884"/>
          </a:xfrm>
          <a:prstGeom prst="rect">
            <a:avLst/>
          </a:prstGeom>
          <a:noFill/>
        </p:spPr>
        <p:txBody>
          <a:bodyPr wrap="square" rtlCol="0">
            <a:spAutoFit/>
          </a:bodyPr>
          <a:lstStyle/>
          <a:p>
            <a:r>
              <a:rPr lang="en-US" sz="2400" dirty="0">
                <a:cs typeface="Arial" pitchFamily="34" charset="0"/>
              </a:rPr>
              <a:t>At age 75 or older, your license will expire on your birthday four years or less after the date of issuance</a:t>
            </a:r>
            <a:r>
              <a:rPr lang="en-US" sz="2800" dirty="0">
                <a:cs typeface="Arial" pitchFamily="34" charset="0"/>
              </a:rPr>
              <a:t>.</a:t>
            </a:r>
          </a:p>
        </p:txBody>
      </p:sp>
      <p:pic>
        <p:nvPicPr>
          <p:cNvPr id="205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0735" y="4722695"/>
            <a:ext cx="1840875" cy="14306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p:cNvPicPr>
            <a:picLocks noChangeAspect="1"/>
          </p:cNvPicPr>
          <p:nvPr/>
        </p:nvPicPr>
        <p:blipFill>
          <a:blip r:embed="rId5"/>
          <a:stretch>
            <a:fillRect/>
          </a:stretch>
        </p:blipFill>
        <p:spPr>
          <a:xfrm>
            <a:off x="296384" y="3393118"/>
            <a:ext cx="1729576" cy="1088992"/>
          </a:xfrm>
          <a:prstGeom prst="rect">
            <a:avLst/>
          </a:prstGeom>
        </p:spPr>
      </p:pic>
    </p:spTree>
    <p:extLst>
      <p:ext uri="{BB962C8B-B14F-4D97-AF65-F5344CB8AC3E}">
        <p14:creationId xmlns:p14="http://schemas.microsoft.com/office/powerpoint/2010/main" val="2259289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0251"/>
          </a:xfrm>
        </p:spPr>
        <p:txBody>
          <a:bodyPr>
            <a:normAutofit/>
          </a:bodyPr>
          <a:lstStyle/>
          <a:p>
            <a:r>
              <a:rPr lang="en-US" sz="4000" dirty="0"/>
              <a:t>Don’t let your license expire</a:t>
            </a:r>
          </a:p>
        </p:txBody>
      </p:sp>
      <p:sp>
        <p:nvSpPr>
          <p:cNvPr id="3" name="Content Placeholder 2"/>
          <p:cNvSpPr>
            <a:spLocks noGrp="1"/>
          </p:cNvSpPr>
          <p:nvPr>
            <p:ph idx="1"/>
          </p:nvPr>
        </p:nvSpPr>
        <p:spPr>
          <a:xfrm>
            <a:off x="457200" y="1271023"/>
            <a:ext cx="6252358" cy="1365662"/>
          </a:xfrm>
        </p:spPr>
        <p:txBody>
          <a:bodyPr>
            <a:noAutofit/>
          </a:bodyPr>
          <a:lstStyle/>
          <a:p>
            <a:pPr marL="0" indent="0">
              <a:lnSpc>
                <a:spcPct val="110000"/>
              </a:lnSpc>
              <a:spcBef>
                <a:spcPts val="1200"/>
              </a:spcBef>
              <a:buNone/>
            </a:pPr>
            <a:r>
              <a:rPr lang="en-US" sz="2400" b="1" dirty="0">
                <a:latin typeface="+mj-lt"/>
                <a:cs typeface="Arial" pitchFamily="34" charset="0"/>
              </a:rPr>
              <a:t>Renewal: </a:t>
            </a:r>
            <a:r>
              <a:rPr lang="en-US" sz="2400" dirty="0">
                <a:latin typeface="+mj-lt"/>
                <a:cs typeface="Arial" pitchFamily="34" charset="0"/>
              </a:rPr>
              <a:t>You may renew up to </a:t>
            </a:r>
            <a:r>
              <a:rPr lang="en-US" sz="2400" b="1" dirty="0">
                <a:latin typeface="+mj-lt"/>
                <a:cs typeface="Arial" pitchFamily="34" charset="0"/>
              </a:rPr>
              <a:t>six months before </a:t>
            </a:r>
            <a:r>
              <a:rPr lang="en-US" sz="2400" dirty="0">
                <a:latin typeface="+mj-lt"/>
                <a:cs typeface="Arial" pitchFamily="34" charset="0"/>
              </a:rPr>
              <a:t>the expiration date of your license on your birthday.</a:t>
            </a:r>
          </a:p>
          <a:p>
            <a:pPr marL="0" indent="0">
              <a:buNone/>
            </a:pPr>
            <a:endParaRPr lang="en-US" sz="24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35D03780-7EDB-1345-A052-E7FB1ADF62AA}" type="slidenum">
              <a:rPr lang="en-US" smtClean="0"/>
              <a:pPr/>
              <a:t>25</a:t>
            </a:fld>
            <a:endParaRPr lang="en-US"/>
          </a:p>
        </p:txBody>
      </p:sp>
      <p:pic>
        <p:nvPicPr>
          <p:cNvPr id="6" name="Picture 5">
            <a:extLst>
              <a:ext uri="{FF2B5EF4-FFF2-40B4-BE49-F238E27FC236}">
                <a16:creationId xmlns:a16="http://schemas.microsoft.com/office/drawing/2014/main" id="{33F89FA4-6E02-4755-9B8E-EAB7D7D56910}"/>
              </a:ext>
            </a:extLst>
          </p:cNvPr>
          <p:cNvPicPr>
            <a:picLocks noChangeAspect="1"/>
          </p:cNvPicPr>
          <p:nvPr/>
        </p:nvPicPr>
        <p:blipFill>
          <a:blip r:embed="rId3"/>
          <a:stretch>
            <a:fillRect/>
          </a:stretch>
        </p:blipFill>
        <p:spPr>
          <a:xfrm>
            <a:off x="6709558" y="1271023"/>
            <a:ext cx="1913444" cy="1532280"/>
          </a:xfrm>
          <a:prstGeom prst="rect">
            <a:avLst/>
          </a:prstGeom>
        </p:spPr>
      </p:pic>
      <p:sp>
        <p:nvSpPr>
          <p:cNvPr id="5" name="Rectangle 4">
            <a:extLst>
              <a:ext uri="{FF2B5EF4-FFF2-40B4-BE49-F238E27FC236}">
                <a16:creationId xmlns:a16="http://schemas.microsoft.com/office/drawing/2014/main" id="{717392DC-C27D-42AA-A478-30B3301B2F87}"/>
              </a:ext>
            </a:extLst>
          </p:cNvPr>
          <p:cNvSpPr/>
          <p:nvPr/>
        </p:nvSpPr>
        <p:spPr>
          <a:xfrm>
            <a:off x="457200" y="2636686"/>
            <a:ext cx="8229600" cy="2920966"/>
          </a:xfrm>
          <a:prstGeom prst="rect">
            <a:avLst/>
          </a:prstGeom>
        </p:spPr>
        <p:txBody>
          <a:bodyPr wrap="square">
            <a:noAutofit/>
          </a:bodyPr>
          <a:lstStyle/>
          <a:p>
            <a:pPr>
              <a:lnSpc>
                <a:spcPct val="110000"/>
              </a:lnSpc>
              <a:spcBef>
                <a:spcPts val="1200"/>
              </a:spcBef>
            </a:pPr>
            <a:r>
              <a:rPr lang="en-US" sz="2400" b="1" dirty="0">
                <a:cs typeface="Arial" pitchFamily="34" charset="0"/>
              </a:rPr>
              <a:t>Expired License</a:t>
            </a:r>
            <a:r>
              <a:rPr lang="en-US" sz="2400" dirty="0">
                <a:cs typeface="Arial" pitchFamily="34" charset="0"/>
              </a:rPr>
              <a:t>: If your birthday passes and </a:t>
            </a:r>
            <a:br>
              <a:rPr lang="en-US" sz="2400" dirty="0">
                <a:cs typeface="Arial" pitchFamily="34" charset="0"/>
              </a:rPr>
            </a:br>
            <a:r>
              <a:rPr lang="en-US" sz="2400" dirty="0">
                <a:cs typeface="Arial" pitchFamily="34" charset="0"/>
              </a:rPr>
              <a:t>you have not renewed, your driving privilege stops on your birthday. If you are found driving after your birthday, you are driving in violation of the law and are eligible for a citation.</a:t>
            </a:r>
          </a:p>
          <a:p>
            <a:pPr>
              <a:lnSpc>
                <a:spcPct val="110000"/>
              </a:lnSpc>
              <a:spcBef>
                <a:spcPts val="1200"/>
              </a:spcBef>
            </a:pPr>
            <a:r>
              <a:rPr lang="en-US" sz="2400" dirty="0">
                <a:cs typeface="Arial" pitchFamily="34" charset="0"/>
              </a:rPr>
              <a:t>If your license is more than three months expired, you must take and pass the written and driving test.</a:t>
            </a:r>
          </a:p>
        </p:txBody>
      </p:sp>
    </p:spTree>
    <p:extLst>
      <p:ext uri="{BB962C8B-B14F-4D97-AF65-F5344CB8AC3E}">
        <p14:creationId xmlns:p14="http://schemas.microsoft.com/office/powerpoint/2010/main" val="2786830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236" y="274638"/>
            <a:ext cx="8562109" cy="750598"/>
          </a:xfrm>
        </p:spPr>
        <p:txBody>
          <a:bodyPr>
            <a:normAutofit fontScale="90000"/>
          </a:bodyPr>
          <a:lstStyle/>
          <a:p>
            <a:r>
              <a:rPr lang="en-US" dirty="0"/>
              <a:t>Motorcycle Endorsement</a:t>
            </a:r>
          </a:p>
        </p:txBody>
      </p:sp>
      <p:sp>
        <p:nvSpPr>
          <p:cNvPr id="3" name="Content Placeholder 2"/>
          <p:cNvSpPr>
            <a:spLocks noGrp="1"/>
          </p:cNvSpPr>
          <p:nvPr>
            <p:ph idx="1"/>
          </p:nvPr>
        </p:nvSpPr>
        <p:spPr>
          <a:xfrm>
            <a:off x="3768436" y="1191492"/>
            <a:ext cx="5056909" cy="5022600"/>
          </a:xfrm>
        </p:spPr>
        <p:txBody>
          <a:bodyPr>
            <a:noAutofit/>
          </a:bodyPr>
          <a:lstStyle/>
          <a:p>
            <a:pPr>
              <a:spcBef>
                <a:spcPts val="0"/>
              </a:spcBef>
              <a:spcAft>
                <a:spcPts val="1200"/>
              </a:spcAft>
              <a:buNone/>
            </a:pPr>
            <a:r>
              <a:rPr lang="en-US" altLang="en-US" sz="2400" u="sng" dirty="0">
                <a:latin typeface="+mj-lt"/>
                <a:cs typeface="Arial" panose="020B0604020202020204" pitchFamily="34" charset="0"/>
              </a:rPr>
              <a:t>Motorcycle Learner License </a:t>
            </a:r>
          </a:p>
          <a:p>
            <a:pPr>
              <a:spcBef>
                <a:spcPts val="0"/>
              </a:spcBef>
              <a:spcAft>
                <a:spcPts val="1200"/>
              </a:spcAft>
            </a:pPr>
            <a:r>
              <a:rPr lang="en-US" altLang="en-US" sz="2400" dirty="0">
                <a:latin typeface="+mj-lt"/>
                <a:cs typeface="Arial" panose="020B0604020202020204" pitchFamily="34" charset="0"/>
              </a:rPr>
              <a:t>Valid for one year to practice under supervision of a motorcycle-endorsed licensed adult driver.</a:t>
            </a:r>
          </a:p>
          <a:p>
            <a:pPr marL="0" indent="0">
              <a:spcBef>
                <a:spcPts val="0"/>
              </a:spcBef>
              <a:spcAft>
                <a:spcPts val="1200"/>
              </a:spcAft>
              <a:buNone/>
            </a:pPr>
            <a:r>
              <a:rPr lang="en-US" altLang="en-US" sz="2400" u="sng" dirty="0">
                <a:latin typeface="+mj-lt"/>
                <a:cs typeface="Arial" panose="020B0604020202020204" pitchFamily="34" charset="0"/>
              </a:rPr>
              <a:t>Motorcycle Endorsement on a Class D License</a:t>
            </a:r>
            <a:endParaRPr lang="en-US" altLang="en-US" sz="2400" dirty="0">
              <a:latin typeface="+mj-lt"/>
              <a:cs typeface="Arial" panose="020B0604020202020204" pitchFamily="34" charset="0"/>
            </a:endParaRPr>
          </a:p>
          <a:p>
            <a:pPr>
              <a:spcBef>
                <a:spcPts val="0"/>
              </a:spcBef>
              <a:spcAft>
                <a:spcPts val="1200"/>
              </a:spcAft>
              <a:buFont typeface="Arial" panose="020B0604020202020204" pitchFamily="34" charset="0"/>
              <a:buChar char="•"/>
            </a:pPr>
            <a:r>
              <a:rPr lang="en-US" altLang="en-US" sz="2400" dirty="0">
                <a:latin typeface="+mj-lt"/>
                <a:cs typeface="Arial" panose="020B0604020202020204" pitchFamily="34" charset="0"/>
              </a:rPr>
              <a:t>Pass vision, knowledge and skills tests.</a:t>
            </a:r>
          </a:p>
          <a:p>
            <a:pPr>
              <a:spcBef>
                <a:spcPts val="0"/>
              </a:spcBef>
              <a:spcAft>
                <a:spcPts val="1200"/>
              </a:spcAft>
              <a:buFont typeface="Arial" panose="020B0604020202020204" pitchFamily="34" charset="0"/>
              <a:buChar char="•"/>
            </a:pPr>
            <a:r>
              <a:rPr lang="en-US" altLang="en-US" sz="2400" dirty="0">
                <a:latin typeface="+mj-lt"/>
                <a:cs typeface="Arial" panose="020B0604020202020204" pitchFamily="34" charset="0"/>
              </a:rPr>
              <a:t>Motorcyclists who successfully complete a Montana motorcycle rider course are exempt from the skills test. </a:t>
            </a:r>
          </a:p>
          <a:p>
            <a:endParaRPr lang="en-US" dirty="0"/>
          </a:p>
        </p:txBody>
      </p:sp>
      <p:sp>
        <p:nvSpPr>
          <p:cNvPr id="4" name="Slide Number Placeholder 3"/>
          <p:cNvSpPr>
            <a:spLocks noGrp="1"/>
          </p:cNvSpPr>
          <p:nvPr>
            <p:ph type="sldNum" sz="quarter" idx="12"/>
          </p:nvPr>
        </p:nvSpPr>
        <p:spPr/>
        <p:txBody>
          <a:bodyPr/>
          <a:lstStyle/>
          <a:p>
            <a:fld id="{35D03780-7EDB-1345-A052-E7FB1ADF62AA}" type="slidenum">
              <a:rPr lang="en-US" smtClean="0"/>
              <a:pPr/>
              <a:t>26</a:t>
            </a:fld>
            <a:endParaRPr lang="en-US"/>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7672" y="1191491"/>
            <a:ext cx="3375845" cy="502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667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218"/>
            <a:ext cx="8229600" cy="1143000"/>
          </a:xfrm>
        </p:spPr>
        <p:txBody>
          <a:bodyPr>
            <a:noAutofit/>
          </a:bodyPr>
          <a:lstStyle/>
          <a:p>
            <a:r>
              <a:rPr lang="en-US" sz="3600" dirty="0"/>
              <a:t>Commercial Driver License (CDL) Classifications</a:t>
            </a:r>
          </a:p>
        </p:txBody>
      </p:sp>
      <p:sp>
        <p:nvSpPr>
          <p:cNvPr id="3" name="Content Placeholder 2"/>
          <p:cNvSpPr>
            <a:spLocks noGrp="1"/>
          </p:cNvSpPr>
          <p:nvPr>
            <p:ph idx="1"/>
          </p:nvPr>
        </p:nvSpPr>
        <p:spPr>
          <a:xfrm>
            <a:off x="3170062" y="1666678"/>
            <a:ext cx="5636834" cy="4346193"/>
          </a:xfrm>
        </p:spPr>
        <p:txBody>
          <a:bodyPr>
            <a:normAutofit lnSpcReduction="10000"/>
          </a:bodyPr>
          <a:lstStyle/>
          <a:p>
            <a:pPr>
              <a:spcAft>
                <a:spcPts val="1200"/>
              </a:spcAft>
            </a:pPr>
            <a:r>
              <a:rPr lang="en-US" sz="2400" dirty="0">
                <a:latin typeface="+mj-lt"/>
                <a:cs typeface="Arial" panose="020B0604020202020204" pitchFamily="34" charset="0"/>
              </a:rPr>
              <a:t>Class A – Combination Vehicle</a:t>
            </a:r>
          </a:p>
          <a:p>
            <a:pPr>
              <a:spcAft>
                <a:spcPts val="1200"/>
              </a:spcAft>
            </a:pPr>
            <a:endParaRPr lang="en-US" sz="2400" dirty="0">
              <a:latin typeface="+mj-lt"/>
              <a:cs typeface="Arial" panose="020B0604020202020204" pitchFamily="34" charset="0"/>
            </a:endParaRPr>
          </a:p>
          <a:p>
            <a:pPr>
              <a:spcAft>
                <a:spcPts val="1200"/>
              </a:spcAft>
            </a:pPr>
            <a:r>
              <a:rPr lang="en-US" sz="2400" dirty="0">
                <a:latin typeface="+mj-lt"/>
                <a:cs typeface="Arial" panose="020B0604020202020204" pitchFamily="34" charset="0"/>
              </a:rPr>
              <a:t>Class B – Heavy straight vehicle</a:t>
            </a:r>
          </a:p>
          <a:p>
            <a:pPr>
              <a:spcAft>
                <a:spcPts val="1200"/>
              </a:spcAft>
            </a:pPr>
            <a:endParaRPr lang="en-US" sz="2400" dirty="0">
              <a:latin typeface="+mj-lt"/>
              <a:cs typeface="Arial" panose="020B0604020202020204" pitchFamily="34" charset="0"/>
            </a:endParaRPr>
          </a:p>
          <a:p>
            <a:pPr>
              <a:spcAft>
                <a:spcPts val="1200"/>
              </a:spcAft>
            </a:pPr>
            <a:r>
              <a:rPr lang="en-US" sz="2400" dirty="0">
                <a:latin typeface="+mj-lt"/>
                <a:cs typeface="Arial" panose="020B0604020202020204" pitchFamily="34" charset="0"/>
              </a:rPr>
              <a:t>Class C – Small commercial vehicle transporting 16 or more passengers or hazardous materials</a:t>
            </a:r>
          </a:p>
          <a:p>
            <a:pPr marL="0" indent="0">
              <a:buNone/>
            </a:pPr>
            <a:endParaRPr lang="en-US" sz="2400" dirty="0">
              <a:latin typeface="+mj-lt"/>
              <a:cs typeface="Arial" panose="020B0604020202020204" pitchFamily="34" charset="0"/>
            </a:endParaRPr>
          </a:p>
          <a:p>
            <a:pPr marL="0" indent="0">
              <a:buNone/>
            </a:pPr>
            <a:r>
              <a:rPr lang="en-US" sz="2400" dirty="0">
                <a:latin typeface="+mj-lt"/>
                <a:cs typeface="Arial" panose="020B0604020202020204" pitchFamily="34" charset="0"/>
              </a:rPr>
              <a:t>CDL – can be interstate or intrastate</a:t>
            </a:r>
          </a:p>
        </p:txBody>
      </p:sp>
      <p:sp>
        <p:nvSpPr>
          <p:cNvPr id="4" name="Slide Number Placeholder 3"/>
          <p:cNvSpPr>
            <a:spLocks noGrp="1"/>
          </p:cNvSpPr>
          <p:nvPr>
            <p:ph type="sldNum" sz="quarter" idx="12"/>
          </p:nvPr>
        </p:nvSpPr>
        <p:spPr/>
        <p:txBody>
          <a:bodyPr/>
          <a:lstStyle/>
          <a:p>
            <a:fld id="{35D03780-7EDB-1345-A052-E7FB1ADF62AA}" type="slidenum">
              <a:rPr lang="en-US" smtClean="0"/>
              <a:pPr/>
              <a:t>27</a:t>
            </a:fld>
            <a:endParaRPr lang="en-US"/>
          </a:p>
        </p:txBody>
      </p:sp>
      <p:grpSp>
        <p:nvGrpSpPr>
          <p:cNvPr id="9" name="Group 8"/>
          <p:cNvGrpSpPr/>
          <p:nvPr/>
        </p:nvGrpSpPr>
        <p:grpSpPr>
          <a:xfrm>
            <a:off x="457200" y="1417637"/>
            <a:ext cx="2576945" cy="4595235"/>
            <a:chOff x="481802" y="1081003"/>
            <a:chExt cx="1932385" cy="3904502"/>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1802" y="1081003"/>
              <a:ext cx="1809750"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1802" y="2649410"/>
              <a:ext cx="1809750"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4437" y="3765042"/>
              <a:ext cx="1809750"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30894" y="2138073"/>
              <a:ext cx="1556836" cy="400110"/>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GVWR* over 26,000</a:t>
              </a:r>
            </a:p>
            <a:p>
              <a:r>
                <a:rPr lang="en-US" sz="1000" b="1" dirty="0">
                  <a:latin typeface="Arial" panose="020B0604020202020204" pitchFamily="34" charset="0"/>
                  <a:cs typeface="Arial" panose="020B0604020202020204" pitchFamily="34" charset="0"/>
                </a:rPr>
                <a:t>Trailer over 10,000 lbs.</a:t>
              </a:r>
            </a:p>
          </p:txBody>
        </p:sp>
        <p:sp>
          <p:nvSpPr>
            <p:cNvPr id="7" name="TextBox 6"/>
            <p:cNvSpPr txBox="1"/>
            <p:nvPr/>
          </p:nvSpPr>
          <p:spPr>
            <a:xfrm>
              <a:off x="879501" y="4739284"/>
              <a:ext cx="1447598"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GVWR under 26,000</a:t>
              </a:r>
            </a:p>
          </p:txBody>
        </p:sp>
      </p:grpSp>
      <p:sp>
        <p:nvSpPr>
          <p:cNvPr id="8" name="TextBox 7"/>
          <p:cNvSpPr txBox="1"/>
          <p:nvPr/>
        </p:nvSpPr>
        <p:spPr>
          <a:xfrm>
            <a:off x="266242" y="6261913"/>
            <a:ext cx="3405213" cy="338554"/>
          </a:xfrm>
          <a:prstGeom prst="rect">
            <a:avLst/>
          </a:prstGeom>
          <a:noFill/>
        </p:spPr>
        <p:txBody>
          <a:bodyPr wrap="square" rtlCol="0">
            <a:spAutoFit/>
          </a:bodyPr>
          <a:lstStyle/>
          <a:p>
            <a:r>
              <a:rPr lang="en-US" sz="1600" dirty="0">
                <a:latin typeface="+mj-lt"/>
                <a:cs typeface="Arial" panose="020B0604020202020204" pitchFamily="34" charset="0"/>
              </a:rPr>
              <a:t>*GVWR – gross vehicle weight rating</a:t>
            </a:r>
          </a:p>
        </p:txBody>
      </p:sp>
    </p:spTree>
    <p:extLst>
      <p:ext uri="{BB962C8B-B14F-4D97-AF65-F5344CB8AC3E}">
        <p14:creationId xmlns:p14="http://schemas.microsoft.com/office/powerpoint/2010/main" val="4114918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7757"/>
          </a:xfrm>
        </p:spPr>
        <p:txBody>
          <a:bodyPr>
            <a:normAutofit/>
          </a:bodyPr>
          <a:lstStyle/>
          <a:p>
            <a:r>
              <a:rPr lang="en-US" sz="4000" dirty="0"/>
              <a:t>Driving with Hazardous Materials</a:t>
            </a:r>
          </a:p>
        </p:txBody>
      </p:sp>
      <p:sp>
        <p:nvSpPr>
          <p:cNvPr id="4" name="Slide Number Placeholder 3"/>
          <p:cNvSpPr>
            <a:spLocks noGrp="1"/>
          </p:cNvSpPr>
          <p:nvPr>
            <p:ph type="sldNum" sz="quarter" idx="12"/>
          </p:nvPr>
        </p:nvSpPr>
        <p:spPr/>
        <p:txBody>
          <a:bodyPr/>
          <a:lstStyle/>
          <a:p>
            <a:fld id="{35D03780-7EDB-1345-A052-E7FB1ADF62AA}" type="slidenum">
              <a:rPr lang="en-US" smtClean="0"/>
              <a:pPr/>
              <a:t>28</a:t>
            </a:fld>
            <a:endParaRPr lang="en-US"/>
          </a:p>
        </p:txBody>
      </p:sp>
      <p:pic>
        <p:nvPicPr>
          <p:cNvPr id="1026"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792892" y="1417638"/>
            <a:ext cx="273282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166" y="1417638"/>
            <a:ext cx="4376737"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7460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95180"/>
          </a:xfrm>
        </p:spPr>
        <p:txBody>
          <a:bodyPr>
            <a:normAutofit fontScale="90000"/>
          </a:bodyPr>
          <a:lstStyle/>
          <a:p>
            <a:r>
              <a:rPr lang="en-US" sz="4000" dirty="0"/>
              <a:t>CDL School Bus Endorsement </a:t>
            </a:r>
          </a:p>
        </p:txBody>
      </p:sp>
      <p:pic>
        <p:nvPicPr>
          <p:cNvPr id="5" name="Content Placeholder 4"/>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222693" y="1139110"/>
            <a:ext cx="6698613" cy="3983099"/>
          </a:xfrm>
        </p:spPr>
      </p:pic>
      <p:sp>
        <p:nvSpPr>
          <p:cNvPr id="4" name="Slide Number Placeholder 3"/>
          <p:cNvSpPr>
            <a:spLocks noGrp="1"/>
          </p:cNvSpPr>
          <p:nvPr>
            <p:ph type="sldNum" sz="quarter" idx="12"/>
          </p:nvPr>
        </p:nvSpPr>
        <p:spPr/>
        <p:txBody>
          <a:bodyPr/>
          <a:lstStyle/>
          <a:p>
            <a:fld id="{35D03780-7EDB-1345-A052-E7FB1ADF62AA}" type="slidenum">
              <a:rPr lang="en-US" smtClean="0"/>
              <a:pPr/>
              <a:t>29</a:t>
            </a:fld>
            <a:endParaRPr lang="en-US"/>
          </a:p>
        </p:txBody>
      </p:sp>
    </p:spTree>
    <p:extLst>
      <p:ext uri="{BB962C8B-B14F-4D97-AF65-F5344CB8AC3E}">
        <p14:creationId xmlns:p14="http://schemas.microsoft.com/office/powerpoint/2010/main" val="3167674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5"/>
          <p:cNvSpPr>
            <a:spLocks noChangeArrowheads="1"/>
          </p:cNvSpPr>
          <p:nvPr/>
        </p:nvSpPr>
        <p:spPr bwMode="auto">
          <a:xfrm>
            <a:off x="363255" y="200025"/>
            <a:ext cx="8328095" cy="669860"/>
          </a:xfrm>
          <a:prstGeom prst="rect">
            <a:avLst/>
          </a:prstGeom>
          <a:noFill/>
          <a:ln w="9525">
            <a:noFill/>
            <a:miter lim="800000"/>
            <a:headEnd/>
            <a:tailEnd/>
          </a:ln>
          <a:effectLst/>
        </p:spPr>
        <p:txBody>
          <a:bodyPr anchor="ctr"/>
          <a:lstStyle/>
          <a:p>
            <a:pPr algn="ctr"/>
            <a:r>
              <a:rPr lang="en-US" sz="3600" dirty="0">
                <a:solidFill>
                  <a:srgbClr val="C00000"/>
                </a:solidFill>
                <a:latin typeface="+mj-lt"/>
                <a:cs typeface="Arial" panose="020B0604020202020204" pitchFamily="34" charset="0"/>
              </a:rPr>
              <a:t>Driver Education and your Learner License</a:t>
            </a:r>
          </a:p>
        </p:txBody>
      </p:sp>
      <p:pic>
        <p:nvPicPr>
          <p:cNvPr id="114690" name="Picture 2" descr="http://t3.gstatic.com/images?q=tbn:ANd9GcQTypBF_gFSDSboX77PltmNyFfKLOK7WXGjidBenmmZccCbOHWS"/>
          <p:cNvPicPr>
            <a:picLocks noChangeAspect="1" noChangeArrowheads="1"/>
          </p:cNvPicPr>
          <p:nvPr/>
        </p:nvPicPr>
        <p:blipFill>
          <a:blip r:embed="rId3"/>
          <a:srcRect/>
          <a:stretch>
            <a:fillRect/>
          </a:stretch>
        </p:blipFill>
        <p:spPr bwMode="auto">
          <a:xfrm>
            <a:off x="7017326" y="3811374"/>
            <a:ext cx="1648972" cy="2574228"/>
          </a:xfrm>
          <a:prstGeom prst="rect">
            <a:avLst/>
          </a:prstGeom>
          <a:noFill/>
          <a:ln>
            <a:solidFill>
              <a:schemeClr val="tx1"/>
            </a:solidFill>
          </a:ln>
        </p:spPr>
      </p:pic>
      <p:pic>
        <p:nvPicPr>
          <p:cNvPr id="512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255" y="1623551"/>
            <a:ext cx="3502275" cy="45770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47695" y="1213308"/>
            <a:ext cx="4186309" cy="307777"/>
          </a:xfrm>
          <a:prstGeom prst="rect">
            <a:avLst/>
          </a:prstGeom>
          <a:noFill/>
        </p:spPr>
        <p:txBody>
          <a:bodyPr wrap="square" rtlCol="0">
            <a:spAutoFit/>
          </a:bodyPr>
          <a:lstStyle/>
          <a:p>
            <a:r>
              <a:rPr lang="en-US" sz="1400" b="1" dirty="0">
                <a:solidFill>
                  <a:prstClr val="black"/>
                </a:solidFill>
              </a:rPr>
              <a:t>Traffic Education Permit = </a:t>
            </a:r>
            <a:r>
              <a:rPr lang="en-US" sz="1400" dirty="0">
                <a:solidFill>
                  <a:prstClr val="black"/>
                </a:solidFill>
              </a:rPr>
              <a:t>To drive only with instructor </a:t>
            </a:r>
          </a:p>
        </p:txBody>
      </p:sp>
      <p:sp>
        <p:nvSpPr>
          <p:cNvPr id="3" name="TextBox 2"/>
          <p:cNvSpPr txBox="1"/>
          <p:nvPr/>
        </p:nvSpPr>
        <p:spPr>
          <a:xfrm>
            <a:off x="4672496" y="4278575"/>
            <a:ext cx="2133600" cy="1200329"/>
          </a:xfrm>
          <a:prstGeom prst="rect">
            <a:avLst/>
          </a:prstGeom>
          <a:noFill/>
        </p:spPr>
        <p:txBody>
          <a:bodyPr wrap="square" rtlCol="0">
            <a:spAutoFit/>
          </a:bodyPr>
          <a:lstStyle/>
          <a:p>
            <a:r>
              <a:rPr lang="en-US" dirty="0">
                <a:solidFill>
                  <a:prstClr val="black"/>
                </a:solidFill>
                <a:latin typeface="+mj-lt"/>
                <a:cs typeface="Arial" panose="020B0604020202020204" pitchFamily="34" charset="0"/>
              </a:rPr>
              <a:t>After GDL </a:t>
            </a:r>
            <a:r>
              <a:rPr lang="en-US" b="1" dirty="0">
                <a:solidFill>
                  <a:srgbClr val="1F497D">
                    <a:lumMod val="60000"/>
                    <a:lumOff val="40000"/>
                  </a:srgbClr>
                </a:solidFill>
                <a:latin typeface="+mj-lt"/>
                <a:cs typeface="Arial" panose="020B0604020202020204" pitchFamily="34" charset="0"/>
              </a:rPr>
              <a:t>50 hours </a:t>
            </a:r>
            <a:r>
              <a:rPr lang="en-US" dirty="0">
                <a:solidFill>
                  <a:prstClr val="black"/>
                </a:solidFill>
                <a:latin typeface="+mj-lt"/>
                <a:cs typeface="Arial" panose="020B0604020202020204" pitchFamily="34" charset="0"/>
              </a:rPr>
              <a:t>and </a:t>
            </a:r>
            <a:r>
              <a:rPr lang="en-US" b="1" dirty="0">
                <a:solidFill>
                  <a:srgbClr val="1F497D">
                    <a:lumMod val="60000"/>
                    <a:lumOff val="40000"/>
                  </a:srgbClr>
                </a:solidFill>
                <a:latin typeface="+mj-lt"/>
                <a:cs typeface="Arial" panose="020B0604020202020204" pitchFamily="34" charset="0"/>
              </a:rPr>
              <a:t>6 months </a:t>
            </a:r>
          </a:p>
          <a:p>
            <a:r>
              <a:rPr lang="en-US" dirty="0">
                <a:solidFill>
                  <a:prstClr val="black"/>
                </a:solidFill>
                <a:latin typeface="+mj-lt"/>
                <a:cs typeface="Arial" panose="020B0604020202020204" pitchFamily="34" charset="0"/>
              </a:rPr>
              <a:t>of supervised driving practice</a:t>
            </a:r>
          </a:p>
        </p:txBody>
      </p:sp>
      <p:sp>
        <p:nvSpPr>
          <p:cNvPr id="7" name="Curved Right Arrow 6"/>
          <p:cNvSpPr/>
          <p:nvPr/>
        </p:nvSpPr>
        <p:spPr>
          <a:xfrm rot="18352252">
            <a:off x="4650062" y="3935579"/>
            <a:ext cx="1132813" cy="2951171"/>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9288" y="1131295"/>
            <a:ext cx="3767010" cy="2451416"/>
          </a:xfrm>
          <a:prstGeom prst="rect">
            <a:avLst/>
          </a:prstGeom>
          <a:ln>
            <a:solidFill>
              <a:schemeClr val="tx1"/>
            </a:solidFill>
          </a:ln>
        </p:spPr>
      </p:pic>
      <p:sp>
        <p:nvSpPr>
          <p:cNvPr id="11" name="Slide Number Placeholder 10">
            <a:extLst>
              <a:ext uri="{FF2B5EF4-FFF2-40B4-BE49-F238E27FC236}">
                <a16:creationId xmlns:a16="http://schemas.microsoft.com/office/drawing/2014/main" id="{DD463063-6F0C-4592-84BE-F78769B7FF6E}"/>
              </a:ext>
            </a:extLst>
          </p:cNvPr>
          <p:cNvSpPr>
            <a:spLocks noGrp="1"/>
          </p:cNvSpPr>
          <p:nvPr>
            <p:ph type="sldNum" sz="quarter" idx="12"/>
          </p:nvPr>
        </p:nvSpPr>
        <p:spPr>
          <a:xfrm>
            <a:off x="6489402" y="6356350"/>
            <a:ext cx="2003434" cy="365125"/>
          </a:xfrm>
        </p:spPr>
        <p:txBody>
          <a:bodyPr/>
          <a:lstStyle/>
          <a:p>
            <a:fld id="{35D03780-7EDB-1345-A052-E7FB1ADF62AA}" type="slidenum">
              <a:rPr lang="en-US" smtClean="0"/>
              <a:pPr/>
              <a:t>3</a:t>
            </a:fld>
            <a:endParaRPr lang="en-US"/>
          </a:p>
        </p:txBody>
      </p:sp>
    </p:spTree>
    <p:extLst>
      <p:ext uri="{BB962C8B-B14F-4D97-AF65-F5344CB8AC3E}">
        <p14:creationId xmlns:p14="http://schemas.microsoft.com/office/powerpoint/2010/main" val="1065714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46844"/>
            <a:ext cx="8229600" cy="1278589"/>
          </a:xfrm>
        </p:spPr>
        <p:txBody>
          <a:bodyPr>
            <a:normAutofit fontScale="90000"/>
          </a:bodyPr>
          <a:lstStyle/>
          <a:p>
            <a:r>
              <a:rPr lang="en-US" dirty="0"/>
              <a:t>Driving is a Privilege.</a:t>
            </a:r>
            <a:br>
              <a:rPr lang="en-US" dirty="0"/>
            </a:br>
            <a:r>
              <a:rPr lang="en-US" dirty="0"/>
              <a:t>Not a Right.</a:t>
            </a:r>
          </a:p>
        </p:txBody>
      </p:sp>
      <p:sp>
        <p:nvSpPr>
          <p:cNvPr id="4" name="Slide Number Placeholder 3"/>
          <p:cNvSpPr>
            <a:spLocks noGrp="1"/>
          </p:cNvSpPr>
          <p:nvPr>
            <p:ph type="sldNum" sz="quarter" idx="12"/>
          </p:nvPr>
        </p:nvSpPr>
        <p:spPr/>
        <p:txBody>
          <a:bodyPr/>
          <a:lstStyle/>
          <a:p>
            <a:fld id="{35D03780-7EDB-1345-A052-E7FB1ADF62AA}" type="slidenum">
              <a:rPr lang="en-US" smtClean="0"/>
              <a:pPr/>
              <a:t>30</a:t>
            </a:fld>
            <a:endParaRPr lang="en-US"/>
          </a:p>
        </p:txBody>
      </p:sp>
      <p:sp>
        <p:nvSpPr>
          <p:cNvPr id="3" name="Rectangle 2">
            <a:extLst>
              <a:ext uri="{FF2B5EF4-FFF2-40B4-BE49-F238E27FC236}">
                <a16:creationId xmlns:a16="http://schemas.microsoft.com/office/drawing/2014/main" id="{4337672C-8109-4C26-B832-2FF98903403B}"/>
              </a:ext>
            </a:extLst>
          </p:cNvPr>
          <p:cNvSpPr/>
          <p:nvPr/>
        </p:nvSpPr>
        <p:spPr>
          <a:xfrm>
            <a:off x="329184" y="6385023"/>
            <a:ext cx="6611941" cy="307777"/>
          </a:xfrm>
          <a:prstGeom prst="rect">
            <a:avLst/>
          </a:prstGeom>
        </p:spPr>
        <p:txBody>
          <a:bodyPr wrap="square">
            <a:spAutoFit/>
          </a:bodyPr>
          <a:lstStyle/>
          <a:p>
            <a:r>
              <a:rPr lang="en-US" sz="1400" dirty="0"/>
              <a:t>http://www.mdt.mt.gov/visionzero/people/buckleup/privilege.shtml</a:t>
            </a:r>
          </a:p>
        </p:txBody>
      </p:sp>
      <p:sp>
        <p:nvSpPr>
          <p:cNvPr id="5" name="Rectangle 4">
            <a:extLst>
              <a:ext uri="{FF2B5EF4-FFF2-40B4-BE49-F238E27FC236}">
                <a16:creationId xmlns:a16="http://schemas.microsoft.com/office/drawing/2014/main" id="{909A16A9-3AB6-4AA1-8343-A62DBDA6941E}"/>
              </a:ext>
            </a:extLst>
          </p:cNvPr>
          <p:cNvSpPr/>
          <p:nvPr/>
        </p:nvSpPr>
        <p:spPr>
          <a:xfrm>
            <a:off x="1183573" y="3983107"/>
            <a:ext cx="7503227" cy="2171481"/>
          </a:xfrm>
          <a:prstGeom prst="rect">
            <a:avLst/>
          </a:prstGeom>
        </p:spPr>
        <p:txBody>
          <a:bodyPr wrap="square">
            <a:noAutofit/>
          </a:bodyPr>
          <a:lstStyle/>
          <a:p>
            <a:pPr fontAlgn="base">
              <a:spcAft>
                <a:spcPts val="1200"/>
              </a:spcAft>
            </a:pPr>
            <a:r>
              <a:rPr lang="en-US" sz="2400" dirty="0">
                <a:solidFill>
                  <a:srgbClr val="000000"/>
                </a:solidFill>
                <a:latin typeface="+mj-lt"/>
              </a:rPr>
              <a:t>It's a common misconception that everyone has a </a:t>
            </a:r>
            <a:r>
              <a:rPr lang="en-US" sz="2400" i="1" dirty="0">
                <a:solidFill>
                  <a:srgbClr val="000000"/>
                </a:solidFill>
                <a:latin typeface="+mj-lt"/>
              </a:rPr>
              <a:t>right</a:t>
            </a:r>
            <a:r>
              <a:rPr lang="en-US" sz="2400" dirty="0">
                <a:solidFill>
                  <a:srgbClr val="000000"/>
                </a:solidFill>
                <a:latin typeface="+mj-lt"/>
              </a:rPr>
              <a:t> to drive. In reality, operating a motor vehicle is a serious responsibility; it's a </a:t>
            </a:r>
            <a:r>
              <a:rPr lang="en-US" sz="2400" i="1" dirty="0">
                <a:solidFill>
                  <a:srgbClr val="000000"/>
                </a:solidFill>
                <a:latin typeface="+mj-lt"/>
              </a:rPr>
              <a:t>privilege </a:t>
            </a:r>
            <a:r>
              <a:rPr lang="en-US" sz="2400" dirty="0">
                <a:solidFill>
                  <a:srgbClr val="000000"/>
                </a:solidFill>
                <a:latin typeface="+mj-lt"/>
              </a:rPr>
              <a:t>not a right.</a:t>
            </a:r>
          </a:p>
          <a:p>
            <a:pPr fontAlgn="base"/>
            <a:r>
              <a:rPr lang="en-US" sz="2400" dirty="0">
                <a:solidFill>
                  <a:srgbClr val="000000"/>
                </a:solidFill>
                <a:latin typeface="+mj-lt"/>
              </a:rPr>
              <a:t>Everyone who drives by the rules keeps the privilege. Those who don't can lose their license.</a:t>
            </a:r>
            <a:endParaRPr lang="en-US" sz="2400" b="0" i="0" dirty="0">
              <a:solidFill>
                <a:srgbClr val="000000"/>
              </a:solidFill>
              <a:effectLst/>
              <a:latin typeface="+mj-lt"/>
            </a:endParaRPr>
          </a:p>
        </p:txBody>
      </p:sp>
      <p:pic>
        <p:nvPicPr>
          <p:cNvPr id="7" name="Picture 6">
            <a:extLst>
              <a:ext uri="{FF2B5EF4-FFF2-40B4-BE49-F238E27FC236}">
                <a16:creationId xmlns:a16="http://schemas.microsoft.com/office/drawing/2014/main" id="{90562D8F-24AF-4054-B311-81822185FC35}"/>
              </a:ext>
            </a:extLst>
          </p:cNvPr>
          <p:cNvPicPr>
            <a:picLocks noChangeAspect="1"/>
          </p:cNvPicPr>
          <p:nvPr/>
        </p:nvPicPr>
        <p:blipFill rotWithShape="1">
          <a:blip r:embed="rId2"/>
          <a:srcRect l="4224" t="7905" r="6756" b="29808"/>
          <a:stretch/>
        </p:blipFill>
        <p:spPr>
          <a:xfrm>
            <a:off x="3020290" y="1727195"/>
            <a:ext cx="3103419" cy="2171481"/>
          </a:xfrm>
          <a:prstGeom prst="rect">
            <a:avLst/>
          </a:prstGeom>
          <a:ln>
            <a:solidFill>
              <a:schemeClr val="tx1"/>
            </a:solidFill>
          </a:ln>
        </p:spPr>
      </p:pic>
    </p:spTree>
    <p:extLst>
      <p:ext uri="{BB962C8B-B14F-4D97-AF65-F5344CB8AC3E}">
        <p14:creationId xmlns:p14="http://schemas.microsoft.com/office/powerpoint/2010/main" val="1033881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bwMode="auto">
          <a:xfrm>
            <a:off x="609600" y="204284"/>
            <a:ext cx="8229600" cy="72866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Autofit/>
          </a:bodyPr>
          <a:lstStyle/>
          <a:p>
            <a:r>
              <a:rPr lang="en-US" sz="2000" dirty="0">
                <a:solidFill>
                  <a:schemeClr val="tx1"/>
                </a:solidFill>
              </a:rPr>
              <a:t>Montana Driver Education and Training</a:t>
            </a:r>
            <a:br>
              <a:rPr lang="en-US" sz="2400" b="1" dirty="0">
                <a:solidFill>
                  <a:srgbClr val="CC0066"/>
                </a:solidFill>
              </a:rPr>
            </a:br>
            <a:r>
              <a:rPr lang="en-US" sz="2400" dirty="0">
                <a:solidFill>
                  <a:srgbClr val="C00000"/>
                </a:solidFill>
              </a:rPr>
              <a:t>Standards and Benchmarks</a:t>
            </a:r>
          </a:p>
        </p:txBody>
      </p:sp>
      <p:sp>
        <p:nvSpPr>
          <p:cNvPr id="110595" name="Rectangle 3"/>
          <p:cNvSpPr>
            <a:spLocks noGrp="1" noChangeArrowheads="1"/>
          </p:cNvSpPr>
          <p:nvPr>
            <p:ph type="body" idx="4294967295"/>
          </p:nvPr>
        </p:nvSpPr>
        <p:spPr>
          <a:xfrm>
            <a:off x="339162" y="1161565"/>
            <a:ext cx="4011613" cy="5160962"/>
          </a:xfrm>
        </p:spPr>
        <p:txBody>
          <a:bodyPr>
            <a:noAutofit/>
          </a:bodyPr>
          <a:lstStyle/>
          <a:p>
            <a:pPr marL="0" indent="0">
              <a:lnSpc>
                <a:spcPct val="80000"/>
              </a:lnSpc>
              <a:buNone/>
            </a:pPr>
            <a:r>
              <a:rPr lang="en-US" sz="900" b="1" dirty="0">
                <a:latin typeface="Arial" charset="0"/>
              </a:rPr>
              <a:t>1.  </a:t>
            </a:r>
            <a:r>
              <a:rPr lang="en-US" sz="900" b="1" u="sng" dirty="0">
                <a:latin typeface="Arial" charset="0"/>
              </a:rPr>
              <a:t>Laws and Highway System</a:t>
            </a:r>
          </a:p>
          <a:p>
            <a:pPr marL="640080" lvl="1" indent="-457200">
              <a:lnSpc>
                <a:spcPct val="120000"/>
              </a:lnSpc>
              <a:buFontTx/>
              <a:buNone/>
            </a:pPr>
            <a:r>
              <a:rPr lang="en-US" sz="900" dirty="0">
                <a:latin typeface="Arial" charset="0"/>
              </a:rPr>
              <a:t>1.1.  	know the laws outlined in the Montana Driver's manual;</a:t>
            </a:r>
          </a:p>
          <a:p>
            <a:pPr marL="640080" lvl="1" indent="-457200">
              <a:lnSpc>
                <a:spcPct val="120000"/>
              </a:lnSpc>
              <a:buFontTx/>
              <a:buNone/>
            </a:pPr>
            <a:r>
              <a:rPr lang="en-US" sz="900" dirty="0">
                <a:latin typeface="Arial" charset="0"/>
              </a:rPr>
              <a:t>1.2.  	understand the laws outlined in the Montana Driver's Manual; and</a:t>
            </a:r>
          </a:p>
          <a:p>
            <a:pPr marL="640080" lvl="1" indent="-457200">
              <a:lnSpc>
                <a:spcPct val="120000"/>
              </a:lnSpc>
              <a:buFontTx/>
              <a:buNone/>
            </a:pPr>
            <a:r>
              <a:rPr lang="en-US" sz="900" dirty="0">
                <a:latin typeface="Arial" charset="0"/>
              </a:rPr>
              <a:t>1.3.  	consistently demonstrate knowledge and understanding by responsible adherence to highway transportation system traffic laws and control devices.</a:t>
            </a:r>
          </a:p>
          <a:p>
            <a:pPr marL="0" indent="0">
              <a:lnSpc>
                <a:spcPct val="120000"/>
              </a:lnSpc>
              <a:buNone/>
            </a:pPr>
            <a:r>
              <a:rPr lang="en-US" sz="900" b="1" dirty="0">
                <a:latin typeface="Arial" charset="0"/>
              </a:rPr>
              <a:t>2.  </a:t>
            </a:r>
            <a:r>
              <a:rPr lang="en-US" sz="900" b="1" u="sng" dirty="0">
                <a:latin typeface="Arial" charset="0"/>
              </a:rPr>
              <a:t>Responsibility</a:t>
            </a:r>
            <a:endParaRPr lang="en-US" sz="900" dirty="0">
              <a:latin typeface="Arial" charset="0"/>
            </a:endParaRPr>
          </a:p>
          <a:p>
            <a:pPr marL="640080" lvl="1" indent="-457200">
              <a:lnSpc>
                <a:spcPct val="120000"/>
              </a:lnSpc>
              <a:buFontTx/>
              <a:buNone/>
            </a:pPr>
            <a:r>
              <a:rPr lang="en-US" sz="900" dirty="0">
                <a:latin typeface="Arial" charset="0"/>
              </a:rPr>
              <a:t>2.1.  	recognize the importance of making safe and responsible decisions for owning and operating a motor vehicle;</a:t>
            </a:r>
          </a:p>
          <a:p>
            <a:pPr marL="640080" lvl="1" indent="-457200">
              <a:lnSpc>
                <a:spcPct val="120000"/>
              </a:lnSpc>
              <a:buFontTx/>
              <a:buNone/>
            </a:pPr>
            <a:r>
              <a:rPr lang="en-US" sz="900" dirty="0">
                <a:latin typeface="Arial" charset="0"/>
              </a:rPr>
              <a:t>2.2	demonstrate the ability to make appropriate decisions while operating a motor vehicle;</a:t>
            </a:r>
          </a:p>
          <a:p>
            <a:pPr marL="640080" lvl="1" indent="-457200">
              <a:lnSpc>
                <a:spcPct val="120000"/>
              </a:lnSpc>
              <a:buFontTx/>
              <a:buNone/>
            </a:pPr>
            <a:r>
              <a:rPr lang="en-US" sz="900" dirty="0">
                <a:latin typeface="Arial" charset="0"/>
              </a:rPr>
              <a:t>2.3.  	consistently display respect for other users of the highway transportation system; and</a:t>
            </a:r>
          </a:p>
          <a:p>
            <a:pPr marL="640080" lvl="1" indent="-457200">
              <a:lnSpc>
                <a:spcPct val="120000"/>
              </a:lnSpc>
              <a:buFontTx/>
              <a:buNone/>
            </a:pPr>
            <a:r>
              <a:rPr lang="en-US" sz="900" dirty="0">
                <a:latin typeface="Arial" charset="0"/>
              </a:rPr>
              <a:t>2.4.  	develop positive habits and attitudes for responsible driving.</a:t>
            </a:r>
          </a:p>
          <a:p>
            <a:pPr marL="0" indent="0">
              <a:lnSpc>
                <a:spcPct val="120000"/>
              </a:lnSpc>
              <a:buNone/>
            </a:pPr>
            <a:r>
              <a:rPr lang="en-US" sz="900" b="1" dirty="0">
                <a:latin typeface="Arial" charset="0"/>
              </a:rPr>
              <a:t>3.  </a:t>
            </a:r>
            <a:r>
              <a:rPr lang="en-US" sz="900" b="1" u="sng" dirty="0">
                <a:latin typeface="Arial" charset="0"/>
              </a:rPr>
              <a:t>Visual Skills</a:t>
            </a:r>
          </a:p>
          <a:p>
            <a:pPr marL="640080" lvl="1" indent="-457200">
              <a:lnSpc>
                <a:spcPct val="120000"/>
              </a:lnSpc>
              <a:buFontTx/>
              <a:buNone/>
            </a:pPr>
            <a:r>
              <a:rPr lang="en-US" sz="900" dirty="0">
                <a:latin typeface="Arial" charset="0"/>
              </a:rPr>
              <a:t>3.1. 	 know proper visual skills for operating a motor vehicle;</a:t>
            </a:r>
          </a:p>
          <a:p>
            <a:pPr marL="640080" lvl="1" indent="-457200">
              <a:lnSpc>
                <a:spcPct val="120000"/>
              </a:lnSpc>
              <a:buFontTx/>
              <a:buNone/>
            </a:pPr>
            <a:r>
              <a:rPr lang="en-US" sz="900" dirty="0">
                <a:latin typeface="Arial" charset="0"/>
              </a:rPr>
              <a:t>3.2.  	communicate and explain proper visual skills for operating a motor vehicle;</a:t>
            </a:r>
          </a:p>
          <a:p>
            <a:pPr marL="640080" lvl="1" indent="-457200">
              <a:lnSpc>
                <a:spcPct val="120000"/>
              </a:lnSpc>
              <a:buFontTx/>
              <a:buNone/>
            </a:pPr>
            <a:r>
              <a:rPr lang="en-US" sz="900" dirty="0">
                <a:latin typeface="Arial" charset="0"/>
              </a:rPr>
              <a:t>3.3. 	 demonstrate the use of proper visual skills for operating a motor vehicle; and</a:t>
            </a:r>
          </a:p>
          <a:p>
            <a:pPr marL="640080" lvl="1" indent="-457200">
              <a:lnSpc>
                <a:spcPct val="120000"/>
              </a:lnSpc>
              <a:buFontTx/>
              <a:buNone/>
            </a:pPr>
            <a:r>
              <a:rPr lang="en-US" sz="900" dirty="0">
                <a:latin typeface="Arial" charset="0"/>
              </a:rPr>
              <a:t>3.4.  	develop habits and attitudes with regard to proper visual skills.</a:t>
            </a:r>
          </a:p>
          <a:p>
            <a:pPr marL="0" indent="0">
              <a:lnSpc>
                <a:spcPct val="120000"/>
              </a:lnSpc>
              <a:buNone/>
            </a:pPr>
            <a:r>
              <a:rPr lang="en-US" sz="900" b="1" dirty="0">
                <a:latin typeface="Arial" charset="0"/>
              </a:rPr>
              <a:t>4.  </a:t>
            </a:r>
            <a:r>
              <a:rPr lang="en-US" sz="900" b="1" u="sng" dirty="0">
                <a:latin typeface="Arial" charset="0"/>
              </a:rPr>
              <a:t>Vehicle Control</a:t>
            </a:r>
          </a:p>
          <a:p>
            <a:pPr marL="640080" lvl="1" indent="-457200">
              <a:lnSpc>
                <a:spcPct val="120000"/>
              </a:lnSpc>
              <a:buFontTx/>
              <a:buNone/>
            </a:pPr>
            <a:r>
              <a:rPr lang="en-US" sz="900" dirty="0">
                <a:latin typeface="Arial" charset="0"/>
              </a:rPr>
              <a:t>4.1.  	demonstrate smooth, safe and efficient operation of a motor vehicle; and</a:t>
            </a:r>
          </a:p>
          <a:p>
            <a:pPr marL="640080" lvl="1" indent="-457200">
              <a:lnSpc>
                <a:spcPct val="120000"/>
              </a:lnSpc>
              <a:buFontTx/>
              <a:buNone/>
            </a:pPr>
            <a:r>
              <a:rPr lang="en-US" sz="900" dirty="0">
                <a:latin typeface="Arial" charset="0"/>
              </a:rPr>
              <a:t>4.2.  	develop positive habits and attitudes relative to safe, efficient and smooth vehicle operation.</a:t>
            </a:r>
          </a:p>
          <a:p>
            <a:pPr marL="640080" lvl="1" indent="-457200" algn="r">
              <a:lnSpc>
                <a:spcPct val="120000"/>
              </a:lnSpc>
              <a:buFontTx/>
              <a:buNone/>
            </a:pPr>
            <a:endParaRPr lang="en-US" sz="1000" i="1" dirty="0">
              <a:latin typeface="Arial" charset="0"/>
            </a:endParaRPr>
          </a:p>
        </p:txBody>
      </p:sp>
      <p:sp>
        <p:nvSpPr>
          <p:cNvPr id="2" name="Rectangle 1"/>
          <p:cNvSpPr/>
          <p:nvPr/>
        </p:nvSpPr>
        <p:spPr>
          <a:xfrm>
            <a:off x="4350775" y="1160206"/>
            <a:ext cx="4488425" cy="5155257"/>
          </a:xfrm>
          <a:prstGeom prst="rect">
            <a:avLst/>
          </a:prstGeom>
        </p:spPr>
        <p:txBody>
          <a:bodyPr wrap="square">
            <a:spAutoFit/>
          </a:bodyPr>
          <a:lstStyle/>
          <a:p>
            <a:pPr marL="609600" indent="-609600">
              <a:lnSpc>
                <a:spcPct val="120000"/>
              </a:lnSpc>
            </a:pPr>
            <a:r>
              <a:rPr lang="en-US" sz="900" b="1" dirty="0">
                <a:solidFill>
                  <a:prstClr val="black"/>
                </a:solidFill>
                <a:latin typeface="Arial" charset="0"/>
              </a:rPr>
              <a:t>5.  </a:t>
            </a:r>
            <a:r>
              <a:rPr lang="en-US" sz="900" b="1" u="sng" dirty="0">
                <a:solidFill>
                  <a:prstClr val="black"/>
                </a:solidFill>
                <a:latin typeface="Arial" charset="0"/>
              </a:rPr>
              <a:t>Communication</a:t>
            </a:r>
          </a:p>
          <a:p>
            <a:pPr marL="640080" lvl="1" indent="-457200">
              <a:lnSpc>
                <a:spcPct val="120000"/>
              </a:lnSpc>
            </a:pPr>
            <a:r>
              <a:rPr lang="en-US" sz="900" dirty="0">
                <a:solidFill>
                  <a:prstClr val="black"/>
                </a:solidFill>
                <a:latin typeface="Arial" charset="0"/>
              </a:rPr>
              <a:t>5.1.  	consistently communicate driving intentions (i.e., use of lights, vehicle position, and personal signals);</a:t>
            </a:r>
          </a:p>
          <a:p>
            <a:pPr marL="640080" lvl="1" indent="-457200">
              <a:lnSpc>
                <a:spcPct val="120000"/>
              </a:lnSpc>
            </a:pPr>
            <a:r>
              <a:rPr lang="en-US" sz="900" dirty="0">
                <a:solidFill>
                  <a:prstClr val="black"/>
                </a:solidFill>
                <a:latin typeface="Arial" charset="0"/>
              </a:rPr>
              <a:t>5.2.  	adjust driver behavior based on observation of the highway transportation system and other roadway users;</a:t>
            </a:r>
          </a:p>
          <a:p>
            <a:pPr marL="640080" lvl="1" indent="-457200">
              <a:lnSpc>
                <a:spcPct val="120000"/>
              </a:lnSpc>
            </a:pPr>
            <a:r>
              <a:rPr lang="en-US" sz="900" dirty="0">
                <a:solidFill>
                  <a:prstClr val="black"/>
                </a:solidFill>
                <a:latin typeface="Arial" charset="0"/>
              </a:rPr>
              <a:t>5.3.	adjust communication (i.e., use of lights, vehicle position, and personal signals) based on observation of the highway transportation system and other users; and</a:t>
            </a:r>
          </a:p>
          <a:p>
            <a:pPr marL="640080" lvl="1" indent="-457200">
              <a:lnSpc>
                <a:spcPct val="120000"/>
              </a:lnSpc>
            </a:pPr>
            <a:r>
              <a:rPr lang="en-US" sz="900" dirty="0">
                <a:solidFill>
                  <a:prstClr val="black"/>
                </a:solidFill>
                <a:latin typeface="Arial" charset="0"/>
              </a:rPr>
              <a:t>5.4.	develop positive habits and attitudes for effective communication.</a:t>
            </a:r>
          </a:p>
          <a:p>
            <a:pPr marL="609600" indent="-609600">
              <a:lnSpc>
                <a:spcPct val="120000"/>
              </a:lnSpc>
              <a:spcAft>
                <a:spcPts val="600"/>
              </a:spcAft>
            </a:pPr>
            <a:r>
              <a:rPr lang="en-US" sz="900" b="1" dirty="0">
                <a:solidFill>
                  <a:prstClr val="black"/>
                </a:solidFill>
                <a:latin typeface="Arial" charset="0"/>
              </a:rPr>
              <a:t>6.  </a:t>
            </a:r>
            <a:r>
              <a:rPr lang="en-US" sz="900" b="1" u="sng" dirty="0">
                <a:solidFill>
                  <a:prstClr val="black"/>
                </a:solidFill>
                <a:latin typeface="Arial" charset="0"/>
              </a:rPr>
              <a:t>Risk Management</a:t>
            </a:r>
          </a:p>
          <a:p>
            <a:pPr marL="640080" lvl="1" indent="-457200">
              <a:lnSpc>
                <a:spcPct val="120000"/>
              </a:lnSpc>
            </a:pPr>
            <a:r>
              <a:rPr lang="en-US" sz="900" dirty="0">
                <a:solidFill>
                  <a:prstClr val="black"/>
                </a:solidFill>
                <a:latin typeface="Arial" charset="0"/>
              </a:rPr>
              <a:t>6.1.	understand driver risk-management principles;</a:t>
            </a:r>
          </a:p>
          <a:p>
            <a:pPr marL="640080" lvl="1" indent="-457200">
              <a:lnSpc>
                <a:spcPct val="120000"/>
              </a:lnSpc>
            </a:pPr>
            <a:r>
              <a:rPr lang="en-US" sz="900" dirty="0">
                <a:solidFill>
                  <a:prstClr val="black"/>
                </a:solidFill>
                <a:latin typeface="Arial" charset="0"/>
              </a:rPr>
              <a:t>6.2. 	demonstrate driver risk-management strategies; and</a:t>
            </a:r>
          </a:p>
          <a:p>
            <a:pPr marL="640080" lvl="1" indent="-457200">
              <a:lnSpc>
                <a:spcPct val="120000"/>
              </a:lnSpc>
            </a:pPr>
            <a:r>
              <a:rPr lang="en-US" sz="900" dirty="0">
                <a:solidFill>
                  <a:prstClr val="black"/>
                </a:solidFill>
                <a:latin typeface="Arial" charset="0"/>
              </a:rPr>
              <a:t>6.3.	develop positive habits and attitudes for effective driver risk-management.</a:t>
            </a:r>
          </a:p>
          <a:p>
            <a:pPr marL="609600" indent="-609600">
              <a:lnSpc>
                <a:spcPct val="120000"/>
              </a:lnSpc>
            </a:pPr>
            <a:r>
              <a:rPr lang="en-US" sz="900" b="1" dirty="0">
                <a:solidFill>
                  <a:prstClr val="black"/>
                </a:solidFill>
                <a:latin typeface="Arial" charset="0"/>
              </a:rPr>
              <a:t>7.  </a:t>
            </a:r>
            <a:r>
              <a:rPr lang="en-US" sz="900" b="1" u="sng" dirty="0">
                <a:solidFill>
                  <a:prstClr val="black"/>
                </a:solidFill>
                <a:latin typeface="Arial" charset="0"/>
              </a:rPr>
              <a:t>Lifelong Learning</a:t>
            </a:r>
          </a:p>
          <a:p>
            <a:pPr marL="640080" lvl="1" indent="-457200">
              <a:lnSpc>
                <a:spcPct val="120000"/>
              </a:lnSpc>
            </a:pPr>
            <a:r>
              <a:rPr lang="en-US" sz="900" dirty="0">
                <a:solidFill>
                  <a:prstClr val="black"/>
                </a:solidFill>
                <a:latin typeface="Arial" charset="0"/>
              </a:rPr>
              <a:t>7.1. 	identify and use a range of learning strategies required to acquire or retain knowledge, positive driving habits, and driving skills for lifelong learning;</a:t>
            </a:r>
          </a:p>
          <a:p>
            <a:pPr marL="640080" lvl="1" indent="-457200">
              <a:lnSpc>
                <a:spcPct val="120000"/>
              </a:lnSpc>
            </a:pPr>
            <a:r>
              <a:rPr lang="en-US" sz="900" dirty="0">
                <a:solidFill>
                  <a:prstClr val="black"/>
                </a:solidFill>
                <a:latin typeface="Arial" charset="0"/>
              </a:rPr>
              <a:t>7.2.	establish learning goals that are based on an understanding of one’s own current and future learning needs; and</a:t>
            </a:r>
          </a:p>
          <a:p>
            <a:pPr marL="640080" lvl="1" indent="-457200">
              <a:lnSpc>
                <a:spcPct val="120000"/>
              </a:lnSpc>
            </a:pPr>
            <a:r>
              <a:rPr lang="en-US" sz="900" dirty="0">
                <a:solidFill>
                  <a:prstClr val="black"/>
                </a:solidFill>
                <a:latin typeface="Arial" charset="0"/>
              </a:rPr>
              <a:t>7.3. 	demonstrate knowledge and ability to make informed decisions required for positive driving habits, effective performance, and adaptation to change. </a:t>
            </a:r>
          </a:p>
          <a:p>
            <a:pPr marL="609600" indent="-609600">
              <a:lnSpc>
                <a:spcPct val="120000"/>
              </a:lnSpc>
            </a:pPr>
            <a:r>
              <a:rPr lang="en-US" sz="900" b="1" dirty="0">
                <a:solidFill>
                  <a:prstClr val="black"/>
                </a:solidFill>
                <a:latin typeface="Arial" charset="0"/>
              </a:rPr>
              <a:t>8.  </a:t>
            </a:r>
            <a:r>
              <a:rPr lang="en-US" sz="900" b="1" u="sng" dirty="0">
                <a:solidFill>
                  <a:prstClr val="black"/>
                </a:solidFill>
                <a:latin typeface="Arial" charset="0"/>
              </a:rPr>
              <a:t>Driving Experience</a:t>
            </a:r>
          </a:p>
          <a:p>
            <a:pPr marL="640080" lvl="1" indent="-457200">
              <a:lnSpc>
                <a:spcPct val="120000"/>
              </a:lnSpc>
            </a:pPr>
            <a:r>
              <a:rPr lang="en-US" sz="900" dirty="0">
                <a:solidFill>
                  <a:prstClr val="black"/>
                </a:solidFill>
                <a:latin typeface="Arial" charset="0"/>
              </a:rPr>
              <a:t>8.1.  	acquire at least the minimum number of BTW hours over at least the minimum number of days, as required by law, with a Montana-approved driver education teacher; and</a:t>
            </a:r>
          </a:p>
          <a:p>
            <a:pPr marL="640080" lvl="1" indent="-457200">
              <a:lnSpc>
                <a:spcPct val="120000"/>
              </a:lnSpc>
            </a:pPr>
            <a:r>
              <a:rPr lang="en-US" sz="900" dirty="0">
                <a:solidFill>
                  <a:prstClr val="black"/>
                </a:solidFill>
                <a:latin typeface="Arial" charset="0"/>
              </a:rPr>
              <a:t>8.2.	acquire additional behind-the-wheel driving experience with a parent or guardian’s assistance in a variety of driving situations (i.e., night, adverse weather, gravel road, etc.).</a:t>
            </a:r>
          </a:p>
        </p:txBody>
      </p:sp>
      <p:sp>
        <p:nvSpPr>
          <p:cNvPr id="3" name="Slide Number Placeholder 2">
            <a:extLst>
              <a:ext uri="{FF2B5EF4-FFF2-40B4-BE49-F238E27FC236}">
                <a16:creationId xmlns:a16="http://schemas.microsoft.com/office/drawing/2014/main" id="{E555EE31-D73A-47CA-97D3-19886DA1E495}"/>
              </a:ext>
            </a:extLst>
          </p:cNvPr>
          <p:cNvSpPr>
            <a:spLocks noGrp="1"/>
          </p:cNvSpPr>
          <p:nvPr>
            <p:ph type="sldNum" sz="quarter" idx="12"/>
          </p:nvPr>
        </p:nvSpPr>
        <p:spPr/>
        <p:txBody>
          <a:bodyPr/>
          <a:lstStyle/>
          <a:p>
            <a:fld id="{35D03780-7EDB-1345-A052-E7FB1ADF62AA}" type="slidenum">
              <a:rPr lang="en-US" smtClean="0"/>
              <a:pPr/>
              <a:t>31</a:t>
            </a:fld>
            <a:endParaRPr lang="en-US"/>
          </a:p>
        </p:txBody>
      </p:sp>
    </p:spTree>
    <p:extLst>
      <p:ext uri="{BB962C8B-B14F-4D97-AF65-F5344CB8AC3E}">
        <p14:creationId xmlns:p14="http://schemas.microsoft.com/office/powerpoint/2010/main" val="1733072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1171"/>
          </a:xfrm>
        </p:spPr>
        <p:txBody>
          <a:bodyPr>
            <a:normAutofit/>
          </a:bodyPr>
          <a:lstStyle/>
          <a:p>
            <a:r>
              <a:rPr lang="en-US" sz="3600" dirty="0"/>
              <a:t>Applying for your Learner License</a:t>
            </a:r>
          </a:p>
        </p:txBody>
      </p:sp>
      <p:sp>
        <p:nvSpPr>
          <p:cNvPr id="3" name="Content Placeholder 2"/>
          <p:cNvSpPr>
            <a:spLocks noGrp="1"/>
          </p:cNvSpPr>
          <p:nvPr>
            <p:ph idx="1"/>
          </p:nvPr>
        </p:nvSpPr>
        <p:spPr>
          <a:xfrm>
            <a:off x="5661764" y="1395716"/>
            <a:ext cx="3269294" cy="4541621"/>
          </a:xfrm>
        </p:spPr>
        <p:txBody>
          <a:bodyPr>
            <a:normAutofit/>
          </a:bodyPr>
          <a:lstStyle/>
          <a:p>
            <a:r>
              <a:rPr lang="en-US" sz="2400" dirty="0">
                <a:latin typeface="+mj-lt"/>
                <a:cs typeface="Arial" pitchFamily="34" charset="0"/>
              </a:rPr>
              <a:t>If you don’t get your Learner License before your driver education class ends, the 6-month GDL practice period starts over.</a:t>
            </a:r>
          </a:p>
          <a:p>
            <a:r>
              <a:rPr lang="en-US" sz="2400" dirty="0">
                <a:latin typeface="+mj-lt"/>
                <a:cs typeface="Arial" pitchFamily="34" charset="0"/>
              </a:rPr>
              <a:t>The items on this list are required to apply for a learner license or a driver’s license.</a:t>
            </a:r>
          </a:p>
          <a:p>
            <a:pPr>
              <a:buNone/>
            </a:pPr>
            <a:endParaRPr lang="en-US" dirty="0"/>
          </a:p>
        </p:txBody>
      </p:sp>
      <p:sp>
        <p:nvSpPr>
          <p:cNvPr id="4" name="Slide Number Placeholder 3"/>
          <p:cNvSpPr>
            <a:spLocks noGrp="1"/>
          </p:cNvSpPr>
          <p:nvPr>
            <p:ph type="sldNum" sz="quarter" idx="12"/>
          </p:nvPr>
        </p:nvSpPr>
        <p:spPr>
          <a:xfrm>
            <a:off x="7716982" y="6356350"/>
            <a:ext cx="775854" cy="365125"/>
          </a:xfrm>
        </p:spPr>
        <p:txBody>
          <a:bodyPr/>
          <a:lstStyle/>
          <a:p>
            <a:fld id="{35D03780-7EDB-1345-A052-E7FB1ADF62AA}" type="slidenum">
              <a:rPr lang="en-US" smtClean="0"/>
              <a:pPr/>
              <a:t>4</a:t>
            </a:fld>
            <a:endParaRPr lang="en-US" dirty="0"/>
          </a:p>
        </p:txBody>
      </p:sp>
      <p:grpSp>
        <p:nvGrpSpPr>
          <p:cNvPr id="9" name="Group 8"/>
          <p:cNvGrpSpPr/>
          <p:nvPr/>
        </p:nvGrpSpPr>
        <p:grpSpPr>
          <a:xfrm>
            <a:off x="457201" y="1394822"/>
            <a:ext cx="5098212" cy="4663078"/>
            <a:chOff x="3953002" y="1600200"/>
            <a:chExt cx="4914953" cy="4542515"/>
          </a:xfrm>
        </p:grpSpPr>
        <p:pic>
          <p:nvPicPr>
            <p:cNvPr id="5" name="Picture 5" descr="Memo - Memo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3002" y="1600200"/>
              <a:ext cx="4914953" cy="4542515"/>
            </a:xfrm>
            <a:prstGeom prst="rect">
              <a:avLst/>
            </a:prstGeom>
            <a:noFill/>
            <a:ln w="9525">
              <a:noFill/>
              <a:miter lim="800000"/>
              <a:headEnd/>
              <a:tailEnd/>
            </a:ln>
          </p:spPr>
        </p:pic>
        <p:sp>
          <p:nvSpPr>
            <p:cNvPr id="7" name="Text Box 7"/>
            <p:cNvSpPr txBox="1">
              <a:spLocks noChangeArrowheads="1"/>
            </p:cNvSpPr>
            <p:nvPr/>
          </p:nvSpPr>
          <p:spPr bwMode="auto">
            <a:xfrm>
              <a:off x="5400137" y="2631062"/>
              <a:ext cx="3286664" cy="2462213"/>
            </a:xfrm>
            <a:prstGeom prst="rect">
              <a:avLst/>
            </a:prstGeom>
            <a:noFill/>
            <a:ln w="9525">
              <a:noFill/>
              <a:miter lim="800000"/>
              <a:headEnd/>
              <a:tailEnd/>
            </a:ln>
          </p:spPr>
          <p:txBody>
            <a:bodyPr wrap="square">
              <a:spAutoFit/>
            </a:bodyPr>
            <a:lstStyle/>
            <a:p>
              <a:pPr>
                <a:spcBef>
                  <a:spcPct val="50000"/>
                </a:spcBef>
              </a:pPr>
              <a:r>
                <a:rPr lang="en-US" sz="1400" b="1" u="sng" dirty="0">
                  <a:latin typeface="Arial" pitchFamily="34" charset="0"/>
                  <a:ea typeface="Kozuka Gothic Pro R" pitchFamily="34" charset="-128"/>
                  <a:cs typeface="Arial" pitchFamily="34" charset="0"/>
                </a:rPr>
                <a:t>Bring to the Driver Exam Station or your Driver Education class:</a:t>
              </a:r>
            </a:p>
            <a:p>
              <a:pPr marL="342900" indent="-342900">
                <a:spcBef>
                  <a:spcPct val="50000"/>
                </a:spcBef>
                <a:buFontTx/>
                <a:buAutoNum type="arabicPeriod"/>
              </a:pPr>
              <a:r>
                <a:rPr lang="en-US" sz="1400" b="1" dirty="0">
                  <a:latin typeface="Arial" pitchFamily="34" charset="0"/>
                  <a:ea typeface="Kozuka Gothic Pro R" pitchFamily="34" charset="-128"/>
                  <a:cs typeface="Arial" pitchFamily="34" charset="0"/>
                </a:rPr>
                <a:t>Certified Birth certificate</a:t>
              </a:r>
            </a:p>
            <a:p>
              <a:pPr marL="342900" indent="-342900">
                <a:spcBef>
                  <a:spcPct val="50000"/>
                </a:spcBef>
                <a:buFontTx/>
                <a:buAutoNum type="arabicPeriod"/>
              </a:pPr>
              <a:r>
                <a:rPr lang="en-US" sz="1400" b="1" dirty="0">
                  <a:latin typeface="Arial" pitchFamily="34" charset="0"/>
                  <a:ea typeface="Kozuka Gothic Pro R" pitchFamily="34" charset="-128"/>
                  <a:cs typeface="Arial" pitchFamily="34" charset="0"/>
                </a:rPr>
                <a:t>Social Security card</a:t>
              </a:r>
            </a:p>
            <a:p>
              <a:pPr marL="342900" indent="-342900">
                <a:spcBef>
                  <a:spcPct val="50000"/>
                </a:spcBef>
                <a:buFontTx/>
                <a:buAutoNum type="arabicPeriod"/>
              </a:pPr>
              <a:r>
                <a:rPr lang="en-US" sz="1400" b="1" dirty="0">
                  <a:latin typeface="Arial" pitchFamily="34" charset="0"/>
                  <a:ea typeface="Kozuka Gothic Pro R" pitchFamily="34" charset="-128"/>
                  <a:cs typeface="Arial" pitchFamily="34" charset="0"/>
                </a:rPr>
                <a:t>Proof of Montana residency</a:t>
              </a:r>
            </a:p>
            <a:p>
              <a:pPr marL="342900" indent="-342900">
                <a:spcBef>
                  <a:spcPct val="50000"/>
                </a:spcBef>
                <a:buFontTx/>
                <a:buAutoNum type="arabicPeriod"/>
              </a:pPr>
              <a:r>
                <a:rPr lang="en-US" sz="1400" b="1" dirty="0">
                  <a:latin typeface="Arial" pitchFamily="34" charset="0"/>
                  <a:ea typeface="Kozuka Gothic Pro R" pitchFamily="34" charset="-128"/>
                  <a:cs typeface="Arial" pitchFamily="34" charset="0"/>
                </a:rPr>
                <a:t>Eyeglasses</a:t>
              </a:r>
            </a:p>
            <a:p>
              <a:pPr marL="342900" indent="-342900">
                <a:spcBef>
                  <a:spcPct val="50000"/>
                </a:spcBef>
                <a:buFontTx/>
                <a:buAutoNum type="arabicPeriod"/>
              </a:pPr>
              <a:r>
                <a:rPr lang="en-US" sz="1400" b="1" dirty="0">
                  <a:latin typeface="Arial" pitchFamily="34" charset="0"/>
                  <a:ea typeface="Kozuka Gothic Pro R" pitchFamily="34" charset="-128"/>
                  <a:cs typeface="Arial" pitchFamily="34" charset="0"/>
                </a:rPr>
                <a:t>Money</a:t>
              </a:r>
            </a:p>
            <a:p>
              <a:pPr marL="342900" indent="-342900">
                <a:spcBef>
                  <a:spcPct val="50000"/>
                </a:spcBef>
                <a:buFontTx/>
                <a:buAutoNum type="arabicPeriod"/>
              </a:pPr>
              <a:r>
                <a:rPr lang="en-US" sz="1400" b="1" dirty="0">
                  <a:latin typeface="Arial" pitchFamily="34" charset="0"/>
                  <a:ea typeface="Kozuka Gothic Pro R" pitchFamily="34" charset="-128"/>
                  <a:cs typeface="Arial" pitchFamily="34" charset="0"/>
                </a:rPr>
                <a:t>Mom or Dad, or guardian</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Grp="1" noChangeAspect="1" noChangeArrowheads="1"/>
          </p:cNvPicPr>
          <p:nvPr>
            <p:ph idx="1"/>
          </p:nvPr>
        </p:nvPicPr>
        <p:blipFill rotWithShape="1">
          <a:blip r:embed="rId3"/>
          <a:srcRect b="9003"/>
          <a:stretch/>
        </p:blipFill>
        <p:spPr bwMode="auto">
          <a:xfrm>
            <a:off x="4478207" y="172536"/>
            <a:ext cx="4478706" cy="6192494"/>
          </a:xfrm>
          <a:prstGeom prst="rect">
            <a:avLst/>
          </a:prstGeom>
          <a:noFill/>
          <a:ln w="9525">
            <a:noFill/>
            <a:miter lim="800000"/>
            <a:headEnd/>
            <a:tailEnd/>
          </a:ln>
        </p:spPr>
      </p:pic>
      <p:sp>
        <p:nvSpPr>
          <p:cNvPr id="5" name="TextBox 4"/>
          <p:cNvSpPr txBox="1"/>
          <p:nvPr/>
        </p:nvSpPr>
        <p:spPr>
          <a:xfrm>
            <a:off x="311782" y="1515649"/>
            <a:ext cx="3896312" cy="4960307"/>
          </a:xfrm>
          <a:prstGeom prst="rect">
            <a:avLst/>
          </a:prstGeom>
          <a:noFill/>
        </p:spPr>
        <p:txBody>
          <a:bodyPr wrap="square" rtlCol="0">
            <a:noAutofit/>
          </a:bodyPr>
          <a:lstStyle/>
          <a:p>
            <a:pPr eaLnBrk="1" hangingPunct="1"/>
            <a:endParaRPr lang="en-US" sz="1000" dirty="0">
              <a:latin typeface="+mn-lt"/>
            </a:endParaRPr>
          </a:p>
          <a:p>
            <a:pPr eaLnBrk="1" hangingPunct="1"/>
            <a:r>
              <a:rPr lang="en-US" sz="2000" b="1" dirty="0">
                <a:solidFill>
                  <a:srgbClr val="C00000"/>
                </a:solidFill>
                <a:latin typeface="+mj-lt"/>
                <a:cs typeface="Arial" panose="020B0604020202020204" pitchFamily="34" charset="0"/>
              </a:rPr>
              <a:t>Seatbelts required</a:t>
            </a:r>
            <a:r>
              <a:rPr lang="en-US" sz="2000" dirty="0">
                <a:solidFill>
                  <a:srgbClr val="C00000"/>
                </a:solidFill>
                <a:latin typeface="+mj-lt"/>
                <a:cs typeface="Arial" panose="020B0604020202020204" pitchFamily="34" charset="0"/>
              </a:rPr>
              <a:t> </a:t>
            </a:r>
          </a:p>
          <a:p>
            <a:pPr eaLnBrk="1" hangingPunct="1"/>
            <a:r>
              <a:rPr lang="en-US" sz="2000" dirty="0">
                <a:latin typeface="+mj-lt"/>
                <a:cs typeface="Arial" panose="020B0604020202020204" pitchFamily="34" charset="0"/>
              </a:rPr>
              <a:t>for everyone – all the time</a:t>
            </a:r>
          </a:p>
          <a:p>
            <a:pPr eaLnBrk="1" hangingPunct="1"/>
            <a:endParaRPr lang="en-US" sz="2000" dirty="0">
              <a:latin typeface="+mj-lt"/>
              <a:cs typeface="Arial" panose="020B0604020202020204" pitchFamily="34" charset="0"/>
            </a:endParaRPr>
          </a:p>
          <a:p>
            <a:pPr eaLnBrk="1" hangingPunct="1"/>
            <a:r>
              <a:rPr lang="en-US" sz="2000" b="1" dirty="0">
                <a:solidFill>
                  <a:srgbClr val="C00000"/>
                </a:solidFill>
                <a:latin typeface="+mj-lt"/>
                <a:cs typeface="Arial" panose="020B0604020202020204" pitchFamily="34" charset="0"/>
              </a:rPr>
              <a:t>Passengers</a:t>
            </a:r>
            <a:r>
              <a:rPr lang="en-US" sz="2000" dirty="0">
                <a:solidFill>
                  <a:srgbClr val="C00000"/>
                </a:solidFill>
                <a:latin typeface="+mj-lt"/>
                <a:cs typeface="Arial" panose="020B0604020202020204" pitchFamily="34" charset="0"/>
              </a:rPr>
              <a:t> </a:t>
            </a:r>
          </a:p>
          <a:p>
            <a:pPr eaLnBrk="1" hangingPunct="1"/>
            <a:r>
              <a:rPr lang="en-US" sz="2000" dirty="0">
                <a:latin typeface="+mj-lt"/>
                <a:cs typeface="Arial" panose="020B0604020202020204" pitchFamily="34" charset="0"/>
              </a:rPr>
              <a:t>First 6 months – only one</a:t>
            </a:r>
          </a:p>
          <a:p>
            <a:pPr eaLnBrk="1" hangingPunct="1"/>
            <a:r>
              <a:rPr lang="en-US" sz="2000" dirty="0">
                <a:latin typeface="+mj-lt"/>
                <a:cs typeface="Arial" panose="020B0604020202020204" pitchFamily="34" charset="0"/>
              </a:rPr>
              <a:t>Second 6 months – up to 3</a:t>
            </a:r>
          </a:p>
          <a:p>
            <a:pPr eaLnBrk="1" hangingPunct="1"/>
            <a:r>
              <a:rPr lang="en-US" b="1" i="1" dirty="0">
                <a:solidFill>
                  <a:srgbClr val="C00000"/>
                </a:solidFill>
                <a:latin typeface="+mj-lt"/>
                <a:cs typeface="Arial" panose="020B0604020202020204" pitchFamily="34" charset="0"/>
              </a:rPr>
              <a:t>Best Practices</a:t>
            </a:r>
            <a:r>
              <a:rPr lang="en-US" b="1" dirty="0">
                <a:solidFill>
                  <a:srgbClr val="C00000"/>
                </a:solidFill>
                <a:latin typeface="+mj-lt"/>
                <a:cs typeface="Arial" panose="020B0604020202020204" pitchFamily="34" charset="0"/>
              </a:rPr>
              <a:t>: </a:t>
            </a:r>
            <a:r>
              <a:rPr lang="en-US" b="1" i="1" dirty="0">
                <a:latin typeface="+mj-lt"/>
                <a:cs typeface="Arial" panose="020B0604020202020204" pitchFamily="34" charset="0"/>
              </a:rPr>
              <a:t>No passengers</a:t>
            </a:r>
          </a:p>
          <a:p>
            <a:pPr eaLnBrk="1" hangingPunct="1"/>
            <a:endParaRPr lang="en-US" sz="2000" dirty="0">
              <a:latin typeface="+mj-lt"/>
              <a:cs typeface="Arial" panose="020B0604020202020204" pitchFamily="34" charset="0"/>
            </a:endParaRPr>
          </a:p>
          <a:p>
            <a:pPr eaLnBrk="1" hangingPunct="1"/>
            <a:r>
              <a:rPr lang="en-US" sz="2000" b="1" dirty="0">
                <a:solidFill>
                  <a:srgbClr val="C00000"/>
                </a:solidFill>
                <a:latin typeface="+mj-lt"/>
                <a:cs typeface="Arial" panose="020B0604020202020204" pitchFamily="34" charset="0"/>
              </a:rPr>
              <a:t>Night restrictions</a:t>
            </a:r>
            <a:r>
              <a:rPr lang="en-US" sz="2000" dirty="0">
                <a:solidFill>
                  <a:srgbClr val="C00000"/>
                </a:solidFill>
                <a:latin typeface="+mj-lt"/>
                <a:cs typeface="Arial" panose="020B0604020202020204" pitchFamily="34" charset="0"/>
              </a:rPr>
              <a:t> </a:t>
            </a:r>
          </a:p>
          <a:p>
            <a:pPr eaLnBrk="1" hangingPunct="1"/>
            <a:r>
              <a:rPr lang="en-US" sz="2000" dirty="0">
                <a:latin typeface="+mj-lt"/>
                <a:cs typeface="Arial" panose="020B0604020202020204" pitchFamily="34" charset="0"/>
              </a:rPr>
              <a:t>11:00 PM – 5:00 AM</a:t>
            </a:r>
          </a:p>
          <a:p>
            <a:pPr eaLnBrk="1" hangingPunct="1"/>
            <a:r>
              <a:rPr lang="en-US" b="1" i="1" dirty="0">
                <a:solidFill>
                  <a:srgbClr val="C00000"/>
                </a:solidFill>
                <a:latin typeface="+mj-lt"/>
                <a:cs typeface="Arial" panose="020B0604020202020204" pitchFamily="34" charset="0"/>
              </a:rPr>
              <a:t>Best Practices</a:t>
            </a:r>
            <a:r>
              <a:rPr lang="en-US" b="1" dirty="0">
                <a:solidFill>
                  <a:srgbClr val="C00000"/>
                </a:solidFill>
                <a:latin typeface="+mj-lt"/>
                <a:cs typeface="Arial" panose="020B0604020202020204" pitchFamily="34" charset="0"/>
              </a:rPr>
              <a:t>: </a:t>
            </a:r>
            <a:r>
              <a:rPr lang="en-US" b="1" i="1" dirty="0">
                <a:latin typeface="+mj-lt"/>
                <a:cs typeface="Arial" panose="020B0604020202020204" pitchFamily="34" charset="0"/>
              </a:rPr>
              <a:t>The real risk is darkness</a:t>
            </a:r>
            <a:r>
              <a:rPr lang="en-US" b="1" i="1" dirty="0">
                <a:solidFill>
                  <a:srgbClr val="CC3399"/>
                </a:solidFill>
                <a:latin typeface="+mj-lt"/>
                <a:cs typeface="Arial" panose="020B0604020202020204" pitchFamily="34" charset="0"/>
              </a:rPr>
              <a:t> </a:t>
            </a:r>
          </a:p>
          <a:p>
            <a:pPr eaLnBrk="1" hangingPunct="1"/>
            <a:endParaRPr lang="en-US" sz="2000" dirty="0">
              <a:solidFill>
                <a:srgbClr val="CC3399"/>
              </a:solidFill>
              <a:latin typeface="+mj-lt"/>
              <a:cs typeface="Arial" panose="020B0604020202020204" pitchFamily="34" charset="0"/>
            </a:endParaRPr>
          </a:p>
          <a:p>
            <a:pPr algn="ctr" eaLnBrk="1" hangingPunct="1"/>
            <a:r>
              <a:rPr lang="en-US" sz="2000" b="1" dirty="0">
                <a:solidFill>
                  <a:srgbClr val="C00000"/>
                </a:solidFill>
                <a:latin typeface="+mj-lt"/>
                <a:cs typeface="Arial" panose="020B0604020202020204" pitchFamily="34" charset="0"/>
              </a:rPr>
              <a:t>Parents are the key to </a:t>
            </a:r>
          </a:p>
          <a:p>
            <a:pPr algn="ctr" eaLnBrk="1" hangingPunct="1"/>
            <a:r>
              <a:rPr lang="en-US" sz="2000" b="1" dirty="0">
                <a:solidFill>
                  <a:srgbClr val="C00000"/>
                </a:solidFill>
                <a:latin typeface="+mj-lt"/>
                <a:cs typeface="Arial" panose="020B0604020202020204" pitchFamily="34" charset="0"/>
              </a:rPr>
              <a:t>teen driver safety</a:t>
            </a:r>
            <a:r>
              <a:rPr lang="en-US" sz="2000" b="1" dirty="0">
                <a:solidFill>
                  <a:srgbClr val="C00000"/>
                </a:solidFill>
                <a:latin typeface="Arial" panose="020B0604020202020204" pitchFamily="34" charset="0"/>
                <a:cs typeface="Arial" panose="020B0604020202020204" pitchFamily="34" charset="0"/>
              </a:rPr>
              <a:t>.</a:t>
            </a:r>
            <a:endParaRPr lang="en-US" sz="2000" dirty="0">
              <a:solidFill>
                <a:srgbClr val="C00000"/>
              </a:solidFill>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2"/>
          </p:nvPr>
        </p:nvSpPr>
        <p:spPr>
          <a:xfrm>
            <a:off x="7758544" y="6370205"/>
            <a:ext cx="781327" cy="365125"/>
          </a:xfrm>
        </p:spPr>
        <p:txBody>
          <a:bodyPr/>
          <a:lstStyle/>
          <a:p>
            <a:fld id="{756FC360-03FE-4CB9-B811-76B98DF580A3}" type="slidenum">
              <a:rPr lang="en-US" smtClean="0"/>
              <a:pPr/>
              <a:t>5</a:t>
            </a:fld>
            <a:endParaRPr lang="en-US" dirty="0"/>
          </a:p>
        </p:txBody>
      </p:sp>
      <p:sp>
        <p:nvSpPr>
          <p:cNvPr id="3" name="Rectangle 2"/>
          <p:cNvSpPr/>
          <p:nvPr/>
        </p:nvSpPr>
        <p:spPr>
          <a:xfrm>
            <a:off x="180977" y="157460"/>
            <a:ext cx="4027117" cy="1200329"/>
          </a:xfrm>
          <a:prstGeom prst="rect">
            <a:avLst/>
          </a:prstGeom>
        </p:spPr>
        <p:txBody>
          <a:bodyPr wrap="square">
            <a:spAutoFit/>
          </a:bodyPr>
          <a:lstStyle/>
          <a:p>
            <a:pPr algn="ctr" defTabSz="914400"/>
            <a:r>
              <a:rPr lang="en-US" sz="3600" dirty="0">
                <a:solidFill>
                  <a:srgbClr val="C00000"/>
                </a:solidFill>
                <a:latin typeface="+mj-lt"/>
                <a:cs typeface="Arial" panose="020B0604020202020204" pitchFamily="34" charset="0"/>
              </a:rPr>
              <a:t>GDL First-Year </a:t>
            </a:r>
            <a:br>
              <a:rPr lang="en-US" sz="3600" dirty="0">
                <a:solidFill>
                  <a:srgbClr val="C00000"/>
                </a:solidFill>
                <a:latin typeface="+mj-lt"/>
                <a:cs typeface="Arial" panose="020B0604020202020204" pitchFamily="34" charset="0"/>
              </a:rPr>
            </a:br>
            <a:r>
              <a:rPr lang="en-US" sz="3600" dirty="0">
                <a:solidFill>
                  <a:srgbClr val="C00000"/>
                </a:solidFill>
                <a:latin typeface="+mj-lt"/>
                <a:cs typeface="Arial" panose="020B0604020202020204" pitchFamily="34" charset="0"/>
              </a:rPr>
              <a:t>Restricted License</a:t>
            </a:r>
          </a:p>
        </p:txBody>
      </p:sp>
    </p:spTree>
    <p:extLst>
      <p:ext uri="{BB962C8B-B14F-4D97-AF65-F5344CB8AC3E}">
        <p14:creationId xmlns:p14="http://schemas.microsoft.com/office/powerpoint/2010/main" val="90171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4" name="Rectangle 4"/>
          <p:cNvSpPr>
            <a:spLocks noGrp="1" noChangeArrowheads="1"/>
          </p:cNvSpPr>
          <p:nvPr>
            <p:ph idx="1"/>
          </p:nvPr>
        </p:nvSpPr>
        <p:spPr>
          <a:xfrm>
            <a:off x="4281054" y="1344158"/>
            <a:ext cx="4540009" cy="4782005"/>
          </a:xfrm>
        </p:spPr>
        <p:txBody>
          <a:bodyPr>
            <a:noAutofit/>
          </a:bodyPr>
          <a:lstStyle/>
          <a:p>
            <a:pPr marL="457200" lvl="1" indent="-457200">
              <a:spcBef>
                <a:spcPts val="1200"/>
              </a:spcBef>
              <a:buFont typeface="Arial" pitchFamily="34" charset="0"/>
              <a:buChar char="•"/>
            </a:pPr>
            <a:r>
              <a:rPr lang="en-US" sz="2000" dirty="0">
                <a:cs typeface="Arial" panose="020B0604020202020204" pitchFamily="34" charset="0"/>
              </a:rPr>
              <a:t>Log to track 50 hours of supervised practice time.</a:t>
            </a:r>
          </a:p>
          <a:p>
            <a:pPr marL="457200" lvl="1" indent="-457200" algn="l">
              <a:spcBef>
                <a:spcPts val="1200"/>
              </a:spcBef>
              <a:buFont typeface="Arial" pitchFamily="34" charset="0"/>
              <a:buChar char="•"/>
            </a:pPr>
            <a:r>
              <a:rPr lang="en-US" sz="2000" dirty="0">
                <a:solidFill>
                  <a:schemeClr val="tx1"/>
                </a:solidFill>
                <a:latin typeface="+mj-lt"/>
                <a:cs typeface="Arial" panose="020B0604020202020204" pitchFamily="34" charset="0"/>
              </a:rPr>
              <a:t>Parent, legal guardian or licensed adult driver (authorized by parent/ guardian) can supervise the teen driver with a learner license.</a:t>
            </a:r>
          </a:p>
          <a:p>
            <a:pPr marL="457200" lvl="1" indent="-457200" algn="l">
              <a:spcBef>
                <a:spcPts val="1200"/>
              </a:spcBef>
              <a:buFont typeface="Arial" pitchFamily="34" charset="0"/>
              <a:buChar char="•"/>
            </a:pPr>
            <a:r>
              <a:rPr lang="en-US" sz="2000" dirty="0">
                <a:solidFill>
                  <a:schemeClr val="tx1"/>
                </a:solidFill>
                <a:latin typeface="+mj-lt"/>
                <a:cs typeface="Arial" panose="020B0604020202020204" pitchFamily="34" charset="0"/>
              </a:rPr>
              <a:t>Practice in varied traffic, weather and road conditions</a:t>
            </a:r>
          </a:p>
          <a:p>
            <a:pPr indent="-457200">
              <a:spcBef>
                <a:spcPts val="1200"/>
              </a:spcBef>
              <a:buFont typeface="Arial" pitchFamily="34" charset="0"/>
              <a:buChar char="•"/>
            </a:pPr>
            <a:r>
              <a:rPr lang="en-US" sz="2000" dirty="0">
                <a:solidFill>
                  <a:schemeClr val="tx1"/>
                </a:solidFill>
                <a:latin typeface="+mj-lt"/>
                <a:cs typeface="Arial" panose="020B0604020202020204" pitchFamily="34" charset="0"/>
              </a:rPr>
              <a:t>Develop a Parent/Teen contract</a:t>
            </a:r>
            <a:r>
              <a:rPr lang="en-US" sz="2400" dirty="0">
                <a:solidFill>
                  <a:schemeClr val="tx1"/>
                </a:solidFill>
                <a:latin typeface="+mj-lt"/>
                <a:cs typeface="Arial" panose="020B0604020202020204" pitchFamily="34" charset="0"/>
              </a:rPr>
              <a:t>.</a:t>
            </a:r>
          </a:p>
          <a:p>
            <a:pPr marL="457200" lvl="1" indent="-457200" algn="l">
              <a:spcBef>
                <a:spcPts val="1200"/>
              </a:spcBef>
              <a:buFont typeface="Arial" pitchFamily="34" charset="0"/>
              <a:buChar char="•"/>
            </a:pPr>
            <a:r>
              <a:rPr lang="en-US" sz="2000" dirty="0">
                <a:solidFill>
                  <a:schemeClr val="tx1"/>
                </a:solidFill>
                <a:latin typeface="+mj-lt"/>
                <a:cs typeface="Arial" panose="020B0604020202020204" pitchFamily="34" charset="0"/>
              </a:rPr>
              <a:t>Bring  practice log to driver examiner when applying for restricted license; they will ask for it.</a:t>
            </a:r>
          </a:p>
          <a:p>
            <a:pPr marL="457200" lvl="1" indent="-457200">
              <a:spcBef>
                <a:spcPts val="1200"/>
              </a:spcBef>
              <a:buNone/>
            </a:pPr>
            <a:endParaRPr lang="en-US" b="1" dirty="0"/>
          </a:p>
          <a:p>
            <a:pPr lvl="1">
              <a:buFont typeface="Wingdings" pitchFamily="2" charset="2"/>
              <a:buChar char="Ø"/>
            </a:pPr>
            <a:endParaRPr lang="en-US" b="1" dirty="0"/>
          </a:p>
        </p:txBody>
      </p:sp>
      <p:sp>
        <p:nvSpPr>
          <p:cNvPr id="5" name="Rectangle 5"/>
          <p:cNvSpPr>
            <a:spLocks noChangeArrowheads="1"/>
          </p:cNvSpPr>
          <p:nvPr/>
        </p:nvSpPr>
        <p:spPr bwMode="auto">
          <a:xfrm>
            <a:off x="514350" y="223162"/>
            <a:ext cx="8306713" cy="829783"/>
          </a:xfrm>
          <a:prstGeom prst="rect">
            <a:avLst/>
          </a:prstGeom>
          <a:noFill/>
          <a:ln w="9525">
            <a:noFill/>
            <a:miter lim="800000"/>
            <a:headEnd/>
            <a:tailEnd/>
          </a:ln>
          <a:effectLst/>
        </p:spPr>
        <p:txBody>
          <a:bodyPr anchor="ctr"/>
          <a:lstStyle/>
          <a:p>
            <a:pPr algn="ctr"/>
            <a:r>
              <a:rPr lang="en-US" sz="3600" dirty="0">
                <a:solidFill>
                  <a:srgbClr val="C00000"/>
                </a:solidFill>
                <a:latin typeface="+mj-lt"/>
                <a:cs typeface="Arial" panose="020B0604020202020204" pitchFamily="34" charset="0"/>
              </a:rPr>
              <a:t>GDL Driving Practice Log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48" y="1344158"/>
            <a:ext cx="3778936" cy="4890387"/>
          </a:xfrm>
          <a:prstGeom prst="rect">
            <a:avLst/>
          </a:prstGeom>
          <a:ln>
            <a:solidFill>
              <a:schemeClr val="tx1"/>
            </a:solidFill>
          </a:ln>
        </p:spPr>
      </p:pic>
      <p:sp>
        <p:nvSpPr>
          <p:cNvPr id="6" name="Slide Number Placeholder 5">
            <a:extLst>
              <a:ext uri="{FF2B5EF4-FFF2-40B4-BE49-F238E27FC236}">
                <a16:creationId xmlns:a16="http://schemas.microsoft.com/office/drawing/2014/main" id="{E620A39B-9EDC-412D-8D61-7A7279F9056B}"/>
              </a:ext>
            </a:extLst>
          </p:cNvPr>
          <p:cNvSpPr>
            <a:spLocks noGrp="1"/>
          </p:cNvSpPr>
          <p:nvPr>
            <p:ph type="sldNum" sz="quarter" idx="12"/>
          </p:nvPr>
        </p:nvSpPr>
        <p:spPr>
          <a:xfrm>
            <a:off x="6503257" y="6356350"/>
            <a:ext cx="2017289" cy="365125"/>
          </a:xfrm>
        </p:spPr>
        <p:txBody>
          <a:bodyPr/>
          <a:lstStyle/>
          <a:p>
            <a:fld id="{35D03780-7EDB-1345-A052-E7FB1ADF62AA}" type="slidenum">
              <a:rPr lang="en-US" smtClean="0"/>
              <a:pPr/>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a:blip r:embed="rId3"/>
          <a:srcRect/>
          <a:stretch>
            <a:fillRect/>
          </a:stretch>
        </p:blipFill>
        <p:spPr bwMode="auto">
          <a:xfrm>
            <a:off x="3970125" y="328095"/>
            <a:ext cx="4812118" cy="6005003"/>
          </a:xfrm>
          <a:prstGeom prst="rect">
            <a:avLst/>
          </a:prstGeom>
          <a:noFill/>
          <a:ln w="9525">
            <a:solidFill>
              <a:schemeClr val="tx1"/>
            </a:solidFill>
            <a:miter lim="800000"/>
            <a:headEnd/>
            <a:tailEnd/>
          </a:ln>
        </p:spPr>
      </p:pic>
      <p:sp>
        <p:nvSpPr>
          <p:cNvPr id="3" name="TextBox 2"/>
          <p:cNvSpPr txBox="1"/>
          <p:nvPr/>
        </p:nvSpPr>
        <p:spPr>
          <a:xfrm>
            <a:off x="201370" y="1351971"/>
            <a:ext cx="3620021" cy="2308324"/>
          </a:xfrm>
          <a:prstGeom prst="rect">
            <a:avLst/>
          </a:prstGeom>
          <a:noFill/>
        </p:spPr>
        <p:txBody>
          <a:bodyPr wrap="square" rtlCol="0">
            <a:spAutoFit/>
          </a:bodyPr>
          <a:lstStyle/>
          <a:p>
            <a:pPr algn="ctr"/>
            <a:r>
              <a:rPr lang="en-US" sz="3600" dirty="0">
                <a:solidFill>
                  <a:srgbClr val="C00000"/>
                </a:solidFill>
                <a:latin typeface="+mj-lt"/>
                <a:cs typeface="Arial" panose="020B0604020202020204" pitchFamily="34" charset="0"/>
              </a:rPr>
              <a:t>Practice with your parents to develop safe driving skills</a:t>
            </a:r>
          </a:p>
        </p:txBody>
      </p:sp>
      <p:sp>
        <p:nvSpPr>
          <p:cNvPr id="2" name="TextBox 1"/>
          <p:cNvSpPr txBox="1"/>
          <p:nvPr/>
        </p:nvSpPr>
        <p:spPr>
          <a:xfrm>
            <a:off x="361757" y="5858522"/>
            <a:ext cx="2831160" cy="646331"/>
          </a:xfrm>
          <a:prstGeom prst="rect">
            <a:avLst/>
          </a:prstGeom>
          <a:noFill/>
        </p:spPr>
        <p:txBody>
          <a:bodyPr wrap="none" rtlCol="0">
            <a:spAutoFit/>
          </a:bodyPr>
          <a:lstStyle/>
          <a:p>
            <a:pPr algn="ctr"/>
            <a:r>
              <a:rPr lang="en-US" dirty="0">
                <a:latin typeface="+mj-lt"/>
                <a:cs typeface="Arial" panose="020B0604020202020204" pitchFamily="34" charset="0"/>
                <a:hlinkClick r:id="rId4"/>
              </a:rPr>
              <a:t>www.OPI.mt.gov</a:t>
            </a:r>
            <a:endParaRPr lang="en-US" dirty="0">
              <a:latin typeface="+mj-lt"/>
              <a:cs typeface="Arial" panose="020B0604020202020204" pitchFamily="34" charset="0"/>
            </a:endParaRPr>
          </a:p>
          <a:p>
            <a:pPr algn="ctr"/>
            <a:r>
              <a:rPr lang="en-US" dirty="0">
                <a:latin typeface="+mj-lt"/>
                <a:cs typeface="Arial" panose="020B0604020202020204" pitchFamily="34" charset="0"/>
              </a:rPr>
              <a:t>Driver Education Curriculum</a:t>
            </a:r>
          </a:p>
        </p:txBody>
      </p:sp>
      <p:pic>
        <p:nvPicPr>
          <p:cNvPr id="6146" name="Picture 2" descr="C:\Users\cp8035\Pictures\Parent and Teen Drivers\teenager_w_instructor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722" y="3805450"/>
            <a:ext cx="2928642" cy="19539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13178" y="156119"/>
            <a:ext cx="1679992" cy="1073328"/>
          </a:xfrm>
          <a:prstGeom prst="rect">
            <a:avLst/>
          </a:prstGeom>
        </p:spPr>
      </p:pic>
      <p:sp>
        <p:nvSpPr>
          <p:cNvPr id="5" name="Slide Number Placeholder 4">
            <a:extLst>
              <a:ext uri="{FF2B5EF4-FFF2-40B4-BE49-F238E27FC236}">
                <a16:creationId xmlns:a16="http://schemas.microsoft.com/office/drawing/2014/main" id="{66419C1F-CC67-4C2E-8721-5286E1EB8F1A}"/>
              </a:ext>
            </a:extLst>
          </p:cNvPr>
          <p:cNvSpPr>
            <a:spLocks noGrp="1"/>
          </p:cNvSpPr>
          <p:nvPr>
            <p:ph type="sldNum" sz="quarter" idx="12"/>
          </p:nvPr>
        </p:nvSpPr>
        <p:spPr>
          <a:xfrm>
            <a:off x="7703124" y="6356350"/>
            <a:ext cx="836747" cy="365125"/>
          </a:xfrm>
        </p:spPr>
        <p:txBody>
          <a:bodyPr/>
          <a:lstStyle/>
          <a:p>
            <a:fld id="{35D03780-7EDB-1345-A052-E7FB1ADF62AA}" type="slidenum">
              <a:rPr lang="en-US" smtClean="0"/>
              <a:pPr/>
              <a:t>7</a:t>
            </a:fld>
            <a:endParaRPr lang="en-US"/>
          </a:p>
        </p:txBody>
      </p:sp>
    </p:spTree>
    <p:extLst>
      <p:ext uri="{BB962C8B-B14F-4D97-AF65-F5344CB8AC3E}">
        <p14:creationId xmlns:p14="http://schemas.microsoft.com/office/powerpoint/2010/main" val="748978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half" idx="1"/>
          </p:nvPr>
        </p:nvPicPr>
        <p:blipFill rotWithShape="1">
          <a:blip r:embed="rId3" cstate="screen">
            <a:extLst>
              <a:ext uri="{28A0092B-C50C-407E-A947-70E740481C1C}">
                <a14:useLocalDpi xmlns:a14="http://schemas.microsoft.com/office/drawing/2010/main"/>
              </a:ext>
            </a:extLst>
          </a:blip>
          <a:srcRect t="14076"/>
          <a:stretch/>
        </p:blipFill>
        <p:spPr bwMode="auto">
          <a:xfrm>
            <a:off x="4237153" y="0"/>
            <a:ext cx="4931308" cy="31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9375" y="0"/>
            <a:ext cx="445974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189" t="-3326"/>
          <a:stretch/>
        </p:blipFill>
        <p:spPr bwMode="auto">
          <a:xfrm>
            <a:off x="-113751" y="2937501"/>
            <a:ext cx="4459740" cy="3343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a:stretch>
            <a:fillRect/>
          </a:stretch>
        </p:blipFill>
        <p:spPr>
          <a:xfrm>
            <a:off x="4345989" y="2937501"/>
            <a:ext cx="4798011" cy="3369739"/>
          </a:xfrm>
          <a:prstGeom prst="rect">
            <a:avLst/>
          </a:prstGeom>
        </p:spPr>
      </p:pic>
      <p:sp>
        <p:nvSpPr>
          <p:cNvPr id="3" name="Slide Number Placeholder 2">
            <a:extLst>
              <a:ext uri="{FF2B5EF4-FFF2-40B4-BE49-F238E27FC236}">
                <a16:creationId xmlns:a16="http://schemas.microsoft.com/office/drawing/2014/main" id="{F283E535-0A8D-44D6-AA02-64873D317FB2}"/>
              </a:ext>
            </a:extLst>
          </p:cNvPr>
          <p:cNvSpPr>
            <a:spLocks noGrp="1"/>
          </p:cNvSpPr>
          <p:nvPr>
            <p:ph type="sldNum" sz="quarter" idx="12"/>
          </p:nvPr>
        </p:nvSpPr>
        <p:spPr>
          <a:xfrm>
            <a:off x="7800104" y="6370205"/>
            <a:ext cx="712057" cy="365125"/>
          </a:xfrm>
        </p:spPr>
        <p:txBody>
          <a:bodyPr/>
          <a:lstStyle/>
          <a:p>
            <a:fld id="{35D03780-7EDB-1345-A052-E7FB1ADF62AA}" type="slidenum">
              <a:rPr lang="en-US" smtClean="0"/>
              <a:pPr/>
              <a:t>8</a:t>
            </a:fld>
            <a:endParaRPr lang="en-US"/>
          </a:p>
        </p:txBody>
      </p:sp>
    </p:spTree>
    <p:extLst>
      <p:ext uri="{BB962C8B-B14F-4D97-AF65-F5344CB8AC3E}">
        <p14:creationId xmlns:p14="http://schemas.microsoft.com/office/powerpoint/2010/main" val="3026923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ChangeArrowheads="1"/>
          </p:cNvSpPr>
          <p:nvPr/>
        </p:nvSpPr>
        <p:spPr bwMode="auto">
          <a:xfrm>
            <a:off x="3020291" y="1419651"/>
            <a:ext cx="5671059" cy="4138001"/>
          </a:xfrm>
          <a:prstGeom prst="rect">
            <a:avLst/>
          </a:prstGeom>
          <a:noFill/>
          <a:ln w="9525">
            <a:noFill/>
            <a:miter lim="800000"/>
            <a:headEnd/>
            <a:tailEnd/>
          </a:ln>
          <a:effectLst/>
        </p:spPr>
        <p:txBody>
          <a:bodyPr/>
          <a:lstStyle/>
          <a:p>
            <a:pPr>
              <a:spcBef>
                <a:spcPts val="0"/>
              </a:spcBef>
            </a:pPr>
            <a:r>
              <a:rPr lang="en-US" sz="2000" b="1" i="1" dirty="0">
                <a:cs typeface="Arial" panose="020B0604020202020204" pitchFamily="34" charset="0"/>
              </a:rPr>
              <a:t>Verifying your identity is required to prevent fraud. </a:t>
            </a:r>
          </a:p>
          <a:p>
            <a:pPr>
              <a:spcBef>
                <a:spcPts val="0"/>
              </a:spcBef>
            </a:pPr>
            <a:endParaRPr lang="en-US" sz="800" dirty="0">
              <a:cs typeface="Arial" panose="020B0604020202020204" pitchFamily="34" charset="0"/>
            </a:endParaRPr>
          </a:p>
          <a:p>
            <a:pPr>
              <a:spcBef>
                <a:spcPts val="0"/>
              </a:spcBef>
            </a:pPr>
            <a:r>
              <a:rPr lang="en-US" sz="2000" dirty="0">
                <a:cs typeface="Arial" panose="020B0604020202020204" pitchFamily="34" charset="0"/>
              </a:rPr>
              <a:t>Check this website to make driver license station appointments:</a:t>
            </a:r>
          </a:p>
          <a:p>
            <a:pPr marL="609600" indent="-609600">
              <a:spcBef>
                <a:spcPct val="20000"/>
              </a:spcBef>
            </a:pPr>
            <a:r>
              <a:rPr lang="en-US" sz="2000" dirty="0">
                <a:cs typeface="Arial" panose="020B0604020202020204" pitchFamily="34" charset="0"/>
                <a:hlinkClick r:id="rId3"/>
              </a:rPr>
              <a:t>https://dojmt.gov/driving/appointment-scheduling</a:t>
            </a:r>
            <a:r>
              <a:rPr lang="en-US" sz="2000" dirty="0">
                <a:cs typeface="Arial" panose="020B0604020202020204" pitchFamily="34" charset="0"/>
              </a:rPr>
              <a:t> </a:t>
            </a:r>
          </a:p>
          <a:p>
            <a:pPr marL="609600" indent="-609600">
              <a:spcBef>
                <a:spcPct val="20000"/>
              </a:spcBef>
            </a:pPr>
            <a:r>
              <a:rPr lang="en-US" sz="2000" dirty="0">
                <a:cs typeface="Arial" panose="020B0604020202020204" pitchFamily="34" charset="0"/>
              </a:rPr>
              <a:t>Bring: </a:t>
            </a:r>
          </a:p>
          <a:p>
            <a:pPr marL="457200" indent="-457200">
              <a:spcBef>
                <a:spcPts val="0"/>
              </a:spcBef>
              <a:spcAft>
                <a:spcPts val="600"/>
              </a:spcAft>
              <a:buFont typeface="Wingdings" pitchFamily="2" charset="2"/>
              <a:buChar char="q"/>
            </a:pPr>
            <a:r>
              <a:rPr lang="en-US" sz="2000" dirty="0">
                <a:cs typeface="Arial" panose="020B0604020202020204" pitchFamily="34" charset="0"/>
              </a:rPr>
              <a:t>CERTIFIED BIRTH CERTIFICATE (not a copy)</a:t>
            </a:r>
          </a:p>
          <a:p>
            <a:pPr marL="457200" indent="-457200">
              <a:spcBef>
                <a:spcPts val="0"/>
              </a:spcBef>
              <a:spcAft>
                <a:spcPts val="600"/>
              </a:spcAft>
              <a:buFont typeface="Wingdings" pitchFamily="2" charset="2"/>
              <a:buChar char="q"/>
            </a:pPr>
            <a:r>
              <a:rPr lang="en-US" sz="2000" dirty="0">
                <a:cs typeface="Arial" panose="020B0604020202020204" pitchFamily="34" charset="0"/>
              </a:rPr>
              <a:t>SOCIAL SECURITY CARD* (not a copy)</a:t>
            </a:r>
          </a:p>
          <a:p>
            <a:pPr marL="457200" indent="-457200">
              <a:spcBef>
                <a:spcPts val="0"/>
              </a:spcBef>
              <a:spcAft>
                <a:spcPts val="600"/>
              </a:spcAft>
              <a:buFont typeface="Wingdings" pitchFamily="2" charset="2"/>
              <a:buChar char="q"/>
            </a:pPr>
            <a:r>
              <a:rPr lang="en-US" sz="2000" dirty="0">
                <a:cs typeface="Arial" panose="020B0604020202020204" pitchFamily="34" charset="0"/>
              </a:rPr>
              <a:t>Cancelled mail showing your name and mailing address (can’t be a post office box)</a:t>
            </a:r>
          </a:p>
          <a:p>
            <a:pPr marL="457200" indent="-457200">
              <a:spcBef>
                <a:spcPts val="0"/>
              </a:spcBef>
              <a:spcAft>
                <a:spcPts val="600"/>
              </a:spcAft>
              <a:buFont typeface="Wingdings" pitchFamily="2" charset="2"/>
              <a:buChar char="q"/>
            </a:pPr>
            <a:r>
              <a:rPr lang="en-US" sz="2000" dirty="0">
                <a:cs typeface="Arial" panose="020B0604020202020204" pitchFamily="34" charset="0"/>
              </a:rPr>
              <a:t>Parent/legal guardian to sign consent</a:t>
            </a:r>
          </a:p>
          <a:p>
            <a:pPr marL="457200" indent="-457200">
              <a:spcBef>
                <a:spcPts val="0"/>
              </a:spcBef>
              <a:spcAft>
                <a:spcPts val="600"/>
              </a:spcAft>
              <a:buFont typeface="Wingdings" pitchFamily="2" charset="2"/>
              <a:buChar char="q"/>
            </a:pPr>
            <a:r>
              <a:rPr lang="en-US" sz="2000" dirty="0">
                <a:cs typeface="Arial" panose="020B0604020202020204" pitchFamily="34" charset="0"/>
              </a:rPr>
              <a:t>Driving practice GDL log </a:t>
            </a:r>
          </a:p>
        </p:txBody>
      </p:sp>
      <p:sp>
        <p:nvSpPr>
          <p:cNvPr id="69637" name="Rectangle 5"/>
          <p:cNvSpPr>
            <a:spLocks noChangeArrowheads="1"/>
          </p:cNvSpPr>
          <p:nvPr/>
        </p:nvSpPr>
        <p:spPr bwMode="auto">
          <a:xfrm>
            <a:off x="390260" y="147370"/>
            <a:ext cx="8301090" cy="1062165"/>
          </a:xfrm>
          <a:prstGeom prst="rect">
            <a:avLst/>
          </a:prstGeom>
          <a:noFill/>
          <a:ln w="9525">
            <a:noFill/>
            <a:miter lim="800000"/>
            <a:headEnd/>
            <a:tailEnd/>
          </a:ln>
          <a:effectLst/>
        </p:spPr>
        <p:txBody>
          <a:bodyPr anchor="ctr"/>
          <a:lstStyle/>
          <a:p>
            <a:pPr algn="ctr"/>
            <a:r>
              <a:rPr lang="en-US" sz="3600" dirty="0">
                <a:solidFill>
                  <a:srgbClr val="C00000"/>
                </a:solidFill>
                <a:latin typeface="+mj-lt"/>
                <a:cs typeface="Arial" panose="020B0604020202020204" pitchFamily="34" charset="0"/>
              </a:rPr>
              <a:t>Driving Solo: Getting your Restricted Montana driver’s license</a:t>
            </a:r>
          </a:p>
        </p:txBody>
      </p:sp>
      <p:sp>
        <p:nvSpPr>
          <p:cNvPr id="69642" name="Rectangle 10"/>
          <p:cNvSpPr>
            <a:spLocks noChangeArrowheads="1"/>
          </p:cNvSpPr>
          <p:nvPr/>
        </p:nvSpPr>
        <p:spPr bwMode="auto">
          <a:xfrm>
            <a:off x="300625" y="5858581"/>
            <a:ext cx="7887411" cy="707886"/>
          </a:xfrm>
          <a:prstGeom prst="rect">
            <a:avLst/>
          </a:prstGeom>
          <a:noFill/>
          <a:ln w="9525">
            <a:noFill/>
            <a:miter lim="800000"/>
            <a:headEnd/>
            <a:tailEnd/>
          </a:ln>
          <a:effectLst/>
        </p:spPr>
        <p:txBody>
          <a:bodyPr wrap="square">
            <a:spAutoFit/>
          </a:bodyPr>
          <a:lstStyle/>
          <a:p>
            <a:r>
              <a:rPr lang="en-US" sz="2000" b="1" dirty="0">
                <a:latin typeface="+mj-lt"/>
                <a:cs typeface="Arial" panose="020B0604020202020204" pitchFamily="34" charset="0"/>
              </a:rPr>
              <a:t>* Name and birth date registered with the Social Security Administration must match name and date on driver’s license application.</a:t>
            </a:r>
          </a:p>
        </p:txBody>
      </p:sp>
      <p:pic>
        <p:nvPicPr>
          <p:cNvPr id="114690" name="Picture 2" descr="http://t3.gstatic.com/images?q=tbn:ANd9GcQTypBF_gFSDSboX77PltmNyFfKLOK7WXGjidBenmmZccCbOHWS"/>
          <p:cNvPicPr>
            <a:picLocks noChangeAspect="1" noChangeArrowheads="1"/>
          </p:cNvPicPr>
          <p:nvPr/>
        </p:nvPicPr>
        <p:blipFill>
          <a:blip r:embed="rId4"/>
          <a:srcRect/>
          <a:stretch>
            <a:fillRect/>
          </a:stretch>
        </p:blipFill>
        <p:spPr bwMode="auto">
          <a:xfrm>
            <a:off x="390260" y="1419652"/>
            <a:ext cx="2540396" cy="3965840"/>
          </a:xfrm>
          <a:prstGeom prst="rect">
            <a:avLst/>
          </a:prstGeom>
          <a:noFill/>
        </p:spPr>
      </p:pic>
      <p:sp>
        <p:nvSpPr>
          <p:cNvPr id="4" name="Slide Number Placeholder 3">
            <a:extLst>
              <a:ext uri="{FF2B5EF4-FFF2-40B4-BE49-F238E27FC236}">
                <a16:creationId xmlns:a16="http://schemas.microsoft.com/office/drawing/2014/main" id="{EEA075CF-3026-4E16-BE38-9876EF31E652}"/>
              </a:ext>
            </a:extLst>
          </p:cNvPr>
          <p:cNvSpPr>
            <a:spLocks noGrp="1"/>
          </p:cNvSpPr>
          <p:nvPr>
            <p:ph type="sldNum" sz="quarter" idx="12"/>
          </p:nvPr>
        </p:nvSpPr>
        <p:spPr>
          <a:xfrm>
            <a:off x="6447837" y="6356350"/>
            <a:ext cx="2133600" cy="365125"/>
          </a:xfrm>
        </p:spPr>
        <p:txBody>
          <a:bodyPr/>
          <a:lstStyle/>
          <a:p>
            <a:fld id="{35D03780-7EDB-1345-A052-E7FB1ADF62AA}" type="slidenum">
              <a:rPr lang="en-US" smtClean="0"/>
              <a:pPr/>
              <a:t>9</a:t>
            </a:fld>
            <a:endParaRPr lang="en-US" dirty="0"/>
          </a:p>
        </p:txBody>
      </p:sp>
    </p:spTree>
    <p:extLst>
      <p:ext uri="{BB962C8B-B14F-4D97-AF65-F5344CB8AC3E}">
        <p14:creationId xmlns:p14="http://schemas.microsoft.com/office/powerpoint/2010/main" val="1400633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9994</TotalTime>
  <Words>3480</Words>
  <Application>Microsoft Office PowerPoint</Application>
  <PresentationFormat>On-screen Show (4:3)</PresentationFormat>
  <Paragraphs>438</Paragraphs>
  <Slides>31</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ＭＳ Ｐゴシック</vt:lpstr>
      <vt:lpstr>Arial</vt:lpstr>
      <vt:lpstr>Calibri</vt:lpstr>
      <vt:lpstr>Kozuka Gothic Pro R</vt:lpstr>
      <vt:lpstr>Kristen ITC</vt:lpstr>
      <vt:lpstr>Segoe UI Semibold</vt:lpstr>
      <vt:lpstr>Times New Roman</vt:lpstr>
      <vt:lpstr>Wingdings</vt:lpstr>
      <vt:lpstr>Office Theme</vt:lpstr>
      <vt:lpstr>Montana Teen Driver Education and Training</vt:lpstr>
      <vt:lpstr>Driver Licensing - Objectives</vt:lpstr>
      <vt:lpstr>PowerPoint Presentation</vt:lpstr>
      <vt:lpstr>Applying for your Learner License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 a licensed driver, you:</vt:lpstr>
      <vt:lpstr>PowerPoint Presentation</vt:lpstr>
      <vt:lpstr>What type of driver license is required?</vt:lpstr>
      <vt:lpstr>Replacing a lost learner license… Change of address …</vt:lpstr>
      <vt:lpstr>Minor in Possession (MIP) of Alcohol</vt:lpstr>
      <vt:lpstr>Montana Driver Record Your driving record is for life </vt:lpstr>
      <vt:lpstr>Your Driving Record is for Life </vt:lpstr>
      <vt:lpstr>Nationwide Problem Driver System</vt:lpstr>
      <vt:lpstr>License Cancellation</vt:lpstr>
      <vt:lpstr>License Suspension</vt:lpstr>
      <vt:lpstr>License Suspension  (continued)</vt:lpstr>
      <vt:lpstr>License Revocation or Termination</vt:lpstr>
      <vt:lpstr>When to Renew Your Driver License</vt:lpstr>
      <vt:lpstr>Don’t let your license expire</vt:lpstr>
      <vt:lpstr>Motorcycle Endorsement</vt:lpstr>
      <vt:lpstr>Commercial Driver License (CDL) Classifications</vt:lpstr>
      <vt:lpstr>Driving with Hazardous Materials</vt:lpstr>
      <vt:lpstr>CDL School Bus Endorsement </vt:lpstr>
      <vt:lpstr>Driving is a Privilege. Not a Right.</vt:lpstr>
      <vt:lpstr>Montana Driver Education and Training Standards and Benchmarks</vt:lpstr>
    </vt:vector>
  </TitlesOfParts>
  <Company>DTS Consulting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Montana Traffic Education</dc:title>
  <dc:creator>Montana Office of Public Instruction</dc:creator>
  <cp:lastModifiedBy>Penner-Ray, Fran</cp:lastModifiedBy>
  <cp:revision>277</cp:revision>
  <dcterms:created xsi:type="dcterms:W3CDTF">2012-05-22T04:50:19Z</dcterms:created>
  <dcterms:modified xsi:type="dcterms:W3CDTF">2018-03-14T19:59:20Z</dcterms:modified>
</cp:coreProperties>
</file>