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323" r:id="rId2"/>
    <p:sldId id="324" r:id="rId3"/>
    <p:sldId id="325" r:id="rId4"/>
    <p:sldId id="312" r:id="rId5"/>
    <p:sldId id="306" r:id="rId6"/>
    <p:sldId id="307" r:id="rId7"/>
    <p:sldId id="308" r:id="rId8"/>
    <p:sldId id="347" r:id="rId9"/>
    <p:sldId id="317" r:id="rId10"/>
    <p:sldId id="319" r:id="rId11"/>
    <p:sldId id="266" r:id="rId12"/>
    <p:sldId id="330" r:id="rId13"/>
    <p:sldId id="329" r:id="rId14"/>
    <p:sldId id="326" r:id="rId15"/>
    <p:sldId id="327" r:id="rId16"/>
    <p:sldId id="334" r:id="rId17"/>
    <p:sldId id="328" r:id="rId18"/>
    <p:sldId id="332" r:id="rId19"/>
    <p:sldId id="342" r:id="rId20"/>
    <p:sldId id="340" r:id="rId21"/>
    <p:sldId id="346" r:id="rId22"/>
    <p:sldId id="344" r:id="rId23"/>
    <p:sldId id="336" r:id="rId24"/>
    <p:sldId id="337" r:id="rId25"/>
    <p:sldId id="335" r:id="rId26"/>
    <p:sldId id="348" r:id="rId27"/>
    <p:sldId id="338" r:id="rId28"/>
    <p:sldId id="351" r:id="rId29"/>
  </p:sldIdLst>
  <p:sldSz cx="9144000" cy="6858000" type="screen4x3"/>
  <p:notesSz cx="7010400" cy="9296400"/>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D60093"/>
    <a:srgbClr val="FF0000"/>
    <a:srgbClr val="FF33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6" autoAdjust="0"/>
    <p:restoredTop sz="77929" autoAdjust="0"/>
  </p:normalViewPr>
  <p:slideViewPr>
    <p:cSldViewPr>
      <p:cViewPr varScale="1">
        <p:scale>
          <a:sx n="83" d="100"/>
          <a:sy n="83" d="100"/>
        </p:scale>
        <p:origin x="804" y="8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49035B1-41B6-4F29-B958-D0244026EC34}" type="datetimeFigureOut">
              <a:rPr lang="en-US" smtClean="0"/>
              <a:t>2/23/2018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61C7B06-2397-410E-9453-86322514F5A6}" type="slidenum">
              <a:rPr lang="en-US" smtClean="0"/>
              <a:t>‹#›</a:t>
            </a:fld>
            <a:endParaRPr lang="en-US"/>
          </a:p>
        </p:txBody>
      </p:sp>
    </p:spTree>
    <p:extLst>
      <p:ext uri="{BB962C8B-B14F-4D97-AF65-F5344CB8AC3E}">
        <p14:creationId xmlns:p14="http://schemas.microsoft.com/office/powerpoint/2010/main" val="2702056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epa.gov/oar/oaqps/gooduphigh"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leg.mt.gov/bills/mca/7/5/7-5-107.htm" TargetMode="External"/><Relationship Id="rId3" Type="http://schemas.openxmlformats.org/officeDocument/2006/relationships/hyperlink" Target="http://leg.mt.gov/bills/mca/61/8/61-8-372.htm" TargetMode="External"/><Relationship Id="rId7" Type="http://schemas.openxmlformats.org/officeDocument/2006/relationships/hyperlink" Target="http://leg.mt.gov/bills/mca/7/5/7-5-103.ht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leg.mt.gov/bills/mca/7/5/7-5-2112.htm" TargetMode="External"/><Relationship Id="rId5" Type="http://schemas.openxmlformats.org/officeDocument/2006/relationships/hyperlink" Target="http://leg.mt.gov/bills/mca/32/21/32-21-111.htm" TargetMode="External"/><Relationship Id="rId4" Type="http://schemas.openxmlformats.org/officeDocument/2006/relationships/hyperlink" Target="http://leg.mt.gov/bills/mca/61/8/61-8-711.htm"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REVISED 2018</a:t>
            </a:r>
          </a:p>
        </p:txBody>
      </p:sp>
      <p:sp>
        <p:nvSpPr>
          <p:cNvPr id="4" name="Slide Number Placeholder 3"/>
          <p:cNvSpPr>
            <a:spLocks noGrp="1"/>
          </p:cNvSpPr>
          <p:nvPr>
            <p:ph type="sldNum" sz="quarter" idx="10"/>
          </p:nvPr>
        </p:nvSpPr>
        <p:spPr/>
        <p:txBody>
          <a:bodyPr/>
          <a:lstStyle/>
          <a:p>
            <a:fld id="{561C7B06-2397-410E-9453-86322514F5A6}" type="slidenum">
              <a:rPr lang="en-US" smtClean="0"/>
              <a:t>1</a:t>
            </a:fld>
            <a:endParaRPr lang="en-US"/>
          </a:p>
        </p:txBody>
      </p:sp>
    </p:spTree>
    <p:extLst>
      <p:ext uri="{BB962C8B-B14F-4D97-AF65-F5344CB8AC3E}">
        <p14:creationId xmlns:p14="http://schemas.microsoft.com/office/powerpoint/2010/main" val="2624895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sz="1200" dirty="0"/>
              <a:t>Leasing may have lower monthly payments</a:t>
            </a:r>
            <a:r>
              <a:rPr lang="en-US" altLang="en-US" sz="1200" baseline="0" dirty="0"/>
              <a:t>  and </a:t>
            </a:r>
            <a:r>
              <a:rPr lang="en-US" altLang="en-US" sz="1200" dirty="0"/>
              <a:t>can be more expensive than buying a vehicle</a:t>
            </a:r>
          </a:p>
          <a:p>
            <a:pPr eaLnBrk="1" hangingPunct="1">
              <a:lnSpc>
                <a:spcPct val="90000"/>
              </a:lnSpc>
            </a:pPr>
            <a:r>
              <a:rPr lang="en-US" altLang="en-US" sz="1200" dirty="0"/>
              <a:t>Security  deposit required</a:t>
            </a:r>
          </a:p>
          <a:p>
            <a:pPr eaLnBrk="1" hangingPunct="1">
              <a:lnSpc>
                <a:spcPct val="90000"/>
              </a:lnSpc>
            </a:pPr>
            <a:r>
              <a:rPr lang="en-US" altLang="en-US" sz="1200" dirty="0"/>
              <a:t>After the lease is completed, you will not have ownership equity</a:t>
            </a:r>
          </a:p>
          <a:p>
            <a:pPr eaLnBrk="1" hangingPunct="1">
              <a:lnSpc>
                <a:spcPct val="90000"/>
              </a:lnSpc>
            </a:pPr>
            <a:r>
              <a:rPr lang="en-US" altLang="en-US" sz="1200" dirty="0"/>
              <a:t>A penalty may have to be paid for accumulating more miles than provided in the lease agreement</a:t>
            </a:r>
          </a:p>
          <a:p>
            <a:pPr eaLnBrk="1" hangingPunct="1">
              <a:lnSpc>
                <a:spcPct val="90000"/>
              </a:lnSpc>
            </a:pPr>
            <a:r>
              <a:rPr lang="en-US" altLang="en-US" sz="1200" dirty="0"/>
              <a:t>Terminating the lease early may incur penalties that can amount to thousands of dollars </a:t>
            </a:r>
          </a:p>
          <a:p>
            <a:endParaRPr lang="en-US" dirty="0"/>
          </a:p>
        </p:txBody>
      </p:sp>
      <p:sp>
        <p:nvSpPr>
          <p:cNvPr id="4" name="Slide Number Placeholder 3"/>
          <p:cNvSpPr>
            <a:spLocks noGrp="1"/>
          </p:cNvSpPr>
          <p:nvPr>
            <p:ph type="sldNum" sz="quarter" idx="10"/>
          </p:nvPr>
        </p:nvSpPr>
        <p:spPr/>
        <p:txBody>
          <a:bodyPr/>
          <a:lstStyle/>
          <a:p>
            <a:fld id="{561C7B06-2397-410E-9453-86322514F5A6}" type="slidenum">
              <a:rPr lang="en-US" smtClean="0"/>
              <a:t>14</a:t>
            </a:fld>
            <a:endParaRPr lang="en-US"/>
          </a:p>
        </p:txBody>
      </p:sp>
    </p:spTree>
    <p:extLst>
      <p:ext uri="{BB962C8B-B14F-4D97-AF65-F5344CB8AC3E}">
        <p14:creationId xmlns:p14="http://schemas.microsoft.com/office/powerpoint/2010/main" val="1050569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Ask for the car’s maintenance record from the owner, dealer, or repair shop.</a:t>
            </a:r>
          </a:p>
          <a:p>
            <a:pPr eaLnBrk="1" hangingPunct="1"/>
            <a:r>
              <a:rPr lang="en-US" altLang="en-US" dirty="0"/>
              <a:t>Test drive the car on hills, highways, and in stop-and-go traffic.</a:t>
            </a:r>
          </a:p>
          <a:p>
            <a:pPr eaLnBrk="1" hangingPunct="1"/>
            <a:r>
              <a:rPr lang="en-US" altLang="en-US" dirty="0"/>
              <a:t>Have a mechanic inspect the vehicle.</a:t>
            </a:r>
          </a:p>
          <a:p>
            <a:pPr eaLnBrk="1" hangingPunct="1"/>
            <a:r>
              <a:rPr lang="en-US" altLang="en-US" dirty="0"/>
              <a:t>Check out the dealer with local consumer protection officials.</a:t>
            </a:r>
          </a:p>
          <a:p>
            <a:pPr eaLnBrk="1" hangingPunct="1"/>
            <a:r>
              <a:rPr lang="en-US" altLang="en-US" dirty="0"/>
              <a:t>If possible, talk to the previous owner.</a:t>
            </a:r>
          </a:p>
          <a:p>
            <a:pPr eaLnBrk="1" hangingPunct="1"/>
            <a:r>
              <a:rPr lang="en-US" altLang="en-US" dirty="0"/>
              <a:t>If you buy a car "as is," you’ll have to pay for anything that goes wrong after the sale. Vehicles damaged in a flood can have electrical</a:t>
            </a:r>
            <a:r>
              <a:rPr lang="en-US" altLang="en-US" baseline="0" dirty="0"/>
              <a:t> and corrosion  problems hidden.</a:t>
            </a:r>
            <a:endParaRPr lang="en-US" altLang="en-US" dirty="0"/>
          </a:p>
          <a:p>
            <a:pPr eaLnBrk="1" hangingPunct="1"/>
            <a:r>
              <a:rPr lang="en-US" altLang="en-US" dirty="0"/>
              <a:t>Understand the vehicle registration and titling process.</a:t>
            </a:r>
          </a:p>
          <a:p>
            <a:endParaRPr lang="en-US" dirty="0"/>
          </a:p>
        </p:txBody>
      </p:sp>
      <p:sp>
        <p:nvSpPr>
          <p:cNvPr id="4" name="Slide Number Placeholder 3"/>
          <p:cNvSpPr>
            <a:spLocks noGrp="1"/>
          </p:cNvSpPr>
          <p:nvPr>
            <p:ph type="sldNum" sz="quarter" idx="10"/>
          </p:nvPr>
        </p:nvSpPr>
        <p:spPr/>
        <p:txBody>
          <a:bodyPr/>
          <a:lstStyle/>
          <a:p>
            <a:fld id="{561C7B06-2397-410E-9453-86322514F5A6}" type="slidenum">
              <a:rPr lang="en-US" smtClean="0"/>
              <a:t>15</a:t>
            </a:fld>
            <a:endParaRPr lang="en-US"/>
          </a:p>
        </p:txBody>
      </p:sp>
    </p:spTree>
    <p:extLst>
      <p:ext uri="{BB962C8B-B14F-4D97-AF65-F5344CB8AC3E}">
        <p14:creationId xmlns:p14="http://schemas.microsoft.com/office/powerpoint/2010/main" val="3613558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Check vehicle history online</a:t>
            </a:r>
            <a:r>
              <a:rPr lang="en-US" baseline="0" dirty="0"/>
              <a:t> with your 17 digit Vehicle Identification Number (VIN)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https://www.nicb.org/how-we-help/vincheck , </a:t>
            </a:r>
            <a:r>
              <a:rPr lang="en-US" baseline="0" dirty="0" err="1"/>
              <a:t>CarFax</a:t>
            </a:r>
            <a:r>
              <a:rPr lang="en-US" baseline="0" dirty="0"/>
              <a:t> or other </a:t>
            </a:r>
            <a:endParaRPr lang="en-US" dirty="0"/>
          </a:p>
        </p:txBody>
      </p:sp>
      <p:sp>
        <p:nvSpPr>
          <p:cNvPr id="4" name="Slide Number Placeholder 3"/>
          <p:cNvSpPr>
            <a:spLocks noGrp="1"/>
          </p:cNvSpPr>
          <p:nvPr>
            <p:ph type="sldNum" sz="quarter" idx="10"/>
          </p:nvPr>
        </p:nvSpPr>
        <p:spPr/>
        <p:txBody>
          <a:bodyPr/>
          <a:lstStyle/>
          <a:p>
            <a:fld id="{561C7B06-2397-410E-9453-86322514F5A6}" type="slidenum">
              <a:rPr lang="en-US" smtClean="0"/>
              <a:t>16</a:t>
            </a:fld>
            <a:endParaRPr lang="en-US"/>
          </a:p>
        </p:txBody>
      </p:sp>
    </p:spTree>
    <p:extLst>
      <p:ext uri="{BB962C8B-B14F-4D97-AF65-F5344CB8AC3E}">
        <p14:creationId xmlns:p14="http://schemas.microsoft.com/office/powerpoint/2010/main" val="2667803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You’ll have </a:t>
            </a:r>
            <a:r>
              <a:rPr lang="en-US" sz="1200" b="0" u="sng" kern="1200" dirty="0">
                <a:solidFill>
                  <a:schemeClr val="tx1"/>
                </a:solidFill>
                <a:effectLst/>
                <a:latin typeface="+mn-lt"/>
                <a:ea typeface="+mn-ea"/>
                <a:cs typeface="+mn-cs"/>
              </a:rPr>
              <a:t>fixed</a:t>
            </a:r>
            <a:r>
              <a:rPr lang="en-US" sz="1200" b="0" kern="1200" dirty="0">
                <a:solidFill>
                  <a:schemeClr val="tx1"/>
                </a:solidFill>
                <a:effectLst/>
                <a:latin typeface="+mn-lt"/>
                <a:ea typeface="+mn-ea"/>
                <a:cs typeface="+mn-cs"/>
              </a:rPr>
              <a:t> costs to acquire the vehicle and then </a:t>
            </a:r>
            <a:r>
              <a:rPr lang="en-US" sz="1200" b="0" u="sng" kern="1200" dirty="0">
                <a:solidFill>
                  <a:schemeClr val="tx1"/>
                </a:solidFill>
                <a:effectLst/>
                <a:latin typeface="+mn-lt"/>
                <a:ea typeface="+mn-ea"/>
                <a:cs typeface="+mn-cs"/>
              </a:rPr>
              <a:t>flexible</a:t>
            </a:r>
            <a:r>
              <a:rPr lang="en-US" sz="1200" b="0" kern="1200" dirty="0">
                <a:solidFill>
                  <a:schemeClr val="tx1"/>
                </a:solidFill>
                <a:effectLst/>
                <a:latin typeface="+mn-lt"/>
                <a:ea typeface="+mn-ea"/>
                <a:cs typeface="+mn-cs"/>
              </a:rPr>
              <a:t>, but required, costs to run and maintain it. </a:t>
            </a:r>
            <a:endParaRPr lang="en-US" b="0" dirty="0">
              <a:effectLst/>
            </a:endParaRPr>
          </a:p>
          <a:p>
            <a:endParaRPr lang="en-US" dirty="0"/>
          </a:p>
        </p:txBody>
      </p:sp>
      <p:sp>
        <p:nvSpPr>
          <p:cNvPr id="4" name="Slide Number Placeholder 3"/>
          <p:cNvSpPr>
            <a:spLocks noGrp="1"/>
          </p:cNvSpPr>
          <p:nvPr>
            <p:ph type="sldNum" sz="quarter" idx="10"/>
          </p:nvPr>
        </p:nvSpPr>
        <p:spPr/>
        <p:txBody>
          <a:bodyPr/>
          <a:lstStyle/>
          <a:p>
            <a:fld id="{561C7B06-2397-410E-9453-86322514F5A6}" type="slidenum">
              <a:rPr lang="en-US" smtClean="0"/>
              <a:t>17</a:t>
            </a:fld>
            <a:endParaRPr lang="en-US"/>
          </a:p>
        </p:txBody>
      </p:sp>
    </p:spTree>
    <p:extLst>
      <p:ext uri="{BB962C8B-B14F-4D97-AF65-F5344CB8AC3E}">
        <p14:creationId xmlns:p14="http://schemas.microsoft.com/office/powerpoint/2010/main" val="4116573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200" dirty="0"/>
              <a:t>NHTSA Rollover Resistance Ratings</a:t>
            </a:r>
            <a:r>
              <a:rPr lang="en-US" altLang="en-US" sz="1200" baseline="0" dirty="0"/>
              <a:t>  </a:t>
            </a:r>
            <a:r>
              <a:rPr lang="en-US" altLang="en-US" sz="1200" dirty="0"/>
              <a:t>https://www.nhtsa.gov/ratings  </a:t>
            </a:r>
          </a:p>
          <a:p>
            <a:pPr eaLnBrk="1" hangingPunct="1"/>
            <a:r>
              <a:rPr lang="en-US" dirty="0">
                <a:effectLst/>
              </a:rPr>
              <a:t>The rollover resistance rating essentially measures vehicle characteristics of center of gravity and track width to determine how “top heavy” a vehicle is</a:t>
            </a:r>
            <a:endParaRPr lang="en-US" altLang="en-US" sz="1200" dirty="0"/>
          </a:p>
          <a:p>
            <a:pPr eaLnBrk="1" hangingPunct="1"/>
            <a:r>
              <a:rPr lang="en-US" altLang="en-US" dirty="0"/>
              <a:t>Vehicles are rated on their risk of rolling over in a single vehicle crash. The more top-heavy the vehicle, the more likely it will roll over.</a:t>
            </a:r>
          </a:p>
          <a:p>
            <a:pPr eaLnBrk="1" hangingPunct="1"/>
            <a:r>
              <a:rPr lang="en-US" altLang="en-US" dirty="0"/>
              <a:t>Vehicles are assigned stars that identify their rating. The low-rated vehicles (one star) are at least four times more likely to roll over than the highest rated vehicles (five </a:t>
            </a:r>
            <a:r>
              <a:rPr lang="en-US" altLang="en-US" u="none" dirty="0"/>
              <a:t>stars). Even</a:t>
            </a:r>
            <a:r>
              <a:rPr lang="en-US" altLang="en-US" dirty="0"/>
              <a:t> the highest rated vehicle can rollover, but you can reduce your chance of being killed in a rollover by about 75% just by wearing your seat belt.</a:t>
            </a:r>
          </a:p>
          <a:p>
            <a:pPr eaLnBrk="1" hangingPunct="1"/>
            <a:endParaRPr lang="en-US" altLang="en-US" dirty="0"/>
          </a:p>
          <a:p>
            <a:pPr eaLnBrk="1" hangingPunct="1"/>
            <a:endParaRPr lang="en-US" altLang="en-US" dirty="0"/>
          </a:p>
          <a:p>
            <a:pPr eaLnBrk="1" hangingPunct="1"/>
            <a:r>
              <a:rPr lang="en-US" altLang="en-US" dirty="0"/>
              <a:t>https://www.safercar.gov/Vehicle-Shoppers/Rollover </a:t>
            </a:r>
          </a:p>
          <a:p>
            <a:pPr eaLnBrk="1" hangingPunct="1"/>
            <a:endParaRPr lang="en-US" altLang="en-US" dirty="0"/>
          </a:p>
          <a:p>
            <a:pPr eaLnBrk="1" hangingPunct="1"/>
            <a:r>
              <a:rPr lang="en-US" altLang="en-US" dirty="0"/>
              <a:t>NHTSA = National Highway Traffic Safety Administration</a:t>
            </a:r>
          </a:p>
          <a:p>
            <a:endParaRPr lang="en-US" dirty="0"/>
          </a:p>
        </p:txBody>
      </p:sp>
      <p:sp>
        <p:nvSpPr>
          <p:cNvPr id="4" name="Slide Number Placeholder 3"/>
          <p:cNvSpPr>
            <a:spLocks noGrp="1"/>
          </p:cNvSpPr>
          <p:nvPr>
            <p:ph type="sldNum" sz="quarter" idx="10"/>
          </p:nvPr>
        </p:nvSpPr>
        <p:spPr/>
        <p:txBody>
          <a:bodyPr/>
          <a:lstStyle/>
          <a:p>
            <a:fld id="{561C7B06-2397-410E-9453-86322514F5A6}" type="slidenum">
              <a:rPr lang="en-US" smtClean="0"/>
              <a:t>18</a:t>
            </a:fld>
            <a:endParaRPr lang="en-US"/>
          </a:p>
        </p:txBody>
      </p:sp>
    </p:spTree>
    <p:extLst>
      <p:ext uri="{BB962C8B-B14F-4D97-AF65-F5344CB8AC3E}">
        <p14:creationId xmlns:p14="http://schemas.microsoft.com/office/powerpoint/2010/main" val="2578445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It’s important to monitor your vehicle’s maintenance needs to make sure it always runs smoothly and safely, and is less likely to break down, pollute or create unsafe driving conditions.</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61C7B06-2397-410E-9453-86322514F5A6}" type="slidenum">
              <a:rPr lang="en-US" smtClean="0"/>
              <a:t>19</a:t>
            </a:fld>
            <a:endParaRPr lang="en-US"/>
          </a:p>
        </p:txBody>
      </p:sp>
    </p:spTree>
    <p:extLst>
      <p:ext uri="{BB962C8B-B14F-4D97-AF65-F5344CB8AC3E}">
        <p14:creationId xmlns:p14="http://schemas.microsoft.com/office/powerpoint/2010/main" val="1881212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In addition to checking around the outside of the vehicle, take a peek under the hood on a regular basis.  The engine is the heart of your vehicle.</a:t>
            </a:r>
            <a:endParaRPr lang="en-US" b="0" dirty="0"/>
          </a:p>
        </p:txBody>
      </p:sp>
      <p:sp>
        <p:nvSpPr>
          <p:cNvPr id="4" name="Slide Number Placeholder 3"/>
          <p:cNvSpPr>
            <a:spLocks noGrp="1"/>
          </p:cNvSpPr>
          <p:nvPr>
            <p:ph type="sldNum" sz="quarter" idx="10"/>
          </p:nvPr>
        </p:nvSpPr>
        <p:spPr/>
        <p:txBody>
          <a:bodyPr/>
          <a:lstStyle/>
          <a:p>
            <a:fld id="{561C7B06-2397-410E-9453-86322514F5A6}" type="slidenum">
              <a:rPr lang="en-US" smtClean="0"/>
              <a:t>20</a:t>
            </a:fld>
            <a:endParaRPr lang="en-US"/>
          </a:p>
        </p:txBody>
      </p:sp>
    </p:spTree>
    <p:extLst>
      <p:ext uri="{BB962C8B-B14F-4D97-AF65-F5344CB8AC3E}">
        <p14:creationId xmlns:p14="http://schemas.microsoft.com/office/powerpoint/2010/main" val="2125249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Recognize dashboard warning symbols and respond to an activated warning symbol.</a:t>
            </a:r>
          </a:p>
          <a:p>
            <a:r>
              <a:rPr lang="en-US" sz="1200" b="0" i="0" u="none" strike="noStrike" kern="1200" baseline="0" dirty="0">
                <a:solidFill>
                  <a:schemeClr val="tx1"/>
                </a:solidFill>
                <a:latin typeface="+mn-lt"/>
                <a:ea typeface="+mn-ea"/>
                <a:cs typeface="+mn-cs"/>
              </a:rPr>
              <a:t>Review check engine light causes – often O2 sensor and emissions.</a:t>
            </a:r>
            <a:endParaRPr lang="en-US" dirty="0"/>
          </a:p>
        </p:txBody>
      </p:sp>
      <p:sp>
        <p:nvSpPr>
          <p:cNvPr id="4" name="Slide Number Placeholder 3"/>
          <p:cNvSpPr>
            <a:spLocks noGrp="1"/>
          </p:cNvSpPr>
          <p:nvPr>
            <p:ph type="sldNum" sz="quarter" idx="10"/>
          </p:nvPr>
        </p:nvSpPr>
        <p:spPr/>
        <p:txBody>
          <a:bodyPr/>
          <a:lstStyle/>
          <a:p>
            <a:fld id="{5FDB3A48-1BA4-454C-A224-2A0C64E02B6C}" type="slidenum">
              <a:rPr lang="en-US" smtClean="0"/>
              <a:t>21</a:t>
            </a:fld>
            <a:endParaRPr lang="en-US"/>
          </a:p>
        </p:txBody>
      </p:sp>
    </p:spTree>
    <p:extLst>
      <p:ext uri="{BB962C8B-B14F-4D97-AF65-F5344CB8AC3E}">
        <p14:creationId xmlns:p14="http://schemas.microsoft.com/office/powerpoint/2010/main" val="189481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dirty="0">
                <a:effectLst/>
                <a:latin typeface="Arial"/>
              </a:rPr>
              <a:t>Ozone acts as a protective layer high above the earth, but it can be harmful to breathe. What causes “bad" ozone?</a:t>
            </a:r>
            <a:endParaRPr lang="en-US" b="0" dirty="0">
              <a:effectLst/>
            </a:endParaRPr>
          </a:p>
          <a:p>
            <a:pPr algn="l"/>
            <a:r>
              <a:rPr lang="en-US" b="0" dirty="0">
                <a:effectLst/>
                <a:latin typeface="Arial"/>
              </a:rPr>
              <a:t> </a:t>
            </a:r>
            <a:endParaRPr lang="en-US" b="0" dirty="0">
              <a:effectLst/>
            </a:endParaRPr>
          </a:p>
          <a:p>
            <a:pPr algn="l"/>
            <a:r>
              <a:rPr lang="en-US" b="0" dirty="0">
                <a:effectLst/>
                <a:latin typeface="Arial"/>
              </a:rPr>
              <a:t>Ground-level or "bad" ozone is not emitted directly into the air, but is created by chemical reactions between oxides of nitrogen (</a:t>
            </a:r>
            <a:r>
              <a:rPr lang="en-US" b="0" dirty="0" err="1">
                <a:effectLst/>
                <a:latin typeface="Arial"/>
              </a:rPr>
              <a:t>NOx</a:t>
            </a:r>
            <a:r>
              <a:rPr lang="en-US" b="0" dirty="0">
                <a:effectLst/>
                <a:latin typeface="Arial"/>
              </a:rPr>
              <a:t>) and volatile organic compounds (VOC) in the presence of sunlight. </a:t>
            </a:r>
          </a:p>
          <a:p>
            <a:pPr algn="l"/>
            <a:endParaRPr lang="en-US" b="0" dirty="0">
              <a:effectLst/>
            </a:endParaRPr>
          </a:p>
          <a:p>
            <a:pPr algn="l"/>
            <a:r>
              <a:rPr lang="en-US" b="0" dirty="0">
                <a:effectLst/>
                <a:latin typeface="Arial"/>
              </a:rPr>
              <a:t>Emissions from industrial facilities and electric utilities, motor vehicle exhaust, gasoline vapors, and chemical solvents are some of the major sources of </a:t>
            </a:r>
            <a:r>
              <a:rPr lang="en-US" b="0" dirty="0" err="1">
                <a:effectLst/>
                <a:latin typeface="Arial"/>
              </a:rPr>
              <a:t>NOx</a:t>
            </a:r>
            <a:r>
              <a:rPr lang="en-US" b="0" dirty="0">
                <a:effectLst/>
                <a:latin typeface="Arial"/>
              </a:rPr>
              <a:t> and VOC.</a:t>
            </a:r>
            <a:endParaRPr lang="en-US" b="0" dirty="0">
              <a:effectLst/>
            </a:endParaRPr>
          </a:p>
          <a:p>
            <a:endParaRPr lang="en-US" dirty="0"/>
          </a:p>
          <a:p>
            <a:r>
              <a:rPr lang="en-US" altLang="en-US" sz="1200" u="sng" dirty="0">
                <a:hlinkClick r:id="rId3"/>
              </a:rPr>
              <a:t>http://www.epa.gov/oar/oaqps/gooduphigh</a:t>
            </a:r>
            <a:endParaRPr lang="en-US" dirty="0"/>
          </a:p>
        </p:txBody>
      </p:sp>
      <p:sp>
        <p:nvSpPr>
          <p:cNvPr id="4" name="Slide Number Placeholder 3"/>
          <p:cNvSpPr>
            <a:spLocks noGrp="1"/>
          </p:cNvSpPr>
          <p:nvPr>
            <p:ph type="sldNum" sz="quarter" idx="10"/>
          </p:nvPr>
        </p:nvSpPr>
        <p:spPr/>
        <p:txBody>
          <a:bodyPr/>
          <a:lstStyle/>
          <a:p>
            <a:fld id="{561C7B06-2397-410E-9453-86322514F5A6}" type="slidenum">
              <a:rPr lang="en-US" smtClean="0"/>
              <a:t>22</a:t>
            </a:fld>
            <a:endParaRPr lang="en-US"/>
          </a:p>
        </p:txBody>
      </p:sp>
    </p:spTree>
    <p:extLst>
      <p:ext uri="{BB962C8B-B14F-4D97-AF65-F5344CB8AC3E}">
        <p14:creationId xmlns:p14="http://schemas.microsoft.com/office/powerpoint/2010/main" val="1792554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80000"/>
              </a:lnSpc>
            </a:pPr>
            <a:r>
              <a:rPr lang="en-US" altLang="en-US" dirty="0"/>
              <a:t>Some fuels are inherently cleaner than gasoline; they emit less nitrogen oxides or </a:t>
            </a:r>
            <a:r>
              <a:rPr lang="en-US" altLang="en-US" dirty="0" err="1"/>
              <a:t>hydrocarbons─the</a:t>
            </a:r>
            <a:r>
              <a:rPr lang="en-US" altLang="en-US" dirty="0"/>
              <a:t> hydrocarbons they do emit are less likely to form ozone. Methanol (made from natural gas, coal, or biomass) and ethanol (made from grains or sugar) are high-octane liquid fuels</a:t>
            </a:r>
          </a:p>
          <a:p>
            <a:pPr eaLnBrk="1" hangingPunct="1">
              <a:lnSpc>
                <a:spcPct val="80000"/>
              </a:lnSpc>
            </a:pPr>
            <a:r>
              <a:rPr lang="en-US" altLang="en-US" dirty="0"/>
              <a:t>Cars designed to run on pure alcohol fuels have the potential to emit 80% to 90% less reactive hydrocarbons. Battery-powered cars have the potential for zero tailpipe and evaporative hydrocarbon and nitrogen oxide emissions.</a:t>
            </a:r>
          </a:p>
          <a:p>
            <a:endParaRPr lang="en-US" dirty="0"/>
          </a:p>
          <a:p>
            <a:endParaRPr lang="en-US" dirty="0"/>
          </a:p>
        </p:txBody>
      </p:sp>
      <p:sp>
        <p:nvSpPr>
          <p:cNvPr id="4" name="Slide Number Placeholder 3"/>
          <p:cNvSpPr>
            <a:spLocks noGrp="1"/>
          </p:cNvSpPr>
          <p:nvPr>
            <p:ph type="sldNum" sz="quarter" idx="10"/>
          </p:nvPr>
        </p:nvSpPr>
        <p:spPr/>
        <p:txBody>
          <a:bodyPr/>
          <a:lstStyle/>
          <a:p>
            <a:fld id="{561C7B06-2397-410E-9453-86322514F5A6}" type="slidenum">
              <a:rPr lang="en-US" smtClean="0"/>
              <a:t>23</a:t>
            </a:fld>
            <a:endParaRPr lang="en-US"/>
          </a:p>
        </p:txBody>
      </p:sp>
    </p:spTree>
    <p:extLst>
      <p:ext uri="{BB962C8B-B14F-4D97-AF65-F5344CB8AC3E}">
        <p14:creationId xmlns:p14="http://schemas.microsoft.com/office/powerpoint/2010/main" val="3170672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1C7B06-2397-410E-9453-86322514F5A6}" type="slidenum">
              <a:rPr lang="en-US" smtClean="0"/>
              <a:t>3</a:t>
            </a:fld>
            <a:endParaRPr lang="en-US"/>
          </a:p>
        </p:txBody>
      </p:sp>
    </p:spTree>
    <p:extLst>
      <p:ext uri="{BB962C8B-B14F-4D97-AF65-F5344CB8AC3E}">
        <p14:creationId xmlns:p14="http://schemas.microsoft.com/office/powerpoint/2010/main" val="3465410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Littering occurs when individuals dispose of waste products improperly in an inappropriate location.</a:t>
            </a:r>
            <a:endParaRPr lang="en-US" b="0" dirty="0">
              <a:effectLst/>
            </a:endParaRPr>
          </a:p>
          <a:p>
            <a:r>
              <a:rPr lang="en-US" sz="1200" b="0" kern="1200" dirty="0">
                <a:solidFill>
                  <a:schemeClr val="tx1"/>
                </a:solidFill>
                <a:effectLst/>
                <a:latin typeface="+mn-lt"/>
                <a:ea typeface="+mn-ea"/>
                <a:cs typeface="+mn-cs"/>
              </a:rPr>
              <a:t> </a:t>
            </a:r>
            <a:endParaRPr lang="en-US" b="0" dirty="0">
              <a:effectLst/>
            </a:endParaRPr>
          </a:p>
          <a:p>
            <a:r>
              <a:rPr lang="en-US" sz="1200" b="0" kern="1200" dirty="0">
                <a:solidFill>
                  <a:schemeClr val="tx1"/>
                </a:solidFill>
                <a:effectLst/>
                <a:latin typeface="+mn-lt"/>
                <a:ea typeface="+mn-ea"/>
                <a:cs typeface="+mn-cs"/>
              </a:rPr>
              <a:t>There are costs involved in littering: street sweeping, emptying trash containers, cleaning up litter and dumped rubbish. </a:t>
            </a:r>
            <a:endParaRPr lang="en-US" b="0" dirty="0">
              <a:effectLst/>
            </a:endParaRPr>
          </a:p>
          <a:p>
            <a:r>
              <a:rPr lang="en-US" sz="1200" b="0" kern="1200" dirty="0">
                <a:solidFill>
                  <a:schemeClr val="tx1"/>
                </a:solidFill>
                <a:effectLst/>
                <a:latin typeface="+mn-lt"/>
                <a:ea typeface="+mn-ea"/>
                <a:cs typeface="+mn-cs"/>
              </a:rPr>
              <a:t> </a:t>
            </a:r>
            <a:endParaRPr lang="en-US" b="0" dirty="0">
              <a:effectLst/>
            </a:endParaRPr>
          </a:p>
          <a:p>
            <a:r>
              <a:rPr lang="en-US" sz="1200" b="0" kern="1200" dirty="0">
                <a:solidFill>
                  <a:schemeClr val="tx1"/>
                </a:solidFill>
                <a:effectLst/>
                <a:latin typeface="+mn-lt"/>
                <a:ea typeface="+mn-ea"/>
                <a:cs typeface="+mn-cs"/>
              </a:rPr>
              <a:t>What are some ways to reduce litter on Montana roadways? Why does reducing littering matter?  Consider </a:t>
            </a:r>
            <a:r>
              <a:rPr lang="en-US" sz="1200" b="1" kern="1200" dirty="0">
                <a:solidFill>
                  <a:schemeClr val="tx1"/>
                </a:solidFill>
                <a:effectLst/>
                <a:latin typeface="+mn-lt"/>
                <a:ea typeface="+mn-ea"/>
                <a:cs typeface="+mn-cs"/>
              </a:rPr>
              <a:t>MCA </a:t>
            </a:r>
            <a:r>
              <a:rPr lang="en-US" b="1" dirty="0"/>
              <a:t>61-8-372. Littering with lighted matches, cigarettes, and other burning material and dumping ashtray prohibited </a:t>
            </a:r>
            <a:endParaRPr lang="en-US" b="0" dirty="0">
              <a:effectLst/>
            </a:endParaRPr>
          </a:p>
          <a:p>
            <a:r>
              <a:rPr lang="en-US" sz="1200" b="0" kern="1200" dirty="0">
                <a:solidFill>
                  <a:schemeClr val="tx1"/>
                </a:solidFill>
                <a:effectLst/>
                <a:latin typeface="+mn-lt"/>
                <a:ea typeface="+mn-ea"/>
                <a:cs typeface="+mn-cs"/>
              </a:rPr>
              <a:t> </a:t>
            </a:r>
            <a:endParaRPr lang="en-US" b="0" dirty="0">
              <a:effectLst/>
            </a:endParaRPr>
          </a:p>
          <a:p>
            <a:r>
              <a:rPr lang="en-US" sz="1200" b="0" kern="1200" dirty="0">
                <a:solidFill>
                  <a:schemeClr val="tx1"/>
                </a:solidFill>
                <a:effectLst/>
                <a:latin typeface="+mn-lt"/>
                <a:ea typeface="+mn-ea"/>
                <a:cs typeface="+mn-cs"/>
              </a:rPr>
              <a:t>Oil filter socks concentrate naturally-occurring radiation when they filter wastewater and silica dust at drilling sites. In 2014 North Dakota found illegal dumping of oil filter socks with radiation two to five times more concentrated than background levels.   http://bismarcktribune.com/bakken/state-gets-tough-on-filter-socks/article_373b07dc-c031-11e3-b3a8-001a4bcf887a.html</a:t>
            </a:r>
          </a:p>
          <a:p>
            <a:endParaRPr lang="en-US" sz="1200" b="1" i="0" u="none" strike="noStrike" kern="1200" baseline="0" dirty="0">
              <a:solidFill>
                <a:schemeClr val="tx1"/>
              </a:solidFill>
              <a:effectLst/>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b="1" dirty="0"/>
              <a:t>MCA 61-8-365. Putting refuse on highway prohibited. </a:t>
            </a:r>
            <a:r>
              <a:rPr lang="en-US" dirty="0"/>
              <a:t>(1) A person may not throw or deposit upon a highway glass bottles, glass, nails, tacks, wire, cans, plastic bottles, plastic, paper, or any other debris. A person may not throw or deposit upon a highway any substance likely to injure a person or animal or damage a vehicle upon the highway. </a:t>
            </a:r>
            <a:br>
              <a:rPr lang="en-US" dirty="0"/>
            </a:br>
            <a:r>
              <a:rPr lang="en-US" dirty="0"/>
              <a:t>(2) A person who drops or permits to be dropped or thrown upon a highway destructive or injurious material shall immediately remove the material or cause it to be removed. </a:t>
            </a:r>
            <a:br>
              <a:rPr lang="en-US" dirty="0"/>
            </a:br>
            <a:r>
              <a:rPr lang="en-US" dirty="0"/>
              <a:t>(3) A person who removes a wrecked or damaged vehicle from a highway shall remove glass or any other injurious substance dropped upon the highway from the vehicle. </a:t>
            </a:r>
            <a:br>
              <a:rPr lang="en-US" dirty="0"/>
            </a:br>
            <a:r>
              <a:rPr lang="en-US" dirty="0"/>
              <a:t>(4) Except as provided in </a:t>
            </a:r>
            <a:r>
              <a:rPr lang="en-US" dirty="0">
                <a:hlinkClick r:id="rId3" action="ppaction://hlinkfile"/>
              </a:rPr>
              <a:t>61-8-372</a:t>
            </a:r>
            <a:r>
              <a:rPr lang="en-US" dirty="0"/>
              <a:t> and subsection (5) of this section, a person convicted of violating this section shall be fined not more than $250. Except for the maximum fine of $250 as provided in this subsection and except for the maximum fine of $500 as provided in </a:t>
            </a:r>
            <a:r>
              <a:rPr lang="en-US" dirty="0">
                <a:hlinkClick r:id="rId3" action="ppaction://hlinkfile"/>
              </a:rPr>
              <a:t>61-8-372</a:t>
            </a:r>
            <a:r>
              <a:rPr lang="en-US" dirty="0"/>
              <a:t>, the penalty provisions of </a:t>
            </a:r>
            <a:r>
              <a:rPr lang="en-US" dirty="0">
                <a:hlinkClick r:id="rId4" action="ppaction://hlinkfile"/>
              </a:rPr>
              <a:t>61-8-711</a:t>
            </a:r>
            <a:r>
              <a:rPr lang="en-US" dirty="0"/>
              <a:t> apply to this section. </a:t>
            </a:r>
            <a:br>
              <a:rPr lang="en-US" dirty="0"/>
            </a:br>
            <a:r>
              <a:rPr lang="en-US" dirty="0"/>
              <a:t>(5) A person may not throw or deposit upon a highway plastic bottles or any other containers in which urine or feces have been deposited. A person convicted of violating this subsection shall be fined not more than $1,000. The department shall make information about this subsection available at all weigh stations. </a:t>
            </a:r>
          </a:p>
          <a:p>
            <a:r>
              <a:rPr lang="en-US" b="1" dirty="0"/>
              <a:t>History:</a:t>
            </a:r>
            <a:r>
              <a:rPr lang="en-US" dirty="0"/>
              <a:t> En. Sec. 108, Ch. 263, L. 1955; R.C.M. 1947, </a:t>
            </a:r>
            <a:r>
              <a:rPr lang="en-US" dirty="0">
                <a:hlinkClick r:id="rId5" action="ppaction://hlinkfile"/>
              </a:rPr>
              <a:t>32-21-111</a:t>
            </a:r>
            <a:r>
              <a:rPr lang="en-US" dirty="0"/>
              <a:t>; </a:t>
            </a:r>
            <a:r>
              <a:rPr lang="en-US" dirty="0" err="1"/>
              <a:t>amd</a:t>
            </a:r>
            <a:r>
              <a:rPr lang="en-US" dirty="0"/>
              <a:t>. Sec. 1, Ch. 510, L. 1979; </a:t>
            </a:r>
            <a:r>
              <a:rPr lang="en-US" dirty="0" err="1"/>
              <a:t>amd</a:t>
            </a:r>
            <a:r>
              <a:rPr lang="en-US" dirty="0"/>
              <a:t>. Sec. 4, Ch. 67, L. 1997; </a:t>
            </a:r>
            <a:r>
              <a:rPr lang="en-US" dirty="0" err="1"/>
              <a:t>amd</a:t>
            </a:r>
            <a:r>
              <a:rPr lang="en-US" dirty="0"/>
              <a:t>. Sec. 1, Ch. 513, L. 2001; </a:t>
            </a:r>
            <a:r>
              <a:rPr lang="en-US" dirty="0" err="1"/>
              <a:t>amd</a:t>
            </a:r>
            <a:r>
              <a:rPr lang="en-US" dirty="0"/>
              <a:t>. Sec. 42, Ch. 352, L. 2003. </a:t>
            </a:r>
          </a:p>
          <a:p>
            <a:endParaRPr lang="en-US" sz="1200" b="0" i="0" u="none" strike="noStrike" kern="1200" baseline="0" dirty="0">
              <a:solidFill>
                <a:schemeClr val="tx1"/>
              </a:solidFill>
              <a:latin typeface="+mn-lt"/>
              <a:ea typeface="+mn-ea"/>
              <a:cs typeface="+mn-cs"/>
            </a:endParaRPr>
          </a:p>
          <a:p>
            <a:r>
              <a:rPr lang="en-US" b="1" dirty="0"/>
              <a:t>61-8-372. Littering with lighted matches, cigarettes, and other burning material and dumping ashtray prohibited -- penalty -- posting. </a:t>
            </a:r>
            <a:r>
              <a:rPr lang="en-US" dirty="0"/>
              <a:t>(1) A person may not throw away lighted matches, tobacco, cigarettes, cigars, or other lighted material on a forest road, private road, city street, county road, public highway, or railroad right-of-way, except lighted materials used as safety signaling devices, in this state. </a:t>
            </a:r>
            <a:br>
              <a:rPr lang="en-US" dirty="0"/>
            </a:br>
            <a:r>
              <a:rPr lang="en-US" dirty="0"/>
              <a:t>(2) A person may not empty an ashtray containing matches, ashes, cigarette or cigar refuse, or other related material on a forest road, private road, city street, county road, public highway, or railroad right-of-way in this state. </a:t>
            </a:r>
            <a:br>
              <a:rPr lang="en-US" dirty="0"/>
            </a:br>
            <a:r>
              <a:rPr lang="en-US" dirty="0"/>
              <a:t>(3) A person convicted of violating subsection (1) or (2) shall be fined a maximum of $500. </a:t>
            </a:r>
            <a:br>
              <a:rPr lang="en-US" dirty="0"/>
            </a:br>
            <a:r>
              <a:rPr lang="en-US" dirty="0"/>
              <a:t>(4) Municipalities, the forest service, county governments, property owners, public transit operators, federal highway administrators, and any other appropriate entity may, at their discretion, post copies of this section in conspicuous locations. </a:t>
            </a:r>
          </a:p>
          <a:p>
            <a:r>
              <a:rPr lang="en-US" b="1" dirty="0"/>
              <a:t>History:</a:t>
            </a:r>
            <a:r>
              <a:rPr lang="en-US" dirty="0"/>
              <a:t> En. Sec. 1, Ch. 67, L. 1997; </a:t>
            </a:r>
            <a:r>
              <a:rPr lang="en-US" dirty="0" err="1"/>
              <a:t>amd</a:t>
            </a:r>
            <a:r>
              <a:rPr lang="en-US" dirty="0"/>
              <a:t>. Sec. 2, Ch. 513, L. 2001. </a:t>
            </a:r>
          </a:p>
          <a:p>
            <a:endParaRPr lang="en-US" dirty="0"/>
          </a:p>
          <a:p>
            <a:r>
              <a:rPr lang="en-US" b="1" dirty="0"/>
              <a:t>7-5-2109. County control of litter. </a:t>
            </a:r>
            <a:r>
              <a:rPr lang="en-US" dirty="0"/>
              <a:t>(1) (a) Except as provided in </a:t>
            </a:r>
            <a:r>
              <a:rPr lang="en-US" dirty="0">
                <a:hlinkClick r:id="rId6" action="ppaction://hlinkfile"/>
              </a:rPr>
              <a:t>7-5-2112</a:t>
            </a:r>
            <a:r>
              <a:rPr lang="en-US" dirty="0"/>
              <a:t>, a governing body of a county may regulate, control, and prohibit littering on any county road and on land within the county by the adoption of an ordinance that substantially complies with the provisions of </a:t>
            </a:r>
            <a:r>
              <a:rPr lang="en-US" dirty="0">
                <a:hlinkClick r:id="rId7" action="ppaction://hlinkfile"/>
              </a:rPr>
              <a:t>7-5-103</a:t>
            </a:r>
            <a:r>
              <a:rPr lang="en-US" dirty="0"/>
              <a:t> through </a:t>
            </a:r>
            <a:r>
              <a:rPr lang="en-US" dirty="0">
                <a:hlinkClick r:id="rId8" action="ppaction://hlinkfile"/>
              </a:rPr>
              <a:t>7-5-107</a:t>
            </a:r>
            <a:r>
              <a:rPr lang="en-US" dirty="0"/>
              <a:t>. The ordinance may apply to portions of the county and may apply to persons other than the owners of the property on which littering occurs. </a:t>
            </a:r>
            <a:br>
              <a:rPr lang="en-US" dirty="0"/>
            </a:br>
            <a:r>
              <a:rPr lang="en-US" dirty="0"/>
              <a:t>(b) The ordinance does not apply to lead, copper, or brass deposits directly resulting from shooting activities at a shooting range. </a:t>
            </a:r>
            <a:br>
              <a:rPr lang="en-US" dirty="0"/>
            </a:br>
            <a:r>
              <a:rPr lang="en-US" dirty="0"/>
              <a:t>(c) The ordinance does not apply to a "notice of violation" card placed on a motor vehicle illegally parked in a disability parking space. </a:t>
            </a:r>
            <a:br>
              <a:rPr lang="en-US" dirty="0"/>
            </a:br>
            <a:r>
              <a:rPr lang="en-US" dirty="0"/>
              <a:t>(2) Except as provided in </a:t>
            </a:r>
            <a:r>
              <a:rPr lang="en-US" dirty="0">
                <a:hlinkClick r:id="rId6" action="ppaction://hlinkfile"/>
              </a:rPr>
              <a:t>7-5-2112</a:t>
            </a:r>
            <a:r>
              <a:rPr lang="en-US" dirty="0"/>
              <a:t>, the governing body of a county may establish a fine not to exceed $200 as a penalty for violation of the ordinance referred to in subsection (1). A violation of the ordinance may not be punishable by imprisonment. </a:t>
            </a:r>
          </a:p>
          <a:p>
            <a:r>
              <a:rPr lang="en-US" b="1" dirty="0"/>
              <a:t>History:</a:t>
            </a:r>
            <a:r>
              <a:rPr lang="en-US" dirty="0"/>
              <a:t> En. Sec. 1, Ch. 508, L. 1983; </a:t>
            </a:r>
            <a:r>
              <a:rPr lang="en-US" dirty="0" err="1"/>
              <a:t>amd</a:t>
            </a:r>
            <a:r>
              <a:rPr lang="en-US" dirty="0"/>
              <a:t>. Sec. 6, Ch. 415, L. 1991; </a:t>
            </a:r>
            <a:r>
              <a:rPr lang="en-US" dirty="0" err="1"/>
              <a:t>amd</a:t>
            </a:r>
            <a:r>
              <a:rPr lang="en-US" dirty="0"/>
              <a:t>. Sec. 1, Ch. 406, L. 1993; </a:t>
            </a:r>
            <a:r>
              <a:rPr lang="en-US" dirty="0" err="1"/>
              <a:t>amd</a:t>
            </a:r>
            <a:r>
              <a:rPr lang="en-US" dirty="0"/>
              <a:t>. Sec. 2, Ch. 67, L. 1997. </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1C7B06-2397-410E-9453-86322514F5A6}" type="slidenum">
              <a:rPr lang="en-US" smtClean="0"/>
              <a:t>24</a:t>
            </a:fld>
            <a:endParaRPr lang="en-US"/>
          </a:p>
        </p:txBody>
      </p:sp>
    </p:spTree>
    <p:extLst>
      <p:ext uri="{BB962C8B-B14F-4D97-AF65-F5344CB8AC3E}">
        <p14:creationId xmlns:p14="http://schemas.microsoft.com/office/powerpoint/2010/main" val="1682774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800" b="0" kern="1200" dirty="0">
                <a:solidFill>
                  <a:schemeClr val="tx1"/>
                </a:solidFill>
                <a:latin typeface="+mn-lt"/>
                <a:ea typeface="+mn-ea"/>
                <a:cs typeface="+mn-cs"/>
              </a:rPr>
              <a:t>Select routes for local trips and extended trips using local and state maps.</a:t>
            </a:r>
          </a:p>
          <a:p>
            <a:pPr marL="171450" indent="-171450">
              <a:buFont typeface="Arial" panose="020B0604020202020204" pitchFamily="34" charset="0"/>
              <a:buChar char="•"/>
            </a:pPr>
            <a:r>
              <a:rPr lang="en-US" sz="800" b="0" kern="1200" dirty="0">
                <a:solidFill>
                  <a:schemeClr val="tx1"/>
                </a:solidFill>
                <a:latin typeface="+mn-lt"/>
                <a:ea typeface="+mn-ea"/>
                <a:cs typeface="+mn-cs"/>
              </a:rPr>
              <a:t>Planning</a:t>
            </a:r>
            <a:r>
              <a:rPr lang="en-US" sz="800" b="0" kern="1200" baseline="0" dirty="0">
                <a:solidFill>
                  <a:schemeClr val="tx1"/>
                </a:solidFill>
                <a:latin typeface="+mn-lt"/>
                <a:ea typeface="+mn-ea"/>
                <a:cs typeface="+mn-cs"/>
              </a:rPr>
              <a:t> alternate routes is important during times of highway construction and in winter months when roads might be closed. Possible landslides, floods, avalanches, road and bridge construction could be factors.</a:t>
            </a:r>
            <a:endParaRPr lang="en-US" sz="800" b="0" kern="1200" dirty="0">
              <a:solidFill>
                <a:schemeClr val="tx1"/>
              </a:solidFill>
              <a:latin typeface="+mn-lt"/>
              <a:ea typeface="+mn-ea"/>
              <a:cs typeface="+mn-cs"/>
            </a:endParaRPr>
          </a:p>
          <a:p>
            <a:pPr marL="171450" indent="-171450">
              <a:buFont typeface="Arial" panose="020B0604020202020204" pitchFamily="34" charset="0"/>
              <a:buChar char="•"/>
            </a:pPr>
            <a:r>
              <a:rPr lang="en-US" sz="800" b="0" kern="1200" dirty="0">
                <a:solidFill>
                  <a:schemeClr val="tx1"/>
                </a:solidFill>
                <a:latin typeface="+mn-lt"/>
                <a:ea typeface="+mn-ea"/>
                <a:cs typeface="+mn-cs"/>
              </a:rPr>
              <a:t>Identify different technology resources that can help the trip planning process.</a:t>
            </a:r>
          </a:p>
          <a:p>
            <a:pPr marL="171450" indent="-171450">
              <a:buFont typeface="Arial" panose="020B0604020202020204" pitchFamily="34" charset="0"/>
              <a:buChar char="•"/>
            </a:pPr>
            <a:r>
              <a:rPr lang="en-US" sz="800" b="0" kern="1200" dirty="0">
                <a:solidFill>
                  <a:schemeClr val="tx1"/>
                </a:solidFill>
                <a:latin typeface="+mn-lt"/>
                <a:ea typeface="+mn-ea"/>
                <a:cs typeface="+mn-cs"/>
              </a:rPr>
              <a:t>How do you determine what the trip will cost? What costs are involved?</a:t>
            </a:r>
          </a:p>
        </p:txBody>
      </p:sp>
      <p:sp>
        <p:nvSpPr>
          <p:cNvPr id="4" name="Slide Number Placeholder 3"/>
          <p:cNvSpPr>
            <a:spLocks noGrp="1"/>
          </p:cNvSpPr>
          <p:nvPr>
            <p:ph type="sldNum" sz="quarter" idx="10"/>
          </p:nvPr>
        </p:nvSpPr>
        <p:spPr/>
        <p:txBody>
          <a:bodyPr/>
          <a:lstStyle/>
          <a:p>
            <a:fld id="{561C7B06-2397-410E-9453-86322514F5A6}" type="slidenum">
              <a:rPr lang="en-US" smtClean="0"/>
              <a:t>25</a:t>
            </a:fld>
            <a:endParaRPr lang="en-US"/>
          </a:p>
        </p:txBody>
      </p:sp>
    </p:spTree>
    <p:extLst>
      <p:ext uri="{BB962C8B-B14F-4D97-AF65-F5344CB8AC3E}">
        <p14:creationId xmlns:p14="http://schemas.microsoft.com/office/powerpoint/2010/main" val="3991799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a:buFont typeface="Arial"/>
              <a:buChar char="•"/>
              <a:tabLst>
                <a:tab pos="457200" algn="l"/>
              </a:tabLst>
            </a:pPr>
            <a:r>
              <a:rPr lang="en-US" b="0" dirty="0">
                <a:effectLst/>
                <a:latin typeface="Arial"/>
                <a:cs typeface="Times New Roman"/>
              </a:rPr>
              <a:t>Consider driving laws in other states and countries – a Passport or a U.S. Passport Card is required to travel to Canada or Mexico.</a:t>
            </a:r>
            <a:endParaRPr lang="en-US" b="0" dirty="0">
              <a:effectLst/>
              <a:cs typeface="Times New Roman"/>
            </a:endParaRPr>
          </a:p>
          <a:p>
            <a:pPr marL="342900" lvl="0" indent="-342900" algn="l">
              <a:buFont typeface="Arial"/>
              <a:buChar char="•"/>
              <a:tabLst>
                <a:tab pos="457200" algn="l"/>
              </a:tabLst>
            </a:pPr>
            <a:r>
              <a:rPr lang="en-US" b="0" dirty="0">
                <a:effectLst/>
                <a:latin typeface="Arial"/>
                <a:cs typeface="Times New Roman"/>
              </a:rPr>
              <a:t>Predict personal and vehicle needs for an extended trip.</a:t>
            </a:r>
            <a:endParaRPr lang="en-US" b="0" dirty="0">
              <a:effectLst/>
              <a:cs typeface="Times New Roman"/>
            </a:endParaRPr>
          </a:p>
          <a:p>
            <a:pPr marL="342900" lvl="0" indent="-342900" algn="l">
              <a:buFont typeface="Arial"/>
              <a:buChar char="•"/>
              <a:tabLst>
                <a:tab pos="457200" algn="l"/>
              </a:tabLst>
            </a:pPr>
            <a:r>
              <a:rPr lang="en-US" b="0" dirty="0">
                <a:effectLst/>
                <a:latin typeface="Arial"/>
                <a:cs typeface="Times New Roman"/>
              </a:rPr>
              <a:t>Calculate the cost of an extended trip.</a:t>
            </a:r>
            <a:endParaRPr lang="en-US" b="0" dirty="0">
              <a:effectLst/>
              <a:cs typeface="Times New Roman"/>
            </a:endParaRPr>
          </a:p>
          <a:p>
            <a:pPr marL="342900" lvl="0" indent="-342900" algn="l">
              <a:buFont typeface="Arial"/>
              <a:buChar char="•"/>
              <a:tabLst>
                <a:tab pos="457200" algn="l"/>
              </a:tabLst>
            </a:pPr>
            <a:r>
              <a:rPr lang="en-US" b="0" dirty="0">
                <a:effectLst/>
                <a:latin typeface="Arial"/>
                <a:cs typeface="Times New Roman"/>
              </a:rPr>
              <a:t>Describe how to prepare and load a vehicle for an extended trip.</a:t>
            </a:r>
            <a:endParaRPr lang="en-US" b="0" dirty="0">
              <a:effectLst/>
              <a:cs typeface="Times New Roman"/>
            </a:endParaRPr>
          </a:p>
          <a:p>
            <a:endParaRPr lang="en-US" dirty="0"/>
          </a:p>
        </p:txBody>
      </p:sp>
      <p:sp>
        <p:nvSpPr>
          <p:cNvPr id="4" name="Slide Number Placeholder 3"/>
          <p:cNvSpPr>
            <a:spLocks noGrp="1"/>
          </p:cNvSpPr>
          <p:nvPr>
            <p:ph type="sldNum" sz="quarter" idx="10"/>
          </p:nvPr>
        </p:nvSpPr>
        <p:spPr/>
        <p:txBody>
          <a:bodyPr/>
          <a:lstStyle/>
          <a:p>
            <a:fld id="{561C7B06-2397-410E-9453-86322514F5A6}" type="slidenum">
              <a:rPr lang="en-US" smtClean="0"/>
              <a:t>26</a:t>
            </a:fld>
            <a:endParaRPr lang="en-US"/>
          </a:p>
        </p:txBody>
      </p:sp>
    </p:spTree>
    <p:extLst>
      <p:ext uri="{BB962C8B-B14F-4D97-AF65-F5344CB8AC3E}">
        <p14:creationId xmlns:p14="http://schemas.microsoft.com/office/powerpoint/2010/main" val="1533596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lnSpc>
                <a:spcPct val="90000"/>
              </a:lnSpc>
              <a:buFont typeface="Arial" panose="020B0604020202020204" pitchFamily="34" charset="0"/>
              <a:buChar char="•"/>
            </a:pPr>
            <a:r>
              <a:rPr lang="en-US" altLang="en-US" sz="1200" dirty="0"/>
              <a:t>Reduce the number of miles you drive by walking, biking, carpooling and taking mass transit wherever possible.</a:t>
            </a:r>
          </a:p>
          <a:p>
            <a:pPr marL="171450" indent="-171450" eaLnBrk="1" hangingPunct="1">
              <a:lnSpc>
                <a:spcPct val="90000"/>
              </a:lnSpc>
              <a:buFont typeface="Arial" panose="020B0604020202020204" pitchFamily="34" charset="0"/>
              <a:buChar char="•"/>
            </a:pPr>
            <a:r>
              <a:rPr lang="en-US" altLang="en-US" sz="1200" dirty="0"/>
              <a:t>You can improve your gas mileage about 15% by driving at 55 mph rather than 65 mph.</a:t>
            </a:r>
          </a:p>
          <a:p>
            <a:pPr marL="171450" indent="-171450" eaLnBrk="1" hangingPunct="1">
              <a:lnSpc>
                <a:spcPct val="90000"/>
              </a:lnSpc>
              <a:buFont typeface="Arial" panose="020B0604020202020204" pitchFamily="34" charset="0"/>
              <a:buChar char="•"/>
            </a:pPr>
            <a:r>
              <a:rPr lang="en-US" altLang="en-US" sz="1200" dirty="0"/>
              <a:t>Check your tires weekly to make sure they’re properly inflated. Proper tire inflation can improve gas mileage by more than 3%.</a:t>
            </a:r>
          </a:p>
          <a:p>
            <a:pPr marL="171450" indent="-171450" eaLnBrk="1" hangingPunct="1">
              <a:lnSpc>
                <a:spcPct val="90000"/>
              </a:lnSpc>
              <a:buFont typeface="Arial" panose="020B0604020202020204" pitchFamily="34" charset="0"/>
              <a:buChar char="•"/>
            </a:pPr>
            <a:r>
              <a:rPr lang="en-US" altLang="en-US" sz="1200" dirty="0"/>
              <a:t>Your car burns more gas and emits more pollution when the engine is operating under high load.  Avoid carrying unneeded items in the trunk.</a:t>
            </a:r>
          </a:p>
          <a:p>
            <a:pPr marL="171450" indent="-171450" eaLnBrk="1" hangingPunct="1">
              <a:lnSpc>
                <a:spcPct val="90000"/>
              </a:lnSpc>
              <a:buFont typeface="Arial" panose="020B0604020202020204" pitchFamily="34" charset="0"/>
              <a:buChar char="•"/>
            </a:pPr>
            <a:r>
              <a:rPr lang="en-US" altLang="en-US" sz="1200" dirty="0"/>
              <a:t>Park in the shade - Air conditioners increase load on the engine and can increase emissions. </a:t>
            </a:r>
          </a:p>
          <a:p>
            <a:pPr marL="171450" indent="-171450" eaLnBrk="1" hangingPunct="1">
              <a:lnSpc>
                <a:spcPct val="90000"/>
              </a:lnSpc>
              <a:buFont typeface="Arial" panose="020B0604020202020204" pitchFamily="34" charset="0"/>
              <a:buChar char="•"/>
            </a:pPr>
            <a:r>
              <a:rPr lang="en-US" altLang="en-US" sz="1200" dirty="0"/>
              <a:t>If you're in bumper-to-bumper traffic or in line at a check-out window, improve your fuel economy by slipping the car into neutral instead of constantly riding the brake.</a:t>
            </a:r>
          </a:p>
          <a:p>
            <a:pPr marL="171450" indent="-171450" eaLnBrk="1" hangingPunct="1">
              <a:lnSpc>
                <a:spcPct val="90000"/>
              </a:lnSpc>
              <a:buFont typeface="Arial" panose="020B0604020202020204" pitchFamily="34" charset="0"/>
              <a:buChar char="•"/>
            </a:pPr>
            <a:r>
              <a:rPr lang="en-US" altLang="en-US" sz="1200" dirty="0"/>
              <a:t>Emission test the vehicle.</a:t>
            </a:r>
          </a:p>
          <a:p>
            <a:pPr marL="171450" indent="-171450" eaLnBrk="1" hangingPunct="1">
              <a:lnSpc>
                <a:spcPct val="90000"/>
              </a:lnSpc>
              <a:buFont typeface="Arial" panose="020B0604020202020204" pitchFamily="34" charset="0"/>
              <a:buChar char="•"/>
            </a:pPr>
            <a:endParaRPr lang="en-US" altLang="en-US" sz="1200" dirty="0"/>
          </a:p>
          <a:p>
            <a:pPr marL="0" marR="0" indent="0" algn="l" defTabSz="914400" rtl="0" eaLnBrk="1" fontAlgn="auto" latinLnBrk="0" hangingPunct="1">
              <a:lnSpc>
                <a:spcPct val="90000"/>
              </a:lnSpc>
              <a:spcBef>
                <a:spcPts val="0"/>
              </a:spcBef>
              <a:spcAft>
                <a:spcPts val="0"/>
              </a:spcAft>
              <a:buClrTx/>
              <a:buSzTx/>
              <a:buFontTx/>
              <a:buNone/>
              <a:tabLst/>
              <a:defRPr/>
            </a:pPr>
            <a:r>
              <a:rPr lang="en-US" altLang="en-US" dirty="0"/>
              <a:t>http://www.fueleconomy.gov/</a:t>
            </a:r>
          </a:p>
          <a:p>
            <a:pPr eaLnBrk="1" hangingPunct="1">
              <a:lnSpc>
                <a:spcPct val="90000"/>
              </a:lnSpc>
            </a:pPr>
            <a:endParaRPr lang="en-US" altLang="en-US" sz="1200" dirty="0"/>
          </a:p>
          <a:p>
            <a:endParaRPr lang="en-US" dirty="0"/>
          </a:p>
        </p:txBody>
      </p:sp>
      <p:sp>
        <p:nvSpPr>
          <p:cNvPr id="4" name="Slide Number Placeholder 3"/>
          <p:cNvSpPr>
            <a:spLocks noGrp="1"/>
          </p:cNvSpPr>
          <p:nvPr>
            <p:ph type="sldNum" sz="quarter" idx="10"/>
          </p:nvPr>
        </p:nvSpPr>
        <p:spPr/>
        <p:txBody>
          <a:bodyPr/>
          <a:lstStyle/>
          <a:p>
            <a:fld id="{561C7B06-2397-410E-9453-86322514F5A6}" type="slidenum">
              <a:rPr lang="en-US" smtClean="0"/>
              <a:t>27</a:t>
            </a:fld>
            <a:endParaRPr lang="en-US"/>
          </a:p>
        </p:txBody>
      </p:sp>
    </p:spTree>
    <p:extLst>
      <p:ext uri="{BB962C8B-B14F-4D97-AF65-F5344CB8AC3E}">
        <p14:creationId xmlns:p14="http://schemas.microsoft.com/office/powerpoint/2010/main" val="613384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Standards and Benchmarks:</a:t>
            </a:r>
            <a:r>
              <a:rPr lang="en-US" baseline="0" dirty="0"/>
              <a:t> </a:t>
            </a:r>
            <a:r>
              <a:rPr lang="en-US" dirty="0"/>
              <a:t>This is for your reference and not to be read to the class verbatim.  Please review</a:t>
            </a:r>
            <a:r>
              <a:rPr lang="en-US" baseline="0" dirty="0"/>
              <a:t> prior to the lesson so you are aware of what the student will be required to know at the end of the module.</a:t>
            </a:r>
          </a:p>
        </p:txBody>
      </p:sp>
      <p:sp>
        <p:nvSpPr>
          <p:cNvPr id="4" name="Slide Number Placeholder 3"/>
          <p:cNvSpPr>
            <a:spLocks noGrp="1"/>
          </p:cNvSpPr>
          <p:nvPr>
            <p:ph type="sldNum" sz="quarter" idx="10"/>
          </p:nvPr>
        </p:nvSpPr>
        <p:spPr/>
        <p:txBody>
          <a:bodyPr/>
          <a:lstStyle/>
          <a:p>
            <a:fld id="{3D16B751-3AA4-874D-9CB5-26B5ACA59E53}"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3898865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buFontTx/>
              <a:buNone/>
            </a:pPr>
            <a:r>
              <a:rPr lang="en-US" altLang="en-US" sz="800" kern="1200" dirty="0">
                <a:solidFill>
                  <a:schemeClr val="tx1"/>
                </a:solidFill>
                <a:latin typeface="+mn-lt"/>
                <a:ea typeface="+mn-ea"/>
                <a:cs typeface="+mn-cs"/>
              </a:rPr>
              <a:t>Montana’s minimum liability insurance law for motor vehicles MCA 61-6-103</a:t>
            </a:r>
          </a:p>
          <a:p>
            <a:pPr eaLnBrk="1" hangingPunct="1">
              <a:buFontTx/>
              <a:buNone/>
            </a:pPr>
            <a:endParaRPr lang="en-US" altLang="en-US" sz="800" kern="1200" dirty="0">
              <a:solidFill>
                <a:schemeClr val="tx1"/>
              </a:solidFill>
              <a:latin typeface="+mn-lt"/>
              <a:ea typeface="+mn-ea"/>
              <a:cs typeface="+mn-cs"/>
            </a:endParaRPr>
          </a:p>
          <a:p>
            <a:pPr eaLnBrk="1" hangingPunct="1">
              <a:buFontTx/>
              <a:buNone/>
            </a:pPr>
            <a:r>
              <a:rPr lang="en-US" altLang="en-US" sz="800" kern="1200" dirty="0">
                <a:solidFill>
                  <a:schemeClr val="tx1"/>
                </a:solidFill>
                <a:latin typeface="+mn-lt"/>
                <a:ea typeface="+mn-ea"/>
                <a:cs typeface="+mn-cs"/>
              </a:rPr>
              <a:t>Liability: Covers the other person’s insurance assuming you are the driver and you cause a crash</a:t>
            </a:r>
          </a:p>
          <a:p>
            <a:pPr eaLnBrk="1" hangingPunct="1"/>
            <a:endParaRPr lang="en-US" altLang="en-US" sz="800" kern="1200" dirty="0">
              <a:solidFill>
                <a:schemeClr val="tx1"/>
              </a:solidFill>
              <a:latin typeface="+mn-lt"/>
              <a:ea typeface="+mn-ea"/>
              <a:cs typeface="+mn-cs"/>
            </a:endParaRPr>
          </a:p>
          <a:p>
            <a:pPr eaLnBrk="1" hangingPunct="1">
              <a:buFontTx/>
              <a:buNone/>
            </a:pPr>
            <a:r>
              <a:rPr lang="en-US" altLang="en-US" sz="800" kern="1200" dirty="0">
                <a:solidFill>
                  <a:schemeClr val="tx1"/>
                </a:solidFill>
                <a:latin typeface="+mn-lt"/>
                <a:ea typeface="+mn-ea"/>
                <a:cs typeface="+mn-cs"/>
              </a:rPr>
              <a:t>Property Damage: Covers the property damage of any vehicle involved except yours</a:t>
            </a:r>
          </a:p>
          <a:p>
            <a:pPr eaLnBrk="1" hangingPunct="1"/>
            <a:endParaRPr lang="en-US" altLang="en-US" sz="800" kern="1200" dirty="0">
              <a:solidFill>
                <a:schemeClr val="tx1"/>
              </a:solidFill>
              <a:latin typeface="+mn-lt"/>
              <a:ea typeface="+mn-ea"/>
              <a:cs typeface="+mn-cs"/>
            </a:endParaRPr>
          </a:p>
          <a:p>
            <a:pPr eaLnBrk="1" hangingPunct="1">
              <a:buFontTx/>
              <a:buNone/>
            </a:pPr>
            <a:r>
              <a:rPr lang="en-US" altLang="en-US" sz="800" kern="1200" dirty="0">
                <a:solidFill>
                  <a:schemeClr val="tx1"/>
                </a:solidFill>
                <a:latin typeface="+mn-lt"/>
                <a:ea typeface="+mn-ea"/>
                <a:cs typeface="+mn-cs"/>
              </a:rPr>
              <a:t>Bodily Injury: Covers expenses for injury to anyone involved in the crash other than you, up to the limit of coverage</a:t>
            </a:r>
          </a:p>
          <a:p>
            <a:endParaRPr lang="en-US" dirty="0"/>
          </a:p>
        </p:txBody>
      </p:sp>
      <p:sp>
        <p:nvSpPr>
          <p:cNvPr id="4" name="Slide Number Placeholder 3"/>
          <p:cNvSpPr>
            <a:spLocks noGrp="1"/>
          </p:cNvSpPr>
          <p:nvPr>
            <p:ph type="sldNum" sz="quarter" idx="10"/>
          </p:nvPr>
        </p:nvSpPr>
        <p:spPr/>
        <p:txBody>
          <a:bodyPr/>
          <a:lstStyle/>
          <a:p>
            <a:fld id="{561C7B06-2397-410E-9453-86322514F5A6}" type="slidenum">
              <a:rPr lang="en-US" smtClean="0"/>
              <a:t>4</a:t>
            </a:fld>
            <a:endParaRPr lang="en-US"/>
          </a:p>
        </p:txBody>
      </p:sp>
    </p:spTree>
    <p:extLst>
      <p:ext uri="{BB962C8B-B14F-4D97-AF65-F5344CB8AC3E}">
        <p14:creationId xmlns:p14="http://schemas.microsoft.com/office/powerpoint/2010/main" val="3602565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1C7B06-2397-410E-9453-86322514F5A6}" type="slidenum">
              <a:rPr lang="en-US" smtClean="0"/>
              <a:t>5</a:t>
            </a:fld>
            <a:endParaRPr lang="en-US"/>
          </a:p>
        </p:txBody>
      </p:sp>
    </p:spTree>
    <p:extLst>
      <p:ext uri="{BB962C8B-B14F-4D97-AF65-F5344CB8AC3E}">
        <p14:creationId xmlns:p14="http://schemas.microsoft.com/office/powerpoint/2010/main" val="25070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dirty="0"/>
              <a:t>If a driver is involved in an accident, his/her license and registration can be suspended if found liable for damages in a court of law and failed to pay the fine within 60 days of the judgment. The suspension is automatic and remains in force until the judgment is paid or for the next six years. </a:t>
            </a:r>
          </a:p>
          <a:p>
            <a:endParaRPr lang="en-US" dirty="0"/>
          </a:p>
        </p:txBody>
      </p:sp>
      <p:sp>
        <p:nvSpPr>
          <p:cNvPr id="4" name="Slide Number Placeholder 3"/>
          <p:cNvSpPr>
            <a:spLocks noGrp="1"/>
          </p:cNvSpPr>
          <p:nvPr>
            <p:ph type="sldNum" sz="quarter" idx="10"/>
          </p:nvPr>
        </p:nvSpPr>
        <p:spPr/>
        <p:txBody>
          <a:bodyPr/>
          <a:lstStyle/>
          <a:p>
            <a:fld id="{561C7B06-2397-410E-9453-86322514F5A6}" type="slidenum">
              <a:rPr lang="en-US" smtClean="0"/>
              <a:t>9</a:t>
            </a:fld>
            <a:endParaRPr lang="en-US"/>
          </a:p>
        </p:txBody>
      </p:sp>
    </p:spTree>
    <p:extLst>
      <p:ext uri="{BB962C8B-B14F-4D97-AF65-F5344CB8AC3E}">
        <p14:creationId xmlns:p14="http://schemas.microsoft.com/office/powerpoint/2010/main" val="3781152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What could cause your insurance to be cancelled?  </a:t>
            </a:r>
            <a:endParaRPr lang="en-US" b="0" dirty="0">
              <a:effectLst/>
            </a:endParaRPr>
          </a:p>
          <a:p>
            <a:r>
              <a:rPr lang="en-US" sz="1200" b="0" kern="1200" dirty="0">
                <a:solidFill>
                  <a:schemeClr val="tx1"/>
                </a:solidFill>
                <a:effectLst/>
                <a:latin typeface="+mn-lt"/>
                <a:ea typeface="+mn-ea"/>
                <a:cs typeface="+mn-cs"/>
              </a:rPr>
              <a:t> </a:t>
            </a:r>
            <a:endParaRPr lang="en-US" b="0" dirty="0">
              <a:effectLst/>
            </a:endParaRPr>
          </a:p>
          <a:p>
            <a:r>
              <a:rPr lang="en-US" sz="1200" b="0" kern="1200" dirty="0">
                <a:solidFill>
                  <a:schemeClr val="tx1"/>
                </a:solidFill>
                <a:effectLst/>
                <a:latin typeface="+mn-lt"/>
                <a:ea typeface="+mn-ea"/>
                <a:cs typeface="+mn-cs"/>
              </a:rPr>
              <a:t>If it’s cancelled, it is no longer in effect. If you were involved in a collision, you would be left without insurance coverage.</a:t>
            </a:r>
            <a:endParaRPr lang="en-US" b="0" dirty="0"/>
          </a:p>
        </p:txBody>
      </p:sp>
      <p:sp>
        <p:nvSpPr>
          <p:cNvPr id="4" name="Slide Number Placeholder 3"/>
          <p:cNvSpPr>
            <a:spLocks noGrp="1"/>
          </p:cNvSpPr>
          <p:nvPr>
            <p:ph type="sldNum" sz="quarter" idx="10"/>
          </p:nvPr>
        </p:nvSpPr>
        <p:spPr/>
        <p:txBody>
          <a:bodyPr/>
          <a:lstStyle/>
          <a:p>
            <a:fld id="{561C7B06-2397-410E-9453-86322514F5A6}" type="slidenum">
              <a:rPr lang="en-US" smtClean="0"/>
              <a:t>10</a:t>
            </a:fld>
            <a:endParaRPr lang="en-US"/>
          </a:p>
        </p:txBody>
      </p:sp>
    </p:spTree>
    <p:extLst>
      <p:ext uri="{BB962C8B-B14F-4D97-AF65-F5344CB8AC3E}">
        <p14:creationId xmlns:p14="http://schemas.microsoft.com/office/powerpoint/2010/main" val="2085880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61-7-108. Immediate notice of accidents. </a:t>
            </a:r>
            <a:r>
              <a:rPr lang="en-US" dirty="0"/>
              <a:t>The driver of a vehicle who knows or reasonably should have known that the driver has been involved in an accident resulting in injury to or death of any person, striking the body of a deceased person, or property damage to an apparent extent of $1,000 or more shall immediately by the quickest means of communication give notice of the accident to the local police department if the accident occurs within a municipality, otherwise to the office of the county sheriff or the nearest office of the highway patrol. </a:t>
            </a:r>
          </a:p>
          <a:p>
            <a:r>
              <a:rPr lang="en-US" b="1" dirty="0"/>
              <a:t>History:</a:t>
            </a:r>
            <a:r>
              <a:rPr lang="en-US" dirty="0"/>
              <a:t> En. Sec. 8, Ch. 210, L. 1939; </a:t>
            </a:r>
            <a:r>
              <a:rPr lang="en-US" dirty="0" err="1"/>
              <a:t>amd</a:t>
            </a:r>
            <a:r>
              <a:rPr lang="en-US" dirty="0"/>
              <a:t>. Sec. 4, Ch. 256, L. 1959; R.C.M. 1947, 32-1207; </a:t>
            </a:r>
            <a:r>
              <a:rPr lang="en-US" dirty="0" err="1"/>
              <a:t>amd</a:t>
            </a:r>
            <a:r>
              <a:rPr lang="en-US" dirty="0"/>
              <a:t>. Sec. 1, Ch. 59, L. 1987; </a:t>
            </a:r>
            <a:r>
              <a:rPr lang="en-US" dirty="0" err="1"/>
              <a:t>amd</a:t>
            </a:r>
            <a:r>
              <a:rPr lang="en-US" dirty="0"/>
              <a:t>. Sec. 1, Ch. 115, L. 1999; </a:t>
            </a:r>
            <a:r>
              <a:rPr lang="en-US" dirty="0" err="1"/>
              <a:t>amd</a:t>
            </a:r>
            <a:r>
              <a:rPr lang="en-US" dirty="0"/>
              <a:t>. Sec. 5, Ch. 235, L. 2011; </a:t>
            </a:r>
            <a:r>
              <a:rPr lang="en-US" dirty="0" err="1"/>
              <a:t>amd</a:t>
            </a:r>
            <a:r>
              <a:rPr lang="en-US" dirty="0"/>
              <a:t>. Sec. 1, Ch. 314, L. 2013. </a:t>
            </a:r>
          </a:p>
        </p:txBody>
      </p:sp>
      <p:sp>
        <p:nvSpPr>
          <p:cNvPr id="4" name="Slide Number Placeholder 3"/>
          <p:cNvSpPr>
            <a:spLocks noGrp="1"/>
          </p:cNvSpPr>
          <p:nvPr>
            <p:ph type="sldNum" sz="quarter" idx="10"/>
          </p:nvPr>
        </p:nvSpPr>
        <p:spPr/>
        <p:txBody>
          <a:bodyPr/>
          <a:lstStyle/>
          <a:p>
            <a:fld id="{561C7B06-2397-410E-9453-86322514F5A6}" type="slidenum">
              <a:rPr lang="en-US" smtClean="0"/>
              <a:t>11</a:t>
            </a:fld>
            <a:endParaRPr lang="en-US"/>
          </a:p>
        </p:txBody>
      </p:sp>
    </p:spTree>
    <p:extLst>
      <p:ext uri="{BB962C8B-B14F-4D97-AF65-F5344CB8AC3E}">
        <p14:creationId xmlns:p14="http://schemas.microsoft.com/office/powerpoint/2010/main" val="1948985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1C7B06-2397-410E-9453-86322514F5A6}" type="slidenum">
              <a:rPr lang="en-US" smtClean="0"/>
              <a:t>12</a:t>
            </a:fld>
            <a:endParaRPr lang="en-US"/>
          </a:p>
        </p:txBody>
      </p:sp>
    </p:spTree>
    <p:extLst>
      <p:ext uri="{BB962C8B-B14F-4D97-AF65-F5344CB8AC3E}">
        <p14:creationId xmlns:p14="http://schemas.microsoft.com/office/powerpoint/2010/main" val="655699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en-US" dirty="0"/>
              <a:t>MORE FEATURES/SPECS:</a:t>
            </a:r>
          </a:p>
          <a:p>
            <a:pPr eaLnBrk="1" hangingPunct="1">
              <a:lnSpc>
                <a:spcPct val="90000"/>
              </a:lnSpc>
            </a:pPr>
            <a:r>
              <a:rPr lang="en-US" altLang="en-US" dirty="0"/>
              <a:t>Electric</a:t>
            </a:r>
            <a:r>
              <a:rPr lang="en-US" altLang="en-US" baseline="0" dirty="0"/>
              <a:t> /hybrids</a:t>
            </a:r>
          </a:p>
          <a:p>
            <a:pPr eaLnBrk="1" hangingPunct="1">
              <a:lnSpc>
                <a:spcPct val="90000"/>
              </a:lnSpc>
            </a:pPr>
            <a:r>
              <a:rPr lang="en-US" altLang="en-US" dirty="0"/>
              <a:t>Ergonomics and Comfort</a:t>
            </a:r>
          </a:p>
          <a:p>
            <a:pPr marL="0" marR="0" indent="0" algn="l" defTabSz="914400" rtl="0" eaLnBrk="1" fontAlgn="auto" latinLnBrk="0" hangingPunct="1">
              <a:lnSpc>
                <a:spcPct val="90000"/>
              </a:lnSpc>
              <a:spcBef>
                <a:spcPts val="0"/>
              </a:spcBef>
              <a:spcAft>
                <a:spcPts val="0"/>
              </a:spcAft>
              <a:buClrTx/>
              <a:buSzTx/>
              <a:buFontTx/>
              <a:buNone/>
              <a:tabLst/>
              <a:defRPr/>
            </a:pPr>
            <a:r>
              <a:rPr lang="en-US" altLang="en-US" dirty="0"/>
              <a:t>Daytime running lights</a:t>
            </a:r>
          </a:p>
          <a:p>
            <a:pPr eaLnBrk="1" hangingPunct="1">
              <a:lnSpc>
                <a:spcPct val="90000"/>
              </a:lnSpc>
            </a:pPr>
            <a:r>
              <a:rPr lang="en-US" altLang="en-US" dirty="0"/>
              <a:t>Interior trunk release</a:t>
            </a:r>
          </a:p>
          <a:p>
            <a:pPr eaLnBrk="1" hangingPunct="1">
              <a:lnSpc>
                <a:spcPct val="90000"/>
              </a:lnSpc>
            </a:pPr>
            <a:r>
              <a:rPr lang="en-US" altLang="en-US" dirty="0"/>
              <a:t>Retractable steering column</a:t>
            </a:r>
          </a:p>
          <a:p>
            <a:pPr eaLnBrk="1" hangingPunct="1">
              <a:lnSpc>
                <a:spcPct val="90000"/>
              </a:lnSpc>
            </a:pPr>
            <a:r>
              <a:rPr lang="en-US" altLang="en-US" dirty="0"/>
              <a:t>Sliding door auto stop</a:t>
            </a:r>
          </a:p>
          <a:p>
            <a:pPr eaLnBrk="1" hangingPunct="1">
              <a:lnSpc>
                <a:spcPct val="90000"/>
              </a:lnSpc>
            </a:pPr>
            <a:r>
              <a:rPr lang="en-US" altLang="en-US" dirty="0"/>
              <a:t>Night vision system</a:t>
            </a:r>
          </a:p>
          <a:p>
            <a:pPr eaLnBrk="1" hangingPunct="1">
              <a:lnSpc>
                <a:spcPct val="90000"/>
              </a:lnSpc>
            </a:pPr>
            <a:r>
              <a:rPr lang="en-US" altLang="en-US" dirty="0"/>
              <a:t>Navigation systems </a:t>
            </a:r>
          </a:p>
          <a:p>
            <a:pPr eaLnBrk="1" hangingPunct="1">
              <a:lnSpc>
                <a:spcPct val="90000"/>
              </a:lnSpc>
            </a:pPr>
            <a:r>
              <a:rPr lang="en-US" altLang="en-US" dirty="0"/>
              <a:t>Cargo net and hooks</a:t>
            </a:r>
          </a:p>
          <a:p>
            <a:pPr eaLnBrk="1" hangingPunct="1">
              <a:lnSpc>
                <a:spcPct val="90000"/>
              </a:lnSpc>
            </a:pPr>
            <a:r>
              <a:rPr lang="en-US" altLang="en-US" dirty="0"/>
              <a:t>Heated side mirrors/with turn signals</a:t>
            </a:r>
          </a:p>
          <a:p>
            <a:pPr eaLnBrk="1" hangingPunct="1">
              <a:lnSpc>
                <a:spcPct val="90000"/>
              </a:lnSpc>
            </a:pPr>
            <a:r>
              <a:rPr lang="en-US" altLang="en-US" dirty="0"/>
              <a:t>Audio controls in the steering wheel</a:t>
            </a:r>
          </a:p>
          <a:p>
            <a:pPr eaLnBrk="1" hangingPunct="1">
              <a:lnSpc>
                <a:spcPct val="90000"/>
              </a:lnSpc>
            </a:pPr>
            <a:r>
              <a:rPr lang="en-US" altLang="en-US" dirty="0"/>
              <a:t>Child safety seats</a:t>
            </a:r>
          </a:p>
          <a:p>
            <a:pPr eaLnBrk="1" hangingPunct="1">
              <a:lnSpc>
                <a:spcPct val="90000"/>
              </a:lnSpc>
            </a:pPr>
            <a:r>
              <a:rPr lang="en-US" altLang="en-US" dirty="0"/>
              <a:t>Window switches</a:t>
            </a:r>
          </a:p>
          <a:p>
            <a:endParaRPr lang="en-US" dirty="0"/>
          </a:p>
        </p:txBody>
      </p:sp>
      <p:sp>
        <p:nvSpPr>
          <p:cNvPr id="4" name="Slide Number Placeholder 3"/>
          <p:cNvSpPr>
            <a:spLocks noGrp="1"/>
          </p:cNvSpPr>
          <p:nvPr>
            <p:ph type="sldNum" sz="quarter" idx="10"/>
          </p:nvPr>
        </p:nvSpPr>
        <p:spPr/>
        <p:txBody>
          <a:bodyPr/>
          <a:lstStyle/>
          <a:p>
            <a:fld id="{561C7B06-2397-410E-9453-86322514F5A6}" type="slidenum">
              <a:rPr lang="en-US" smtClean="0"/>
              <a:t>13</a:t>
            </a:fld>
            <a:endParaRPr lang="en-US"/>
          </a:p>
        </p:txBody>
      </p:sp>
    </p:spTree>
    <p:extLst>
      <p:ext uri="{BB962C8B-B14F-4D97-AF65-F5344CB8AC3E}">
        <p14:creationId xmlns:p14="http://schemas.microsoft.com/office/powerpoint/2010/main" val="334259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40717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lvl1pPr>
              <a:defRPr sz="4000">
                <a:latin typeface="+mj-lt"/>
              </a:defRPr>
            </a:lvl1pPr>
          </a:lstStyle>
          <a:p>
            <a:r>
              <a:rPr lang="en-US" dirty="0"/>
              <a:t>Click to edit Master title style</a:t>
            </a:r>
          </a:p>
        </p:txBody>
      </p:sp>
      <p:sp>
        <p:nvSpPr>
          <p:cNvPr id="3" name="Content Placeholder 2"/>
          <p:cNvSpPr>
            <a:spLocks noGrp="1"/>
          </p:cNvSpPr>
          <p:nvPr>
            <p:ph idx="1"/>
          </p:nvPr>
        </p:nvSpPr>
        <p:spPr>
          <a:xfrm>
            <a:off x="457200" y="1447800"/>
            <a:ext cx="8229600" cy="46783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sz="1100" b="0">
                <a:latin typeface="+mj-lt"/>
              </a:defRPr>
            </a:lvl1pPr>
          </a:lstStyle>
          <a:p>
            <a:r>
              <a:rPr lang="en-US" dirty="0">
                <a:solidFill>
                  <a:prstClr val="black">
                    <a:tint val="75000"/>
                  </a:prstClr>
                </a:solidFill>
              </a:rPr>
              <a:t>7.2 - </a:t>
            </a:r>
            <a:fld id="{35D03780-7EDB-1345-A052-E7FB1ADF62A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2741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35D03780-7EDB-1345-A052-E7FB1ADF62AA}" type="slidenum">
              <a:rPr lang="en-US" b="0" smtClean="0">
                <a:solidFill>
                  <a:prstClr val="black">
                    <a:tint val="75000"/>
                  </a:prstClr>
                </a:solidFill>
                <a:latin typeface="Calibri"/>
              </a:rPr>
              <a:pPr defTabSz="457200" fontAlgn="auto">
                <a:spcBef>
                  <a:spcPts val="0"/>
                </a:spcBef>
                <a:spcAft>
                  <a:spcPts val="0"/>
                </a:spcAft>
              </a:pPr>
              <a:t>‹#›</a:t>
            </a:fld>
            <a:endParaRPr lang="en-US" b="0" dirty="0">
              <a:solidFill>
                <a:prstClr val="black">
                  <a:tint val="75000"/>
                </a:prstClr>
              </a:solidFill>
              <a:latin typeface="Calibri"/>
            </a:endParaRPr>
          </a:p>
        </p:txBody>
      </p:sp>
      <p:sp>
        <p:nvSpPr>
          <p:cNvPr id="8" name="Rectangle 7"/>
          <p:cNvSpPr/>
          <p:nvPr userDrawn="1"/>
        </p:nvSpPr>
        <p:spPr>
          <a:xfrm>
            <a:off x="7931514" y="6400954"/>
            <a:ext cx="710682" cy="276999"/>
          </a:xfrm>
          <a:prstGeom prst="rect">
            <a:avLst/>
          </a:prstGeom>
        </p:spPr>
        <p:txBody>
          <a:bodyPr wrap="square">
            <a:spAutoFit/>
          </a:bodyPr>
          <a:lstStyle/>
          <a:p>
            <a:pPr defTabSz="457200" fontAlgn="auto">
              <a:spcBef>
                <a:spcPts val="0"/>
              </a:spcBef>
              <a:spcAft>
                <a:spcPts val="0"/>
              </a:spcAft>
            </a:pPr>
            <a:r>
              <a:rPr lang="en-US" sz="1200" b="0" dirty="0">
                <a:solidFill>
                  <a:prstClr val="black"/>
                </a:solidFill>
                <a:latin typeface="Calibri"/>
              </a:rPr>
              <a:t> </a:t>
            </a:r>
          </a:p>
        </p:txBody>
      </p:sp>
    </p:spTree>
    <p:extLst>
      <p:ext uri="{BB962C8B-B14F-4D97-AF65-F5344CB8AC3E}">
        <p14:creationId xmlns:p14="http://schemas.microsoft.com/office/powerpoint/2010/main" val="1296767016"/>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457200" rtl="0" eaLnBrk="1" latinLnBrk="0" hangingPunct="1">
        <a:spcBef>
          <a:spcPct val="0"/>
        </a:spcBef>
        <a:buNone/>
        <a:defRPr sz="4400" kern="1200">
          <a:solidFill>
            <a:srgbClr val="C00000"/>
          </a:solidFill>
          <a:latin typeface="Arial"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http://images.onhealth.com/ch1/in-depth/content/media/ww5r535.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0219"/>
            <a:ext cx="7772400" cy="401782"/>
          </a:xfrm>
        </p:spPr>
        <p:txBody>
          <a:bodyPr>
            <a:normAutofit fontScale="90000"/>
          </a:bodyPr>
          <a:lstStyle/>
          <a:p>
            <a:r>
              <a:rPr lang="en-US" sz="2400" dirty="0">
                <a:solidFill>
                  <a:schemeClr val="bg1">
                    <a:lumMod val="50000"/>
                  </a:schemeClr>
                </a:solidFill>
                <a:latin typeface="+mj-lt"/>
              </a:rPr>
              <a:t>Montana Teen Driver Education and Training</a:t>
            </a:r>
          </a:p>
        </p:txBody>
      </p:sp>
      <p:sp>
        <p:nvSpPr>
          <p:cNvPr id="3" name="Subtitle 2"/>
          <p:cNvSpPr>
            <a:spLocks noGrp="1"/>
          </p:cNvSpPr>
          <p:nvPr>
            <p:ph type="subTitle" idx="1"/>
          </p:nvPr>
        </p:nvSpPr>
        <p:spPr>
          <a:xfrm>
            <a:off x="1556938" y="1752600"/>
            <a:ext cx="6400800" cy="3505200"/>
          </a:xfrm>
        </p:spPr>
        <p:txBody>
          <a:bodyPr>
            <a:noAutofit/>
          </a:bodyPr>
          <a:lstStyle/>
          <a:p>
            <a:r>
              <a:rPr lang="en-US" dirty="0">
                <a:solidFill>
                  <a:schemeClr val="tx1"/>
                </a:solidFill>
                <a:latin typeface="+mj-lt"/>
                <a:cs typeface="Arial" pitchFamily="34" charset="0"/>
              </a:rPr>
              <a:t>Module 7.2 </a:t>
            </a:r>
          </a:p>
          <a:p>
            <a:r>
              <a:rPr lang="en-US" sz="4000" dirty="0">
                <a:solidFill>
                  <a:srgbClr val="C00000"/>
                </a:solidFill>
                <a:latin typeface="+mj-lt"/>
                <a:cs typeface="Arial" panose="020B0604020202020204" pitchFamily="34" charset="0"/>
              </a:rPr>
              <a:t>Owning a Vehicle and</a:t>
            </a:r>
          </a:p>
          <a:p>
            <a:r>
              <a:rPr lang="en-US" sz="4000" dirty="0">
                <a:solidFill>
                  <a:srgbClr val="C00000"/>
                </a:solidFill>
                <a:latin typeface="+mj-lt"/>
                <a:cs typeface="Arial" panose="020B0604020202020204" pitchFamily="34" charset="0"/>
              </a:rPr>
              <a:t>Trip Planning</a:t>
            </a:r>
          </a:p>
          <a:p>
            <a:br>
              <a:rPr lang="en-US" i="1" dirty="0">
                <a:solidFill>
                  <a:schemeClr val="bg1">
                    <a:lumMod val="65000"/>
                  </a:schemeClr>
                </a:solidFill>
                <a:latin typeface="+mj-lt"/>
                <a:cs typeface="Arial" pitchFamily="34" charset="0"/>
              </a:rPr>
            </a:br>
            <a:r>
              <a:rPr lang="en-US" i="1" dirty="0">
                <a:solidFill>
                  <a:schemeClr val="bg1">
                    <a:lumMod val="65000"/>
                  </a:schemeClr>
                </a:solidFill>
                <a:latin typeface="+mj-lt"/>
                <a:cs typeface="Arial" pitchFamily="34" charset="0"/>
              </a:rPr>
              <a:t>Responsible driving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5334000"/>
            <a:ext cx="996923" cy="892290"/>
          </a:xfrm>
          <a:prstGeom prst="rect">
            <a:avLst/>
          </a:prstGeom>
        </p:spPr>
      </p:pic>
    </p:spTree>
    <p:extLst>
      <p:ext uri="{BB962C8B-B14F-4D97-AF65-F5344CB8AC3E}">
        <p14:creationId xmlns:p14="http://schemas.microsoft.com/office/powerpoint/2010/main" val="2105188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a:spLocks noGrp="1" noChangeArrowheads="1"/>
          </p:cNvSpPr>
          <p:nvPr>
            <p:ph type="title"/>
          </p:nvPr>
        </p:nvSpPr>
        <p:spPr>
          <a:noFill/>
        </p:spPr>
        <p:txBody>
          <a:bodyPr>
            <a:normAutofit fontScale="90000"/>
          </a:bodyPr>
          <a:lstStyle/>
          <a:p>
            <a:pPr eaLnBrk="1" hangingPunct="1"/>
            <a:br>
              <a:rPr lang="en-US" altLang="en-US" sz="3600" dirty="0">
                <a:solidFill>
                  <a:srgbClr val="CC0066"/>
                </a:solidFill>
              </a:rPr>
            </a:br>
            <a:r>
              <a:rPr lang="en-US" altLang="en-US" dirty="0"/>
              <a:t>Insurance Cancellation</a:t>
            </a:r>
            <a:br>
              <a:rPr lang="en-US" altLang="en-US" sz="3600" dirty="0"/>
            </a:br>
            <a:endParaRPr lang="en-US" altLang="en-US" sz="3600" dirty="0"/>
          </a:p>
        </p:txBody>
      </p:sp>
      <p:sp>
        <p:nvSpPr>
          <p:cNvPr id="219139" name="Rectangle 3"/>
          <p:cNvSpPr>
            <a:spLocks noGrp="1" noChangeArrowheads="1"/>
          </p:cNvSpPr>
          <p:nvPr>
            <p:ph idx="1"/>
          </p:nvPr>
        </p:nvSpPr>
        <p:spPr>
          <a:xfrm>
            <a:off x="457200" y="1307644"/>
            <a:ext cx="8229600" cy="2214930"/>
          </a:xfrm>
        </p:spPr>
        <p:txBody>
          <a:bodyPr>
            <a:normAutofit/>
          </a:bodyPr>
          <a:lstStyle/>
          <a:p>
            <a:pPr eaLnBrk="1" hangingPunct="1"/>
            <a:r>
              <a:rPr lang="en-US" altLang="en-US" sz="2400" dirty="0">
                <a:latin typeface="+mj-lt"/>
                <a:cs typeface="Arial" panose="020B0604020202020204" pitchFamily="34" charset="0"/>
              </a:rPr>
              <a:t>Failure to pay premium.</a:t>
            </a:r>
          </a:p>
          <a:p>
            <a:pPr eaLnBrk="1" hangingPunct="1"/>
            <a:r>
              <a:rPr lang="en-US" altLang="en-US" sz="2400" dirty="0">
                <a:latin typeface="+mj-lt"/>
                <a:cs typeface="Arial" panose="020B0604020202020204" pitchFamily="34" charset="0"/>
              </a:rPr>
              <a:t>Filing a fraudulent claim.</a:t>
            </a:r>
          </a:p>
          <a:p>
            <a:pPr eaLnBrk="1" hangingPunct="1"/>
            <a:r>
              <a:rPr lang="en-US" altLang="en-US" sz="2400" dirty="0">
                <a:latin typeface="+mj-lt"/>
                <a:cs typeface="Arial" panose="020B0604020202020204" pitchFamily="34" charset="0"/>
              </a:rPr>
              <a:t>Driver license is suspended or revoked.</a:t>
            </a:r>
          </a:p>
          <a:p>
            <a:pPr eaLnBrk="1" hangingPunct="1">
              <a:buFontTx/>
              <a:buNone/>
            </a:pPr>
            <a:r>
              <a:rPr lang="en-US" altLang="en-US" sz="2400" dirty="0">
                <a:latin typeface="+mj-lt"/>
                <a:cs typeface="Arial" panose="020B0604020202020204" pitchFamily="34" charset="0"/>
              </a:rPr>
              <a:t>	(Poor driving choices may be the reason your family’s auto insurance could be cancelled.)</a:t>
            </a:r>
          </a:p>
        </p:txBody>
      </p:sp>
      <p:grpSp>
        <p:nvGrpSpPr>
          <p:cNvPr id="26628" name="Group 21"/>
          <p:cNvGrpSpPr>
            <a:grpSpLocks/>
          </p:cNvGrpSpPr>
          <p:nvPr/>
        </p:nvGrpSpPr>
        <p:grpSpPr bwMode="auto">
          <a:xfrm>
            <a:off x="3048000" y="3838576"/>
            <a:ext cx="2438400" cy="2286000"/>
            <a:chOff x="1488" y="2112"/>
            <a:chExt cx="2064" cy="1872"/>
          </a:xfrm>
        </p:grpSpPr>
        <p:sp>
          <p:nvSpPr>
            <p:cNvPr id="26630" name="Freeform 8"/>
            <p:cNvSpPr>
              <a:spLocks noEditPoints="1"/>
            </p:cNvSpPr>
            <p:nvPr/>
          </p:nvSpPr>
          <p:spPr bwMode="auto">
            <a:xfrm>
              <a:off x="1488" y="2112"/>
              <a:ext cx="2064" cy="1872"/>
            </a:xfrm>
            <a:custGeom>
              <a:avLst/>
              <a:gdLst>
                <a:gd name="T0" fmla="*/ 1239 w 5876"/>
                <a:gd name="T1" fmla="*/ 18 h 5876"/>
                <a:gd name="T2" fmla="*/ 1455 w 5876"/>
                <a:gd name="T3" fmla="*/ 82 h 5876"/>
                <a:gd name="T4" fmla="*/ 1648 w 5876"/>
                <a:gd name="T5" fmla="*/ 185 h 5876"/>
                <a:gd name="T6" fmla="*/ 1811 w 5876"/>
                <a:gd name="T7" fmla="*/ 322 h 5876"/>
                <a:gd name="T8" fmla="*/ 1938 w 5876"/>
                <a:gd name="T9" fmla="*/ 489 h 5876"/>
                <a:gd name="T10" fmla="*/ 2023 w 5876"/>
                <a:gd name="T11" fmla="*/ 679 h 5876"/>
                <a:gd name="T12" fmla="*/ 2062 w 5876"/>
                <a:gd name="T13" fmla="*/ 887 h 5876"/>
                <a:gd name="T14" fmla="*/ 2046 w 5876"/>
                <a:gd name="T15" fmla="*/ 1100 h 5876"/>
                <a:gd name="T16" fmla="*/ 1982 w 5876"/>
                <a:gd name="T17" fmla="*/ 1299 h 5876"/>
                <a:gd name="T18" fmla="*/ 1872 w 5876"/>
                <a:gd name="T19" fmla="*/ 1476 h 5876"/>
                <a:gd name="T20" fmla="*/ 1724 w 5876"/>
                <a:gd name="T21" fmla="*/ 1627 h 5876"/>
                <a:gd name="T22" fmla="*/ 1543 w 5876"/>
                <a:gd name="T23" fmla="*/ 1746 h 5876"/>
                <a:gd name="T24" fmla="*/ 1337 w 5876"/>
                <a:gd name="T25" fmla="*/ 1829 h 5876"/>
                <a:gd name="T26" fmla="*/ 1110 w 5876"/>
                <a:gd name="T27" fmla="*/ 1868 h 5876"/>
                <a:gd name="T28" fmla="*/ 874 w 5876"/>
                <a:gd name="T29" fmla="*/ 1860 h 5876"/>
                <a:gd name="T30" fmla="*/ 653 w 5876"/>
                <a:gd name="T31" fmla="*/ 1806 h 5876"/>
                <a:gd name="T32" fmla="*/ 455 w 5876"/>
                <a:gd name="T33" fmla="*/ 1711 h 5876"/>
                <a:gd name="T34" fmla="*/ 284 w 5876"/>
                <a:gd name="T35" fmla="*/ 1580 h 5876"/>
                <a:gd name="T36" fmla="*/ 149 w 5876"/>
                <a:gd name="T37" fmla="*/ 1419 h 5876"/>
                <a:gd name="T38" fmla="*/ 53 w 5876"/>
                <a:gd name="T39" fmla="*/ 1234 h 5876"/>
                <a:gd name="T40" fmla="*/ 5 w 5876"/>
                <a:gd name="T41" fmla="*/ 1030 h 5876"/>
                <a:gd name="T42" fmla="*/ 7 w 5876"/>
                <a:gd name="T43" fmla="*/ 816 h 5876"/>
                <a:gd name="T44" fmla="*/ 62 w 5876"/>
                <a:gd name="T45" fmla="*/ 614 h 5876"/>
                <a:gd name="T46" fmla="*/ 162 w 5876"/>
                <a:gd name="T47" fmla="*/ 431 h 5876"/>
                <a:gd name="T48" fmla="*/ 302 w 5876"/>
                <a:gd name="T49" fmla="*/ 274 h 5876"/>
                <a:gd name="T50" fmla="*/ 476 w 5876"/>
                <a:gd name="T51" fmla="*/ 147 h 5876"/>
                <a:gd name="T52" fmla="*/ 677 w 5876"/>
                <a:gd name="T53" fmla="*/ 56 h 5876"/>
                <a:gd name="T54" fmla="*/ 899 w 5876"/>
                <a:gd name="T55" fmla="*/ 6 h 5876"/>
                <a:gd name="T56" fmla="*/ 962 w 5876"/>
                <a:gd name="T57" fmla="*/ 127 h 5876"/>
                <a:gd name="T58" fmla="*/ 766 w 5876"/>
                <a:gd name="T59" fmla="*/ 161 h 5876"/>
                <a:gd name="T60" fmla="*/ 587 w 5876"/>
                <a:gd name="T61" fmla="*/ 232 h 5876"/>
                <a:gd name="T62" fmla="*/ 430 w 5876"/>
                <a:gd name="T63" fmla="*/ 335 h 5876"/>
                <a:gd name="T64" fmla="*/ 302 w 5876"/>
                <a:gd name="T65" fmla="*/ 466 h 5876"/>
                <a:gd name="T66" fmla="*/ 208 w 5876"/>
                <a:gd name="T67" fmla="*/ 620 h 5876"/>
                <a:gd name="T68" fmla="*/ 150 w 5876"/>
                <a:gd name="T69" fmla="*/ 791 h 5876"/>
                <a:gd name="T70" fmla="*/ 138 w 5876"/>
                <a:gd name="T71" fmla="*/ 976 h 5876"/>
                <a:gd name="T72" fmla="*/ 170 w 5876"/>
                <a:gd name="T73" fmla="*/ 1156 h 5876"/>
                <a:gd name="T74" fmla="*/ 244 w 5876"/>
                <a:gd name="T75" fmla="*/ 1320 h 5876"/>
                <a:gd name="T76" fmla="*/ 355 w 5876"/>
                <a:gd name="T77" fmla="*/ 1464 h 5876"/>
                <a:gd name="T78" fmla="*/ 497 w 5876"/>
                <a:gd name="T79" fmla="*/ 1584 h 5876"/>
                <a:gd name="T80" fmla="*/ 664 w 5876"/>
                <a:gd name="T81" fmla="*/ 1674 h 5876"/>
                <a:gd name="T82" fmla="*/ 851 w 5876"/>
                <a:gd name="T83" fmla="*/ 1730 h 5876"/>
                <a:gd name="T84" fmla="*/ 1054 w 5876"/>
                <a:gd name="T85" fmla="*/ 1746 h 5876"/>
                <a:gd name="T86" fmla="*/ 1253 w 5876"/>
                <a:gd name="T87" fmla="*/ 1721 h 5876"/>
                <a:gd name="T88" fmla="*/ 1437 w 5876"/>
                <a:gd name="T89" fmla="*/ 1656 h 5876"/>
                <a:gd name="T90" fmla="*/ 1599 w 5876"/>
                <a:gd name="T91" fmla="*/ 1560 h 5876"/>
                <a:gd name="T92" fmla="*/ 1733 w 5876"/>
                <a:gd name="T93" fmla="*/ 1435 h 5876"/>
                <a:gd name="T94" fmla="*/ 1836 w 5876"/>
                <a:gd name="T95" fmla="*/ 1285 h 5876"/>
                <a:gd name="T96" fmla="*/ 1902 w 5876"/>
                <a:gd name="T97" fmla="*/ 1117 h 5876"/>
                <a:gd name="T98" fmla="*/ 1926 w 5876"/>
                <a:gd name="T99" fmla="*/ 935 h 5876"/>
                <a:gd name="T100" fmla="*/ 1902 w 5876"/>
                <a:gd name="T101" fmla="*/ 752 h 5876"/>
                <a:gd name="T102" fmla="*/ 1836 w 5876"/>
                <a:gd name="T103" fmla="*/ 584 h 5876"/>
                <a:gd name="T104" fmla="*/ 1733 w 5876"/>
                <a:gd name="T105" fmla="*/ 434 h 5876"/>
                <a:gd name="T106" fmla="*/ 1599 w 5876"/>
                <a:gd name="T107" fmla="*/ 310 h 5876"/>
                <a:gd name="T108" fmla="*/ 1437 w 5876"/>
                <a:gd name="T109" fmla="*/ 213 h 5876"/>
                <a:gd name="T110" fmla="*/ 1253 w 5876"/>
                <a:gd name="T111" fmla="*/ 150 h 5876"/>
                <a:gd name="T112" fmla="*/ 1054 w 5876"/>
                <a:gd name="T113" fmla="*/ 126 h 587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876"/>
                <a:gd name="T172" fmla="*/ 0 h 5876"/>
                <a:gd name="T173" fmla="*/ 5876 w 5876"/>
                <a:gd name="T174" fmla="*/ 5876 h 587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876" h="5876">
                  <a:moveTo>
                    <a:pt x="2938" y="0"/>
                  </a:moveTo>
                  <a:lnTo>
                    <a:pt x="3012" y="0"/>
                  </a:lnTo>
                  <a:lnTo>
                    <a:pt x="3087" y="2"/>
                  </a:lnTo>
                  <a:lnTo>
                    <a:pt x="3161" y="6"/>
                  </a:lnTo>
                  <a:lnTo>
                    <a:pt x="3235" y="13"/>
                  </a:lnTo>
                  <a:lnTo>
                    <a:pt x="3307" y="19"/>
                  </a:lnTo>
                  <a:lnTo>
                    <a:pt x="3380" y="31"/>
                  </a:lnTo>
                  <a:lnTo>
                    <a:pt x="3454" y="43"/>
                  </a:lnTo>
                  <a:lnTo>
                    <a:pt x="3528" y="58"/>
                  </a:lnTo>
                  <a:lnTo>
                    <a:pt x="3597" y="72"/>
                  </a:lnTo>
                  <a:lnTo>
                    <a:pt x="3667" y="89"/>
                  </a:lnTo>
                  <a:lnTo>
                    <a:pt x="3737" y="107"/>
                  </a:lnTo>
                  <a:lnTo>
                    <a:pt x="3807" y="130"/>
                  </a:lnTo>
                  <a:lnTo>
                    <a:pt x="3875" y="151"/>
                  </a:lnTo>
                  <a:lnTo>
                    <a:pt x="3943" y="176"/>
                  </a:lnTo>
                  <a:lnTo>
                    <a:pt x="4011" y="202"/>
                  </a:lnTo>
                  <a:lnTo>
                    <a:pt x="4078" y="231"/>
                  </a:lnTo>
                  <a:lnTo>
                    <a:pt x="4142" y="258"/>
                  </a:lnTo>
                  <a:lnTo>
                    <a:pt x="4206" y="289"/>
                  </a:lnTo>
                  <a:lnTo>
                    <a:pt x="4268" y="318"/>
                  </a:lnTo>
                  <a:lnTo>
                    <a:pt x="4332" y="353"/>
                  </a:lnTo>
                  <a:lnTo>
                    <a:pt x="4393" y="388"/>
                  </a:lnTo>
                  <a:lnTo>
                    <a:pt x="4455" y="425"/>
                  </a:lnTo>
                  <a:lnTo>
                    <a:pt x="4515" y="461"/>
                  </a:lnTo>
                  <a:lnTo>
                    <a:pt x="4577" y="502"/>
                  </a:lnTo>
                  <a:lnTo>
                    <a:pt x="4633" y="541"/>
                  </a:lnTo>
                  <a:lnTo>
                    <a:pt x="4691" y="582"/>
                  </a:lnTo>
                  <a:lnTo>
                    <a:pt x="4746" y="624"/>
                  </a:lnTo>
                  <a:lnTo>
                    <a:pt x="4802" y="669"/>
                  </a:lnTo>
                  <a:lnTo>
                    <a:pt x="4854" y="714"/>
                  </a:lnTo>
                  <a:lnTo>
                    <a:pt x="4908" y="762"/>
                  </a:lnTo>
                  <a:lnTo>
                    <a:pt x="4961" y="809"/>
                  </a:lnTo>
                  <a:lnTo>
                    <a:pt x="5013" y="861"/>
                  </a:lnTo>
                  <a:lnTo>
                    <a:pt x="5060" y="909"/>
                  </a:lnTo>
                  <a:lnTo>
                    <a:pt x="5108" y="962"/>
                  </a:lnTo>
                  <a:lnTo>
                    <a:pt x="5155" y="1012"/>
                  </a:lnTo>
                  <a:lnTo>
                    <a:pt x="5201" y="1068"/>
                  </a:lnTo>
                  <a:lnTo>
                    <a:pt x="5244" y="1121"/>
                  </a:lnTo>
                  <a:lnTo>
                    <a:pt x="5289" y="1179"/>
                  </a:lnTo>
                  <a:lnTo>
                    <a:pt x="5329" y="1235"/>
                  </a:lnTo>
                  <a:lnTo>
                    <a:pt x="5372" y="1295"/>
                  </a:lnTo>
                  <a:lnTo>
                    <a:pt x="5409" y="1354"/>
                  </a:lnTo>
                  <a:lnTo>
                    <a:pt x="5448" y="1412"/>
                  </a:lnTo>
                  <a:lnTo>
                    <a:pt x="5482" y="1472"/>
                  </a:lnTo>
                  <a:lnTo>
                    <a:pt x="5517" y="1536"/>
                  </a:lnTo>
                  <a:lnTo>
                    <a:pt x="5550" y="1598"/>
                  </a:lnTo>
                  <a:lnTo>
                    <a:pt x="5583" y="1662"/>
                  </a:lnTo>
                  <a:lnTo>
                    <a:pt x="5612" y="1726"/>
                  </a:lnTo>
                  <a:lnTo>
                    <a:pt x="5643" y="1794"/>
                  </a:lnTo>
                  <a:lnTo>
                    <a:pt x="5669" y="1858"/>
                  </a:lnTo>
                  <a:lnTo>
                    <a:pt x="5694" y="1926"/>
                  </a:lnTo>
                  <a:lnTo>
                    <a:pt x="5717" y="1992"/>
                  </a:lnTo>
                  <a:lnTo>
                    <a:pt x="5740" y="2061"/>
                  </a:lnTo>
                  <a:lnTo>
                    <a:pt x="5760" y="2131"/>
                  </a:lnTo>
                  <a:lnTo>
                    <a:pt x="5779" y="2201"/>
                  </a:lnTo>
                  <a:lnTo>
                    <a:pt x="5797" y="2271"/>
                  </a:lnTo>
                  <a:lnTo>
                    <a:pt x="5814" y="2345"/>
                  </a:lnTo>
                  <a:lnTo>
                    <a:pt x="5826" y="2414"/>
                  </a:lnTo>
                  <a:lnTo>
                    <a:pt x="5839" y="2488"/>
                  </a:lnTo>
                  <a:lnTo>
                    <a:pt x="5849" y="2560"/>
                  </a:lnTo>
                  <a:lnTo>
                    <a:pt x="5859" y="2634"/>
                  </a:lnTo>
                  <a:lnTo>
                    <a:pt x="5865" y="2707"/>
                  </a:lnTo>
                  <a:lnTo>
                    <a:pt x="5870" y="2783"/>
                  </a:lnTo>
                  <a:lnTo>
                    <a:pt x="5874" y="2859"/>
                  </a:lnTo>
                  <a:lnTo>
                    <a:pt x="5876" y="2936"/>
                  </a:lnTo>
                  <a:lnTo>
                    <a:pt x="5874" y="3010"/>
                  </a:lnTo>
                  <a:lnTo>
                    <a:pt x="5870" y="3085"/>
                  </a:lnTo>
                  <a:lnTo>
                    <a:pt x="5865" y="3159"/>
                  </a:lnTo>
                  <a:lnTo>
                    <a:pt x="5859" y="3233"/>
                  </a:lnTo>
                  <a:lnTo>
                    <a:pt x="5849" y="3305"/>
                  </a:lnTo>
                  <a:lnTo>
                    <a:pt x="5839" y="3378"/>
                  </a:lnTo>
                  <a:lnTo>
                    <a:pt x="5826" y="3452"/>
                  </a:lnTo>
                  <a:lnTo>
                    <a:pt x="5814" y="3526"/>
                  </a:lnTo>
                  <a:lnTo>
                    <a:pt x="5797" y="3595"/>
                  </a:lnTo>
                  <a:lnTo>
                    <a:pt x="5779" y="3665"/>
                  </a:lnTo>
                  <a:lnTo>
                    <a:pt x="5760" y="3735"/>
                  </a:lnTo>
                  <a:lnTo>
                    <a:pt x="5740" y="3805"/>
                  </a:lnTo>
                  <a:lnTo>
                    <a:pt x="5717" y="3873"/>
                  </a:lnTo>
                  <a:lnTo>
                    <a:pt x="5694" y="3941"/>
                  </a:lnTo>
                  <a:lnTo>
                    <a:pt x="5669" y="4009"/>
                  </a:lnTo>
                  <a:lnTo>
                    <a:pt x="5643" y="4076"/>
                  </a:lnTo>
                  <a:lnTo>
                    <a:pt x="5612" y="4140"/>
                  </a:lnTo>
                  <a:lnTo>
                    <a:pt x="5583" y="4204"/>
                  </a:lnTo>
                  <a:lnTo>
                    <a:pt x="5550" y="4268"/>
                  </a:lnTo>
                  <a:lnTo>
                    <a:pt x="5517" y="4332"/>
                  </a:lnTo>
                  <a:lnTo>
                    <a:pt x="5482" y="4393"/>
                  </a:lnTo>
                  <a:lnTo>
                    <a:pt x="5448" y="4455"/>
                  </a:lnTo>
                  <a:lnTo>
                    <a:pt x="5409" y="4515"/>
                  </a:lnTo>
                  <a:lnTo>
                    <a:pt x="5372" y="4577"/>
                  </a:lnTo>
                  <a:lnTo>
                    <a:pt x="5329" y="4633"/>
                  </a:lnTo>
                  <a:lnTo>
                    <a:pt x="5289" y="4691"/>
                  </a:lnTo>
                  <a:lnTo>
                    <a:pt x="5244" y="4746"/>
                  </a:lnTo>
                  <a:lnTo>
                    <a:pt x="5201" y="4802"/>
                  </a:lnTo>
                  <a:lnTo>
                    <a:pt x="5155" y="4854"/>
                  </a:lnTo>
                  <a:lnTo>
                    <a:pt x="5108" y="4908"/>
                  </a:lnTo>
                  <a:lnTo>
                    <a:pt x="5060" y="4961"/>
                  </a:lnTo>
                  <a:lnTo>
                    <a:pt x="5013" y="5013"/>
                  </a:lnTo>
                  <a:lnTo>
                    <a:pt x="4961" y="5060"/>
                  </a:lnTo>
                  <a:lnTo>
                    <a:pt x="4908" y="5108"/>
                  </a:lnTo>
                  <a:lnTo>
                    <a:pt x="4854" y="5155"/>
                  </a:lnTo>
                  <a:lnTo>
                    <a:pt x="4802" y="5201"/>
                  </a:lnTo>
                  <a:lnTo>
                    <a:pt x="4746" y="5244"/>
                  </a:lnTo>
                  <a:lnTo>
                    <a:pt x="4691" y="5289"/>
                  </a:lnTo>
                  <a:lnTo>
                    <a:pt x="4633" y="5329"/>
                  </a:lnTo>
                  <a:lnTo>
                    <a:pt x="4577" y="5372"/>
                  </a:lnTo>
                  <a:lnTo>
                    <a:pt x="4515" y="5409"/>
                  </a:lnTo>
                  <a:lnTo>
                    <a:pt x="4455" y="5448"/>
                  </a:lnTo>
                  <a:lnTo>
                    <a:pt x="4393" y="5482"/>
                  </a:lnTo>
                  <a:lnTo>
                    <a:pt x="4332" y="5517"/>
                  </a:lnTo>
                  <a:lnTo>
                    <a:pt x="4268" y="5550"/>
                  </a:lnTo>
                  <a:lnTo>
                    <a:pt x="4206" y="5583"/>
                  </a:lnTo>
                  <a:lnTo>
                    <a:pt x="4142" y="5612"/>
                  </a:lnTo>
                  <a:lnTo>
                    <a:pt x="4078" y="5643"/>
                  </a:lnTo>
                  <a:lnTo>
                    <a:pt x="4011" y="5669"/>
                  </a:lnTo>
                  <a:lnTo>
                    <a:pt x="3943" y="5694"/>
                  </a:lnTo>
                  <a:lnTo>
                    <a:pt x="3875" y="5717"/>
                  </a:lnTo>
                  <a:lnTo>
                    <a:pt x="3807" y="5740"/>
                  </a:lnTo>
                  <a:lnTo>
                    <a:pt x="3737" y="5760"/>
                  </a:lnTo>
                  <a:lnTo>
                    <a:pt x="3667" y="5779"/>
                  </a:lnTo>
                  <a:lnTo>
                    <a:pt x="3597" y="5797"/>
                  </a:lnTo>
                  <a:lnTo>
                    <a:pt x="3528" y="5814"/>
                  </a:lnTo>
                  <a:lnTo>
                    <a:pt x="3454" y="5826"/>
                  </a:lnTo>
                  <a:lnTo>
                    <a:pt x="3380" y="5839"/>
                  </a:lnTo>
                  <a:lnTo>
                    <a:pt x="3307" y="5849"/>
                  </a:lnTo>
                  <a:lnTo>
                    <a:pt x="3235" y="5859"/>
                  </a:lnTo>
                  <a:lnTo>
                    <a:pt x="3161" y="5865"/>
                  </a:lnTo>
                  <a:lnTo>
                    <a:pt x="3087" y="5870"/>
                  </a:lnTo>
                  <a:lnTo>
                    <a:pt x="3012" y="5874"/>
                  </a:lnTo>
                  <a:lnTo>
                    <a:pt x="2938" y="5876"/>
                  </a:lnTo>
                  <a:lnTo>
                    <a:pt x="2860" y="5874"/>
                  </a:lnTo>
                  <a:lnTo>
                    <a:pt x="2785" y="5870"/>
                  </a:lnTo>
                  <a:lnTo>
                    <a:pt x="2709" y="5865"/>
                  </a:lnTo>
                  <a:lnTo>
                    <a:pt x="2635" y="5859"/>
                  </a:lnTo>
                  <a:lnTo>
                    <a:pt x="2560" y="5849"/>
                  </a:lnTo>
                  <a:lnTo>
                    <a:pt x="2488" y="5839"/>
                  </a:lnTo>
                  <a:lnTo>
                    <a:pt x="2414" y="5826"/>
                  </a:lnTo>
                  <a:lnTo>
                    <a:pt x="2345" y="5814"/>
                  </a:lnTo>
                  <a:lnTo>
                    <a:pt x="2271" y="5797"/>
                  </a:lnTo>
                  <a:lnTo>
                    <a:pt x="2201" y="5779"/>
                  </a:lnTo>
                  <a:lnTo>
                    <a:pt x="2131" y="5760"/>
                  </a:lnTo>
                  <a:lnTo>
                    <a:pt x="2061" y="5740"/>
                  </a:lnTo>
                  <a:lnTo>
                    <a:pt x="1992" y="5717"/>
                  </a:lnTo>
                  <a:lnTo>
                    <a:pt x="1926" y="5694"/>
                  </a:lnTo>
                  <a:lnTo>
                    <a:pt x="1858" y="5669"/>
                  </a:lnTo>
                  <a:lnTo>
                    <a:pt x="1794" y="5643"/>
                  </a:lnTo>
                  <a:lnTo>
                    <a:pt x="1726" y="5612"/>
                  </a:lnTo>
                  <a:lnTo>
                    <a:pt x="1662" y="5583"/>
                  </a:lnTo>
                  <a:lnTo>
                    <a:pt x="1598" y="5550"/>
                  </a:lnTo>
                  <a:lnTo>
                    <a:pt x="1536" y="5517"/>
                  </a:lnTo>
                  <a:lnTo>
                    <a:pt x="1472" y="5482"/>
                  </a:lnTo>
                  <a:lnTo>
                    <a:pt x="1412" y="5448"/>
                  </a:lnTo>
                  <a:lnTo>
                    <a:pt x="1354" y="5409"/>
                  </a:lnTo>
                  <a:lnTo>
                    <a:pt x="1295" y="5372"/>
                  </a:lnTo>
                  <a:lnTo>
                    <a:pt x="1235" y="5329"/>
                  </a:lnTo>
                  <a:lnTo>
                    <a:pt x="1179" y="5289"/>
                  </a:lnTo>
                  <a:lnTo>
                    <a:pt x="1121" y="5244"/>
                  </a:lnTo>
                  <a:lnTo>
                    <a:pt x="1068" y="5201"/>
                  </a:lnTo>
                  <a:lnTo>
                    <a:pt x="1012" y="5155"/>
                  </a:lnTo>
                  <a:lnTo>
                    <a:pt x="962" y="5108"/>
                  </a:lnTo>
                  <a:lnTo>
                    <a:pt x="909" y="5060"/>
                  </a:lnTo>
                  <a:lnTo>
                    <a:pt x="861" y="5013"/>
                  </a:lnTo>
                  <a:lnTo>
                    <a:pt x="809" y="4961"/>
                  </a:lnTo>
                  <a:lnTo>
                    <a:pt x="762" y="4908"/>
                  </a:lnTo>
                  <a:lnTo>
                    <a:pt x="714" y="4854"/>
                  </a:lnTo>
                  <a:lnTo>
                    <a:pt x="669" y="4802"/>
                  </a:lnTo>
                  <a:lnTo>
                    <a:pt x="624" y="4746"/>
                  </a:lnTo>
                  <a:lnTo>
                    <a:pt x="582" y="4691"/>
                  </a:lnTo>
                  <a:lnTo>
                    <a:pt x="541" y="4633"/>
                  </a:lnTo>
                  <a:lnTo>
                    <a:pt x="502" y="4577"/>
                  </a:lnTo>
                  <a:lnTo>
                    <a:pt x="461" y="4515"/>
                  </a:lnTo>
                  <a:lnTo>
                    <a:pt x="425" y="4455"/>
                  </a:lnTo>
                  <a:lnTo>
                    <a:pt x="388" y="4393"/>
                  </a:lnTo>
                  <a:lnTo>
                    <a:pt x="353" y="4332"/>
                  </a:lnTo>
                  <a:lnTo>
                    <a:pt x="318" y="4268"/>
                  </a:lnTo>
                  <a:lnTo>
                    <a:pt x="289" y="4204"/>
                  </a:lnTo>
                  <a:lnTo>
                    <a:pt x="258" y="4140"/>
                  </a:lnTo>
                  <a:lnTo>
                    <a:pt x="231" y="4076"/>
                  </a:lnTo>
                  <a:lnTo>
                    <a:pt x="202" y="4009"/>
                  </a:lnTo>
                  <a:lnTo>
                    <a:pt x="176" y="3941"/>
                  </a:lnTo>
                  <a:lnTo>
                    <a:pt x="151" y="3873"/>
                  </a:lnTo>
                  <a:lnTo>
                    <a:pt x="130" y="3805"/>
                  </a:lnTo>
                  <a:lnTo>
                    <a:pt x="107" y="3735"/>
                  </a:lnTo>
                  <a:lnTo>
                    <a:pt x="89" y="3665"/>
                  </a:lnTo>
                  <a:lnTo>
                    <a:pt x="72" y="3595"/>
                  </a:lnTo>
                  <a:lnTo>
                    <a:pt x="58" y="3526"/>
                  </a:lnTo>
                  <a:lnTo>
                    <a:pt x="43" y="3452"/>
                  </a:lnTo>
                  <a:lnTo>
                    <a:pt x="31" y="3378"/>
                  </a:lnTo>
                  <a:lnTo>
                    <a:pt x="19" y="3305"/>
                  </a:lnTo>
                  <a:lnTo>
                    <a:pt x="13" y="3233"/>
                  </a:lnTo>
                  <a:lnTo>
                    <a:pt x="6" y="3159"/>
                  </a:lnTo>
                  <a:lnTo>
                    <a:pt x="2" y="3085"/>
                  </a:lnTo>
                  <a:lnTo>
                    <a:pt x="0" y="3010"/>
                  </a:lnTo>
                  <a:lnTo>
                    <a:pt x="0" y="2936"/>
                  </a:lnTo>
                  <a:lnTo>
                    <a:pt x="0" y="2859"/>
                  </a:lnTo>
                  <a:lnTo>
                    <a:pt x="2" y="2783"/>
                  </a:lnTo>
                  <a:lnTo>
                    <a:pt x="6" y="2707"/>
                  </a:lnTo>
                  <a:lnTo>
                    <a:pt x="13" y="2634"/>
                  </a:lnTo>
                  <a:lnTo>
                    <a:pt x="19" y="2560"/>
                  </a:lnTo>
                  <a:lnTo>
                    <a:pt x="31" y="2488"/>
                  </a:lnTo>
                  <a:lnTo>
                    <a:pt x="43" y="2414"/>
                  </a:lnTo>
                  <a:lnTo>
                    <a:pt x="58" y="2345"/>
                  </a:lnTo>
                  <a:lnTo>
                    <a:pt x="72" y="2271"/>
                  </a:lnTo>
                  <a:lnTo>
                    <a:pt x="89" y="2201"/>
                  </a:lnTo>
                  <a:lnTo>
                    <a:pt x="107" y="2131"/>
                  </a:lnTo>
                  <a:lnTo>
                    <a:pt x="130" y="2061"/>
                  </a:lnTo>
                  <a:lnTo>
                    <a:pt x="151" y="1992"/>
                  </a:lnTo>
                  <a:lnTo>
                    <a:pt x="176" y="1926"/>
                  </a:lnTo>
                  <a:lnTo>
                    <a:pt x="202" y="1858"/>
                  </a:lnTo>
                  <a:lnTo>
                    <a:pt x="231" y="1794"/>
                  </a:lnTo>
                  <a:lnTo>
                    <a:pt x="258" y="1726"/>
                  </a:lnTo>
                  <a:lnTo>
                    <a:pt x="289" y="1662"/>
                  </a:lnTo>
                  <a:lnTo>
                    <a:pt x="318" y="1598"/>
                  </a:lnTo>
                  <a:lnTo>
                    <a:pt x="353" y="1536"/>
                  </a:lnTo>
                  <a:lnTo>
                    <a:pt x="388" y="1472"/>
                  </a:lnTo>
                  <a:lnTo>
                    <a:pt x="425" y="1412"/>
                  </a:lnTo>
                  <a:lnTo>
                    <a:pt x="461" y="1354"/>
                  </a:lnTo>
                  <a:lnTo>
                    <a:pt x="502" y="1295"/>
                  </a:lnTo>
                  <a:lnTo>
                    <a:pt x="541" y="1235"/>
                  </a:lnTo>
                  <a:lnTo>
                    <a:pt x="582" y="1179"/>
                  </a:lnTo>
                  <a:lnTo>
                    <a:pt x="624" y="1121"/>
                  </a:lnTo>
                  <a:lnTo>
                    <a:pt x="669" y="1068"/>
                  </a:lnTo>
                  <a:lnTo>
                    <a:pt x="714" y="1012"/>
                  </a:lnTo>
                  <a:lnTo>
                    <a:pt x="762" y="962"/>
                  </a:lnTo>
                  <a:lnTo>
                    <a:pt x="809" y="909"/>
                  </a:lnTo>
                  <a:lnTo>
                    <a:pt x="861" y="861"/>
                  </a:lnTo>
                  <a:lnTo>
                    <a:pt x="909" y="809"/>
                  </a:lnTo>
                  <a:lnTo>
                    <a:pt x="962" y="762"/>
                  </a:lnTo>
                  <a:lnTo>
                    <a:pt x="1012" y="714"/>
                  </a:lnTo>
                  <a:lnTo>
                    <a:pt x="1068" y="669"/>
                  </a:lnTo>
                  <a:lnTo>
                    <a:pt x="1121" y="624"/>
                  </a:lnTo>
                  <a:lnTo>
                    <a:pt x="1179" y="582"/>
                  </a:lnTo>
                  <a:lnTo>
                    <a:pt x="1235" y="541"/>
                  </a:lnTo>
                  <a:lnTo>
                    <a:pt x="1295" y="502"/>
                  </a:lnTo>
                  <a:lnTo>
                    <a:pt x="1354" y="461"/>
                  </a:lnTo>
                  <a:lnTo>
                    <a:pt x="1412" y="425"/>
                  </a:lnTo>
                  <a:lnTo>
                    <a:pt x="1472" y="388"/>
                  </a:lnTo>
                  <a:lnTo>
                    <a:pt x="1536" y="353"/>
                  </a:lnTo>
                  <a:lnTo>
                    <a:pt x="1598" y="318"/>
                  </a:lnTo>
                  <a:lnTo>
                    <a:pt x="1662" y="289"/>
                  </a:lnTo>
                  <a:lnTo>
                    <a:pt x="1726" y="258"/>
                  </a:lnTo>
                  <a:lnTo>
                    <a:pt x="1794" y="231"/>
                  </a:lnTo>
                  <a:lnTo>
                    <a:pt x="1858" y="202"/>
                  </a:lnTo>
                  <a:lnTo>
                    <a:pt x="1926" y="176"/>
                  </a:lnTo>
                  <a:lnTo>
                    <a:pt x="1992" y="151"/>
                  </a:lnTo>
                  <a:lnTo>
                    <a:pt x="2061" y="130"/>
                  </a:lnTo>
                  <a:lnTo>
                    <a:pt x="2131" y="107"/>
                  </a:lnTo>
                  <a:lnTo>
                    <a:pt x="2201" y="89"/>
                  </a:lnTo>
                  <a:lnTo>
                    <a:pt x="2271" y="72"/>
                  </a:lnTo>
                  <a:lnTo>
                    <a:pt x="2345" y="58"/>
                  </a:lnTo>
                  <a:lnTo>
                    <a:pt x="2414" y="43"/>
                  </a:lnTo>
                  <a:lnTo>
                    <a:pt x="2488" y="31"/>
                  </a:lnTo>
                  <a:lnTo>
                    <a:pt x="2560" y="19"/>
                  </a:lnTo>
                  <a:lnTo>
                    <a:pt x="2635" y="13"/>
                  </a:lnTo>
                  <a:lnTo>
                    <a:pt x="2709" y="6"/>
                  </a:lnTo>
                  <a:lnTo>
                    <a:pt x="2785" y="2"/>
                  </a:lnTo>
                  <a:lnTo>
                    <a:pt x="2860" y="0"/>
                  </a:lnTo>
                  <a:lnTo>
                    <a:pt x="2938" y="0"/>
                  </a:lnTo>
                  <a:close/>
                  <a:moveTo>
                    <a:pt x="2938" y="394"/>
                  </a:moveTo>
                  <a:lnTo>
                    <a:pt x="2870" y="394"/>
                  </a:lnTo>
                  <a:lnTo>
                    <a:pt x="2804" y="396"/>
                  </a:lnTo>
                  <a:lnTo>
                    <a:pt x="2740" y="399"/>
                  </a:lnTo>
                  <a:lnTo>
                    <a:pt x="2676" y="405"/>
                  </a:lnTo>
                  <a:lnTo>
                    <a:pt x="2612" y="411"/>
                  </a:lnTo>
                  <a:lnTo>
                    <a:pt x="2548" y="421"/>
                  </a:lnTo>
                  <a:lnTo>
                    <a:pt x="2486" y="430"/>
                  </a:lnTo>
                  <a:lnTo>
                    <a:pt x="2424" y="444"/>
                  </a:lnTo>
                  <a:lnTo>
                    <a:pt x="2360" y="456"/>
                  </a:lnTo>
                  <a:lnTo>
                    <a:pt x="2300" y="471"/>
                  </a:lnTo>
                  <a:lnTo>
                    <a:pt x="2238" y="487"/>
                  </a:lnTo>
                  <a:lnTo>
                    <a:pt x="2180" y="506"/>
                  </a:lnTo>
                  <a:lnTo>
                    <a:pt x="2120" y="524"/>
                  </a:lnTo>
                  <a:lnTo>
                    <a:pt x="2061" y="547"/>
                  </a:lnTo>
                  <a:lnTo>
                    <a:pt x="2003" y="568"/>
                  </a:lnTo>
                  <a:lnTo>
                    <a:pt x="1947" y="593"/>
                  </a:lnTo>
                  <a:lnTo>
                    <a:pt x="1889" y="617"/>
                  </a:lnTo>
                  <a:lnTo>
                    <a:pt x="1833" y="642"/>
                  </a:lnTo>
                  <a:lnTo>
                    <a:pt x="1776" y="669"/>
                  </a:lnTo>
                  <a:lnTo>
                    <a:pt x="1724" y="698"/>
                  </a:lnTo>
                  <a:lnTo>
                    <a:pt x="1670" y="727"/>
                  </a:lnTo>
                  <a:lnTo>
                    <a:pt x="1617" y="758"/>
                  </a:lnTo>
                  <a:lnTo>
                    <a:pt x="1565" y="791"/>
                  </a:lnTo>
                  <a:lnTo>
                    <a:pt x="1515" y="826"/>
                  </a:lnTo>
                  <a:lnTo>
                    <a:pt x="1462" y="859"/>
                  </a:lnTo>
                  <a:lnTo>
                    <a:pt x="1414" y="896"/>
                  </a:lnTo>
                  <a:lnTo>
                    <a:pt x="1363" y="931"/>
                  </a:lnTo>
                  <a:lnTo>
                    <a:pt x="1317" y="972"/>
                  </a:lnTo>
                  <a:lnTo>
                    <a:pt x="1270" y="1010"/>
                  </a:lnTo>
                  <a:lnTo>
                    <a:pt x="1224" y="1051"/>
                  </a:lnTo>
                  <a:lnTo>
                    <a:pt x="1179" y="1094"/>
                  </a:lnTo>
                  <a:lnTo>
                    <a:pt x="1138" y="1138"/>
                  </a:lnTo>
                  <a:lnTo>
                    <a:pt x="1094" y="1179"/>
                  </a:lnTo>
                  <a:lnTo>
                    <a:pt x="1051" y="1224"/>
                  </a:lnTo>
                  <a:lnTo>
                    <a:pt x="1010" y="1270"/>
                  </a:lnTo>
                  <a:lnTo>
                    <a:pt x="972" y="1317"/>
                  </a:lnTo>
                  <a:lnTo>
                    <a:pt x="931" y="1363"/>
                  </a:lnTo>
                  <a:lnTo>
                    <a:pt x="896" y="1414"/>
                  </a:lnTo>
                  <a:lnTo>
                    <a:pt x="859" y="1462"/>
                  </a:lnTo>
                  <a:lnTo>
                    <a:pt x="826" y="1515"/>
                  </a:lnTo>
                  <a:lnTo>
                    <a:pt x="791" y="1565"/>
                  </a:lnTo>
                  <a:lnTo>
                    <a:pt x="758" y="1617"/>
                  </a:lnTo>
                  <a:lnTo>
                    <a:pt x="725" y="1670"/>
                  </a:lnTo>
                  <a:lnTo>
                    <a:pt x="696" y="1724"/>
                  </a:lnTo>
                  <a:lnTo>
                    <a:pt x="667" y="1776"/>
                  </a:lnTo>
                  <a:lnTo>
                    <a:pt x="640" y="1833"/>
                  </a:lnTo>
                  <a:lnTo>
                    <a:pt x="615" y="1889"/>
                  </a:lnTo>
                  <a:lnTo>
                    <a:pt x="591" y="1947"/>
                  </a:lnTo>
                  <a:lnTo>
                    <a:pt x="566" y="2003"/>
                  </a:lnTo>
                  <a:lnTo>
                    <a:pt x="545" y="2061"/>
                  </a:lnTo>
                  <a:lnTo>
                    <a:pt x="522" y="2120"/>
                  </a:lnTo>
                  <a:lnTo>
                    <a:pt x="504" y="2180"/>
                  </a:lnTo>
                  <a:lnTo>
                    <a:pt x="485" y="2238"/>
                  </a:lnTo>
                  <a:lnTo>
                    <a:pt x="469" y="2300"/>
                  </a:lnTo>
                  <a:lnTo>
                    <a:pt x="454" y="2360"/>
                  </a:lnTo>
                  <a:lnTo>
                    <a:pt x="442" y="2424"/>
                  </a:lnTo>
                  <a:lnTo>
                    <a:pt x="428" y="2484"/>
                  </a:lnTo>
                  <a:lnTo>
                    <a:pt x="419" y="2546"/>
                  </a:lnTo>
                  <a:lnTo>
                    <a:pt x="409" y="2610"/>
                  </a:lnTo>
                  <a:lnTo>
                    <a:pt x="403" y="2674"/>
                  </a:lnTo>
                  <a:lnTo>
                    <a:pt x="397" y="2738"/>
                  </a:lnTo>
                  <a:lnTo>
                    <a:pt x="394" y="2802"/>
                  </a:lnTo>
                  <a:lnTo>
                    <a:pt x="392" y="2868"/>
                  </a:lnTo>
                  <a:lnTo>
                    <a:pt x="392" y="2936"/>
                  </a:lnTo>
                  <a:lnTo>
                    <a:pt x="392" y="3000"/>
                  </a:lnTo>
                  <a:lnTo>
                    <a:pt x="394" y="3064"/>
                  </a:lnTo>
                  <a:lnTo>
                    <a:pt x="397" y="3128"/>
                  </a:lnTo>
                  <a:lnTo>
                    <a:pt x="403" y="3194"/>
                  </a:lnTo>
                  <a:lnTo>
                    <a:pt x="409" y="3256"/>
                  </a:lnTo>
                  <a:lnTo>
                    <a:pt x="419" y="3320"/>
                  </a:lnTo>
                  <a:lnTo>
                    <a:pt x="428" y="3382"/>
                  </a:lnTo>
                  <a:lnTo>
                    <a:pt x="442" y="3446"/>
                  </a:lnTo>
                  <a:lnTo>
                    <a:pt x="454" y="3506"/>
                  </a:lnTo>
                  <a:lnTo>
                    <a:pt x="469" y="3566"/>
                  </a:lnTo>
                  <a:lnTo>
                    <a:pt x="485" y="3627"/>
                  </a:lnTo>
                  <a:lnTo>
                    <a:pt x="504" y="3689"/>
                  </a:lnTo>
                  <a:lnTo>
                    <a:pt x="522" y="3747"/>
                  </a:lnTo>
                  <a:lnTo>
                    <a:pt x="545" y="3805"/>
                  </a:lnTo>
                  <a:lnTo>
                    <a:pt x="566" y="3863"/>
                  </a:lnTo>
                  <a:lnTo>
                    <a:pt x="591" y="3923"/>
                  </a:lnTo>
                  <a:lnTo>
                    <a:pt x="615" y="3978"/>
                  </a:lnTo>
                  <a:lnTo>
                    <a:pt x="640" y="4034"/>
                  </a:lnTo>
                  <a:lnTo>
                    <a:pt x="667" y="4088"/>
                  </a:lnTo>
                  <a:lnTo>
                    <a:pt x="696" y="4144"/>
                  </a:lnTo>
                  <a:lnTo>
                    <a:pt x="725" y="4197"/>
                  </a:lnTo>
                  <a:lnTo>
                    <a:pt x="758" y="4251"/>
                  </a:lnTo>
                  <a:lnTo>
                    <a:pt x="791" y="4303"/>
                  </a:lnTo>
                  <a:lnTo>
                    <a:pt x="826" y="4356"/>
                  </a:lnTo>
                  <a:lnTo>
                    <a:pt x="859" y="4404"/>
                  </a:lnTo>
                  <a:lnTo>
                    <a:pt x="896" y="4455"/>
                  </a:lnTo>
                  <a:lnTo>
                    <a:pt x="931" y="4503"/>
                  </a:lnTo>
                  <a:lnTo>
                    <a:pt x="972" y="4552"/>
                  </a:lnTo>
                  <a:lnTo>
                    <a:pt x="1010" y="4596"/>
                  </a:lnTo>
                  <a:lnTo>
                    <a:pt x="1051" y="4643"/>
                  </a:lnTo>
                  <a:lnTo>
                    <a:pt x="1094" y="4687"/>
                  </a:lnTo>
                  <a:lnTo>
                    <a:pt x="1138" y="4734"/>
                  </a:lnTo>
                  <a:lnTo>
                    <a:pt x="1179" y="4775"/>
                  </a:lnTo>
                  <a:lnTo>
                    <a:pt x="1224" y="4815"/>
                  </a:lnTo>
                  <a:lnTo>
                    <a:pt x="1270" y="4856"/>
                  </a:lnTo>
                  <a:lnTo>
                    <a:pt x="1317" y="4897"/>
                  </a:lnTo>
                  <a:lnTo>
                    <a:pt x="1363" y="4934"/>
                  </a:lnTo>
                  <a:lnTo>
                    <a:pt x="1414" y="4972"/>
                  </a:lnTo>
                  <a:lnTo>
                    <a:pt x="1462" y="5007"/>
                  </a:lnTo>
                  <a:lnTo>
                    <a:pt x="1515" y="5044"/>
                  </a:lnTo>
                  <a:lnTo>
                    <a:pt x="1565" y="5075"/>
                  </a:lnTo>
                  <a:lnTo>
                    <a:pt x="1617" y="5108"/>
                  </a:lnTo>
                  <a:lnTo>
                    <a:pt x="1670" y="5139"/>
                  </a:lnTo>
                  <a:lnTo>
                    <a:pt x="1724" y="5170"/>
                  </a:lnTo>
                  <a:lnTo>
                    <a:pt x="1776" y="5199"/>
                  </a:lnTo>
                  <a:lnTo>
                    <a:pt x="1833" y="5228"/>
                  </a:lnTo>
                  <a:lnTo>
                    <a:pt x="1889" y="5254"/>
                  </a:lnTo>
                  <a:lnTo>
                    <a:pt x="1947" y="5281"/>
                  </a:lnTo>
                  <a:lnTo>
                    <a:pt x="2003" y="5302"/>
                  </a:lnTo>
                  <a:lnTo>
                    <a:pt x="2061" y="5325"/>
                  </a:lnTo>
                  <a:lnTo>
                    <a:pt x="2120" y="5345"/>
                  </a:lnTo>
                  <a:lnTo>
                    <a:pt x="2180" y="5366"/>
                  </a:lnTo>
                  <a:lnTo>
                    <a:pt x="2238" y="5384"/>
                  </a:lnTo>
                  <a:lnTo>
                    <a:pt x="2300" y="5401"/>
                  </a:lnTo>
                  <a:lnTo>
                    <a:pt x="2360" y="5415"/>
                  </a:lnTo>
                  <a:lnTo>
                    <a:pt x="2424" y="5430"/>
                  </a:lnTo>
                  <a:lnTo>
                    <a:pt x="2486" y="5440"/>
                  </a:lnTo>
                  <a:lnTo>
                    <a:pt x="2548" y="5451"/>
                  </a:lnTo>
                  <a:lnTo>
                    <a:pt x="2612" y="5459"/>
                  </a:lnTo>
                  <a:lnTo>
                    <a:pt x="2676" y="5467"/>
                  </a:lnTo>
                  <a:lnTo>
                    <a:pt x="2740" y="5471"/>
                  </a:lnTo>
                  <a:lnTo>
                    <a:pt x="2804" y="5477"/>
                  </a:lnTo>
                  <a:lnTo>
                    <a:pt x="2870" y="5481"/>
                  </a:lnTo>
                  <a:lnTo>
                    <a:pt x="2938" y="5482"/>
                  </a:lnTo>
                  <a:lnTo>
                    <a:pt x="3002" y="5481"/>
                  </a:lnTo>
                  <a:lnTo>
                    <a:pt x="3066" y="5477"/>
                  </a:lnTo>
                  <a:lnTo>
                    <a:pt x="3130" y="5471"/>
                  </a:lnTo>
                  <a:lnTo>
                    <a:pt x="3196" y="5467"/>
                  </a:lnTo>
                  <a:lnTo>
                    <a:pt x="3258" y="5459"/>
                  </a:lnTo>
                  <a:lnTo>
                    <a:pt x="3322" y="5451"/>
                  </a:lnTo>
                  <a:lnTo>
                    <a:pt x="3384" y="5440"/>
                  </a:lnTo>
                  <a:lnTo>
                    <a:pt x="3448" y="5430"/>
                  </a:lnTo>
                  <a:lnTo>
                    <a:pt x="3508" y="5415"/>
                  </a:lnTo>
                  <a:lnTo>
                    <a:pt x="3568" y="5401"/>
                  </a:lnTo>
                  <a:lnTo>
                    <a:pt x="3628" y="5384"/>
                  </a:lnTo>
                  <a:lnTo>
                    <a:pt x="3691" y="5366"/>
                  </a:lnTo>
                  <a:lnTo>
                    <a:pt x="3749" y="5345"/>
                  </a:lnTo>
                  <a:lnTo>
                    <a:pt x="3807" y="5325"/>
                  </a:lnTo>
                  <a:lnTo>
                    <a:pt x="3865" y="5302"/>
                  </a:lnTo>
                  <a:lnTo>
                    <a:pt x="3925" y="5281"/>
                  </a:lnTo>
                  <a:lnTo>
                    <a:pt x="3979" y="5254"/>
                  </a:lnTo>
                  <a:lnTo>
                    <a:pt x="4036" y="5228"/>
                  </a:lnTo>
                  <a:lnTo>
                    <a:pt x="4090" y="5199"/>
                  </a:lnTo>
                  <a:lnTo>
                    <a:pt x="4146" y="5170"/>
                  </a:lnTo>
                  <a:lnTo>
                    <a:pt x="4199" y="5139"/>
                  </a:lnTo>
                  <a:lnTo>
                    <a:pt x="4251" y="5108"/>
                  </a:lnTo>
                  <a:lnTo>
                    <a:pt x="4303" y="5075"/>
                  </a:lnTo>
                  <a:lnTo>
                    <a:pt x="4356" y="5044"/>
                  </a:lnTo>
                  <a:lnTo>
                    <a:pt x="4404" y="5007"/>
                  </a:lnTo>
                  <a:lnTo>
                    <a:pt x="4455" y="4972"/>
                  </a:lnTo>
                  <a:lnTo>
                    <a:pt x="4503" y="4934"/>
                  </a:lnTo>
                  <a:lnTo>
                    <a:pt x="4552" y="4897"/>
                  </a:lnTo>
                  <a:lnTo>
                    <a:pt x="4596" y="4856"/>
                  </a:lnTo>
                  <a:lnTo>
                    <a:pt x="4643" y="4815"/>
                  </a:lnTo>
                  <a:lnTo>
                    <a:pt x="4687" y="4775"/>
                  </a:lnTo>
                  <a:lnTo>
                    <a:pt x="4734" y="4734"/>
                  </a:lnTo>
                  <a:lnTo>
                    <a:pt x="4775" y="4687"/>
                  </a:lnTo>
                  <a:lnTo>
                    <a:pt x="4815" y="4643"/>
                  </a:lnTo>
                  <a:lnTo>
                    <a:pt x="4856" y="4596"/>
                  </a:lnTo>
                  <a:lnTo>
                    <a:pt x="4897" y="4552"/>
                  </a:lnTo>
                  <a:lnTo>
                    <a:pt x="4934" y="4503"/>
                  </a:lnTo>
                  <a:lnTo>
                    <a:pt x="4972" y="4455"/>
                  </a:lnTo>
                  <a:lnTo>
                    <a:pt x="5007" y="4404"/>
                  </a:lnTo>
                  <a:lnTo>
                    <a:pt x="5044" y="4356"/>
                  </a:lnTo>
                  <a:lnTo>
                    <a:pt x="5075" y="4303"/>
                  </a:lnTo>
                  <a:lnTo>
                    <a:pt x="5108" y="4251"/>
                  </a:lnTo>
                  <a:lnTo>
                    <a:pt x="5139" y="4197"/>
                  </a:lnTo>
                  <a:lnTo>
                    <a:pt x="5170" y="4144"/>
                  </a:lnTo>
                  <a:lnTo>
                    <a:pt x="5199" y="4088"/>
                  </a:lnTo>
                  <a:lnTo>
                    <a:pt x="5228" y="4034"/>
                  </a:lnTo>
                  <a:lnTo>
                    <a:pt x="5254" y="3978"/>
                  </a:lnTo>
                  <a:lnTo>
                    <a:pt x="5281" y="3923"/>
                  </a:lnTo>
                  <a:lnTo>
                    <a:pt x="5302" y="3863"/>
                  </a:lnTo>
                  <a:lnTo>
                    <a:pt x="5325" y="3805"/>
                  </a:lnTo>
                  <a:lnTo>
                    <a:pt x="5345" y="3747"/>
                  </a:lnTo>
                  <a:lnTo>
                    <a:pt x="5366" y="3689"/>
                  </a:lnTo>
                  <a:lnTo>
                    <a:pt x="5384" y="3627"/>
                  </a:lnTo>
                  <a:lnTo>
                    <a:pt x="5401" y="3566"/>
                  </a:lnTo>
                  <a:lnTo>
                    <a:pt x="5415" y="3506"/>
                  </a:lnTo>
                  <a:lnTo>
                    <a:pt x="5430" y="3446"/>
                  </a:lnTo>
                  <a:lnTo>
                    <a:pt x="5440" y="3382"/>
                  </a:lnTo>
                  <a:lnTo>
                    <a:pt x="5451" y="3320"/>
                  </a:lnTo>
                  <a:lnTo>
                    <a:pt x="5459" y="3256"/>
                  </a:lnTo>
                  <a:lnTo>
                    <a:pt x="5467" y="3194"/>
                  </a:lnTo>
                  <a:lnTo>
                    <a:pt x="5471" y="3128"/>
                  </a:lnTo>
                  <a:lnTo>
                    <a:pt x="5477" y="3064"/>
                  </a:lnTo>
                  <a:lnTo>
                    <a:pt x="5481" y="3000"/>
                  </a:lnTo>
                  <a:lnTo>
                    <a:pt x="5482" y="2936"/>
                  </a:lnTo>
                  <a:lnTo>
                    <a:pt x="5481" y="2868"/>
                  </a:lnTo>
                  <a:lnTo>
                    <a:pt x="5477" y="2802"/>
                  </a:lnTo>
                  <a:lnTo>
                    <a:pt x="5471" y="2738"/>
                  </a:lnTo>
                  <a:lnTo>
                    <a:pt x="5467" y="2674"/>
                  </a:lnTo>
                  <a:lnTo>
                    <a:pt x="5459" y="2610"/>
                  </a:lnTo>
                  <a:lnTo>
                    <a:pt x="5451" y="2546"/>
                  </a:lnTo>
                  <a:lnTo>
                    <a:pt x="5440" y="2484"/>
                  </a:lnTo>
                  <a:lnTo>
                    <a:pt x="5430" y="2424"/>
                  </a:lnTo>
                  <a:lnTo>
                    <a:pt x="5415" y="2360"/>
                  </a:lnTo>
                  <a:lnTo>
                    <a:pt x="5401" y="2300"/>
                  </a:lnTo>
                  <a:lnTo>
                    <a:pt x="5384" y="2238"/>
                  </a:lnTo>
                  <a:lnTo>
                    <a:pt x="5366" y="2180"/>
                  </a:lnTo>
                  <a:lnTo>
                    <a:pt x="5345" y="2120"/>
                  </a:lnTo>
                  <a:lnTo>
                    <a:pt x="5325" y="2061"/>
                  </a:lnTo>
                  <a:lnTo>
                    <a:pt x="5302" y="2003"/>
                  </a:lnTo>
                  <a:lnTo>
                    <a:pt x="5281" y="1947"/>
                  </a:lnTo>
                  <a:lnTo>
                    <a:pt x="5254" y="1889"/>
                  </a:lnTo>
                  <a:lnTo>
                    <a:pt x="5228" y="1833"/>
                  </a:lnTo>
                  <a:lnTo>
                    <a:pt x="5199" y="1776"/>
                  </a:lnTo>
                  <a:lnTo>
                    <a:pt x="5170" y="1724"/>
                  </a:lnTo>
                  <a:lnTo>
                    <a:pt x="5139" y="1670"/>
                  </a:lnTo>
                  <a:lnTo>
                    <a:pt x="5108" y="1617"/>
                  </a:lnTo>
                  <a:lnTo>
                    <a:pt x="5075" y="1565"/>
                  </a:lnTo>
                  <a:lnTo>
                    <a:pt x="5044" y="1515"/>
                  </a:lnTo>
                  <a:lnTo>
                    <a:pt x="5007" y="1462"/>
                  </a:lnTo>
                  <a:lnTo>
                    <a:pt x="4972" y="1414"/>
                  </a:lnTo>
                  <a:lnTo>
                    <a:pt x="4934" y="1363"/>
                  </a:lnTo>
                  <a:lnTo>
                    <a:pt x="4897" y="1317"/>
                  </a:lnTo>
                  <a:lnTo>
                    <a:pt x="4856" y="1270"/>
                  </a:lnTo>
                  <a:lnTo>
                    <a:pt x="4815" y="1224"/>
                  </a:lnTo>
                  <a:lnTo>
                    <a:pt x="4775" y="1179"/>
                  </a:lnTo>
                  <a:lnTo>
                    <a:pt x="4734" y="1138"/>
                  </a:lnTo>
                  <a:lnTo>
                    <a:pt x="4687" y="1094"/>
                  </a:lnTo>
                  <a:lnTo>
                    <a:pt x="4643" y="1051"/>
                  </a:lnTo>
                  <a:lnTo>
                    <a:pt x="4596" y="1010"/>
                  </a:lnTo>
                  <a:lnTo>
                    <a:pt x="4552" y="972"/>
                  </a:lnTo>
                  <a:lnTo>
                    <a:pt x="4503" y="931"/>
                  </a:lnTo>
                  <a:lnTo>
                    <a:pt x="4455" y="896"/>
                  </a:lnTo>
                  <a:lnTo>
                    <a:pt x="4404" y="859"/>
                  </a:lnTo>
                  <a:lnTo>
                    <a:pt x="4356" y="826"/>
                  </a:lnTo>
                  <a:lnTo>
                    <a:pt x="4303" y="791"/>
                  </a:lnTo>
                  <a:lnTo>
                    <a:pt x="4251" y="758"/>
                  </a:lnTo>
                  <a:lnTo>
                    <a:pt x="4199" y="727"/>
                  </a:lnTo>
                  <a:lnTo>
                    <a:pt x="4146" y="698"/>
                  </a:lnTo>
                  <a:lnTo>
                    <a:pt x="4090" y="669"/>
                  </a:lnTo>
                  <a:lnTo>
                    <a:pt x="4036" y="642"/>
                  </a:lnTo>
                  <a:lnTo>
                    <a:pt x="3979" y="617"/>
                  </a:lnTo>
                  <a:lnTo>
                    <a:pt x="3925" y="593"/>
                  </a:lnTo>
                  <a:lnTo>
                    <a:pt x="3865" y="568"/>
                  </a:lnTo>
                  <a:lnTo>
                    <a:pt x="3807" y="547"/>
                  </a:lnTo>
                  <a:lnTo>
                    <a:pt x="3749" y="524"/>
                  </a:lnTo>
                  <a:lnTo>
                    <a:pt x="3691" y="506"/>
                  </a:lnTo>
                  <a:lnTo>
                    <a:pt x="3628" y="487"/>
                  </a:lnTo>
                  <a:lnTo>
                    <a:pt x="3568" y="471"/>
                  </a:lnTo>
                  <a:lnTo>
                    <a:pt x="3508" y="456"/>
                  </a:lnTo>
                  <a:lnTo>
                    <a:pt x="3448" y="444"/>
                  </a:lnTo>
                  <a:lnTo>
                    <a:pt x="3384" y="430"/>
                  </a:lnTo>
                  <a:lnTo>
                    <a:pt x="3322" y="421"/>
                  </a:lnTo>
                  <a:lnTo>
                    <a:pt x="3258" y="411"/>
                  </a:lnTo>
                  <a:lnTo>
                    <a:pt x="3196" y="405"/>
                  </a:lnTo>
                  <a:lnTo>
                    <a:pt x="3130" y="399"/>
                  </a:lnTo>
                  <a:lnTo>
                    <a:pt x="3066" y="396"/>
                  </a:lnTo>
                  <a:lnTo>
                    <a:pt x="3002" y="394"/>
                  </a:lnTo>
                  <a:lnTo>
                    <a:pt x="2938" y="39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631" name="Freeform 19"/>
            <p:cNvSpPr>
              <a:spLocks/>
            </p:cNvSpPr>
            <p:nvPr/>
          </p:nvSpPr>
          <p:spPr bwMode="auto">
            <a:xfrm>
              <a:off x="2016" y="2208"/>
              <a:ext cx="1152" cy="1632"/>
            </a:xfrm>
            <a:custGeom>
              <a:avLst/>
              <a:gdLst>
                <a:gd name="T0" fmla="*/ 112 w 4117"/>
                <a:gd name="T1" fmla="*/ 0 h 4194"/>
                <a:gd name="T2" fmla="*/ 1152 w 4117"/>
                <a:gd name="T3" fmla="*/ 1480 h 4194"/>
                <a:gd name="T4" fmla="*/ 1040 w 4117"/>
                <a:gd name="T5" fmla="*/ 1632 h 4194"/>
                <a:gd name="T6" fmla="*/ 0 w 4117"/>
                <a:gd name="T7" fmla="*/ 152 h 4194"/>
                <a:gd name="T8" fmla="*/ 112 w 4117"/>
                <a:gd name="T9" fmla="*/ 0 h 4194"/>
                <a:gd name="T10" fmla="*/ 0 60000 65536"/>
                <a:gd name="T11" fmla="*/ 0 60000 65536"/>
                <a:gd name="T12" fmla="*/ 0 60000 65536"/>
                <a:gd name="T13" fmla="*/ 0 60000 65536"/>
                <a:gd name="T14" fmla="*/ 0 60000 65536"/>
                <a:gd name="T15" fmla="*/ 0 w 4117"/>
                <a:gd name="T16" fmla="*/ 0 h 4194"/>
                <a:gd name="T17" fmla="*/ 4117 w 4117"/>
                <a:gd name="T18" fmla="*/ 4194 h 4194"/>
              </a:gdLst>
              <a:ahLst/>
              <a:cxnLst>
                <a:cxn ang="T10">
                  <a:pos x="T0" y="T1"/>
                </a:cxn>
                <a:cxn ang="T11">
                  <a:pos x="T2" y="T3"/>
                </a:cxn>
                <a:cxn ang="T12">
                  <a:pos x="T4" y="T5"/>
                </a:cxn>
                <a:cxn ang="T13">
                  <a:pos x="T6" y="T7"/>
                </a:cxn>
                <a:cxn ang="T14">
                  <a:pos x="T8" y="T9"/>
                </a:cxn>
              </a:cxnLst>
              <a:rect l="T15" t="T16" r="T17" b="T18"/>
              <a:pathLst>
                <a:path w="4117" h="4194">
                  <a:moveTo>
                    <a:pt x="400" y="0"/>
                  </a:moveTo>
                  <a:lnTo>
                    <a:pt x="4117" y="3803"/>
                  </a:lnTo>
                  <a:lnTo>
                    <a:pt x="3716" y="4194"/>
                  </a:lnTo>
                  <a:lnTo>
                    <a:pt x="0" y="391"/>
                  </a:lnTo>
                  <a:lnTo>
                    <a:pt x="400"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6629" name="WordArt 20"/>
          <p:cNvSpPr>
            <a:spLocks noChangeArrowheads="1" noChangeShapeType="1" noTextEdit="1"/>
          </p:cNvSpPr>
          <p:nvPr/>
        </p:nvSpPr>
        <p:spPr bwMode="auto">
          <a:xfrm>
            <a:off x="2162175" y="4381500"/>
            <a:ext cx="4743450" cy="1104900"/>
          </a:xfrm>
          <a:prstGeom prst="rect">
            <a:avLst/>
          </a:prstGeom>
        </p:spPr>
        <p:txBody>
          <a:bodyPr wrap="none" fromWordArt="1">
            <a:prstTxWarp prst="textSlantUp">
              <a:avLst>
                <a:gd name="adj" fmla="val 55556"/>
              </a:avLst>
            </a:prstTxWarp>
          </a:bodyPr>
          <a:lstStyle/>
          <a:p>
            <a:pPr algn="ctr"/>
            <a:r>
              <a:rPr lang="en-US" sz="3600" kern="10" dirty="0">
                <a:ln w="9525">
                  <a:solidFill>
                    <a:srgbClr val="000000"/>
                  </a:solidFill>
                  <a:round/>
                  <a:headEnd/>
                  <a:tailEnd/>
                </a:ln>
                <a:solidFill>
                  <a:srgbClr val="000000"/>
                </a:solidFill>
                <a:latin typeface="Arial Black"/>
              </a:rPr>
              <a:t>Insurance Cancelled</a:t>
            </a:r>
          </a:p>
        </p:txBody>
      </p:sp>
      <p:sp>
        <p:nvSpPr>
          <p:cNvPr id="2" name="Slide Number Placeholder 1">
            <a:extLst>
              <a:ext uri="{FF2B5EF4-FFF2-40B4-BE49-F238E27FC236}">
                <a16:creationId xmlns:a16="http://schemas.microsoft.com/office/drawing/2014/main" id="{0A5211FA-8A39-4A3D-89C8-86FD9CB0DA86}"/>
              </a:ext>
            </a:extLst>
          </p:cNvPr>
          <p:cNvSpPr>
            <a:spLocks noGrp="1"/>
          </p:cNvSpPr>
          <p:nvPr>
            <p:ph type="sldNum" sz="quarter" idx="12"/>
          </p:nvPr>
        </p:nvSpPr>
        <p:spPr/>
        <p:txBody>
          <a:bodyPr/>
          <a:lstStyle/>
          <a:p>
            <a:r>
              <a:rPr lang="en-US">
                <a:solidFill>
                  <a:prstClr val="black">
                    <a:tint val="75000"/>
                  </a:prstClr>
                </a:solidFill>
              </a:rPr>
              <a:t>7.2 - </a:t>
            </a:r>
            <a:fld id="{35D03780-7EDB-1345-A052-E7FB1ADF62AA}" type="slidenum">
              <a:rPr lang="en-US" smtClean="0">
                <a:solidFill>
                  <a:prstClr val="black">
                    <a:tint val="75000"/>
                  </a:prstClr>
                </a:solidFill>
              </a:rPr>
              <a:pPr/>
              <a:t>10</a:t>
            </a:fld>
            <a:endParaRPr lang="en-US" dirty="0">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9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91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91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67146" y="274638"/>
            <a:ext cx="8319654" cy="1554162"/>
          </a:xfrm>
        </p:spPr>
        <p:txBody>
          <a:bodyPr>
            <a:normAutofit fontScale="90000"/>
          </a:bodyPr>
          <a:lstStyle/>
          <a:p>
            <a:pPr eaLnBrk="1" hangingPunct="1"/>
            <a:r>
              <a:rPr lang="en-US" altLang="en-US" sz="4400" dirty="0"/>
              <a:t>Reportable Crashes</a:t>
            </a:r>
            <a:br>
              <a:rPr lang="en-US" altLang="en-US" dirty="0"/>
            </a:br>
            <a:r>
              <a:rPr lang="en-US" altLang="en-US" sz="3100" i="1" dirty="0">
                <a:solidFill>
                  <a:schemeClr val="tx1"/>
                </a:solidFill>
              </a:rPr>
              <a:t>Contact law enforcement and insurance agent/company </a:t>
            </a:r>
          </a:p>
        </p:txBody>
      </p:sp>
      <p:sp>
        <p:nvSpPr>
          <p:cNvPr id="164867" name="Rectangle 3"/>
          <p:cNvSpPr>
            <a:spLocks noGrp="1" noChangeArrowheads="1"/>
          </p:cNvSpPr>
          <p:nvPr>
            <p:ph idx="1"/>
          </p:nvPr>
        </p:nvSpPr>
        <p:spPr>
          <a:xfrm>
            <a:off x="489031" y="3966259"/>
            <a:ext cx="8319654" cy="2510742"/>
          </a:xfrm>
        </p:spPr>
        <p:txBody>
          <a:bodyPr>
            <a:noAutofit/>
          </a:bodyPr>
          <a:lstStyle/>
          <a:p>
            <a:pPr eaLnBrk="1" hangingPunct="1">
              <a:spcBef>
                <a:spcPts val="0"/>
              </a:spcBef>
              <a:spcAft>
                <a:spcPts val="1200"/>
              </a:spcAft>
            </a:pPr>
            <a:r>
              <a:rPr lang="en-US" altLang="en-US" sz="2000" dirty="0">
                <a:latin typeface="+mj-lt"/>
                <a:cs typeface="Arial" panose="020B0604020202020204" pitchFamily="34" charset="0"/>
              </a:rPr>
              <a:t>Call your insurance company to report crash damage, take photos, and expect to complete an accident report form. </a:t>
            </a:r>
          </a:p>
          <a:p>
            <a:pPr eaLnBrk="1" hangingPunct="1">
              <a:spcBef>
                <a:spcPts val="0"/>
              </a:spcBef>
              <a:spcAft>
                <a:spcPts val="1200"/>
              </a:spcAft>
            </a:pPr>
            <a:r>
              <a:rPr lang="en-US" altLang="en-US" sz="2000" dirty="0">
                <a:latin typeface="+mj-lt"/>
                <a:cs typeface="Arial" panose="020B0604020202020204" pitchFamily="34" charset="0"/>
              </a:rPr>
              <a:t>Your insurance company needs to agree to pay your car’s repair costs, and until then, any repair costs are your responsibility.</a:t>
            </a:r>
          </a:p>
          <a:p>
            <a:pPr eaLnBrk="1" hangingPunct="1">
              <a:spcBef>
                <a:spcPts val="0"/>
              </a:spcBef>
              <a:spcAft>
                <a:spcPts val="1200"/>
              </a:spcAft>
            </a:pPr>
            <a:r>
              <a:rPr lang="en-US" altLang="en-US" sz="2000" dirty="0">
                <a:latin typeface="+mj-lt"/>
                <a:cs typeface="Arial" panose="020B0604020202020204" pitchFamily="34" charset="0"/>
              </a:rPr>
              <a:t>Don't take your car in for repairs and hope they'll be paid for.</a:t>
            </a:r>
          </a:p>
          <a:p>
            <a:pPr eaLnBrk="1" hangingPunct="1">
              <a:spcBef>
                <a:spcPts val="0"/>
              </a:spcBef>
              <a:spcAft>
                <a:spcPts val="1200"/>
              </a:spcAft>
            </a:pPr>
            <a:r>
              <a:rPr lang="en-US" altLang="en-US" sz="2000" dirty="0">
                <a:latin typeface="+mj-lt"/>
                <a:cs typeface="Arial" panose="020B0604020202020204" pitchFamily="34" charset="0"/>
              </a:rPr>
              <a:t>Report crashes with $1,000 damage or more to law enforcement.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658" y="1719262"/>
            <a:ext cx="3505200" cy="2081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800600" y="1954047"/>
            <a:ext cx="3123543" cy="1200329"/>
          </a:xfrm>
          <a:prstGeom prst="rect">
            <a:avLst/>
          </a:prstGeom>
          <a:noFill/>
        </p:spPr>
        <p:txBody>
          <a:bodyPr wrap="square" rtlCol="0">
            <a:spAutoFit/>
          </a:bodyPr>
          <a:lstStyle/>
          <a:p>
            <a:r>
              <a:rPr lang="en-US" altLang="en-US" sz="1800" dirty="0">
                <a:latin typeface="+mj-lt"/>
              </a:rPr>
              <a:t>Before taking a job as a delivery driver – always check with your insurance company to be sure they will cover you.</a:t>
            </a:r>
          </a:p>
        </p:txBody>
      </p:sp>
      <p:sp>
        <p:nvSpPr>
          <p:cNvPr id="3" name="Slide Number Placeholder 2">
            <a:extLst>
              <a:ext uri="{FF2B5EF4-FFF2-40B4-BE49-F238E27FC236}">
                <a16:creationId xmlns:a16="http://schemas.microsoft.com/office/drawing/2014/main" id="{858D2FDD-C40A-4FD6-B9EF-B3B672EFBB93}"/>
              </a:ext>
            </a:extLst>
          </p:cNvPr>
          <p:cNvSpPr>
            <a:spLocks noGrp="1"/>
          </p:cNvSpPr>
          <p:nvPr>
            <p:ph type="sldNum" sz="quarter" idx="12"/>
          </p:nvPr>
        </p:nvSpPr>
        <p:spPr/>
        <p:txBody>
          <a:bodyPr/>
          <a:lstStyle/>
          <a:p>
            <a:r>
              <a:rPr lang="en-US">
                <a:solidFill>
                  <a:prstClr val="black">
                    <a:tint val="75000"/>
                  </a:prstClr>
                </a:solidFill>
              </a:rPr>
              <a:t>7.2 - </a:t>
            </a:r>
            <a:fld id="{35D03780-7EDB-1345-A052-E7FB1ADF62AA}" type="slidenum">
              <a:rPr lang="en-US" smtClean="0">
                <a:solidFill>
                  <a:prstClr val="black">
                    <a:tint val="75000"/>
                  </a:prstClr>
                </a:solidFill>
              </a:rPr>
              <a:pPr/>
              <a:t>11</a:t>
            </a:fld>
            <a:endParaRPr lang="en-US" dirty="0">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noFill/>
        </p:spPr>
        <p:txBody>
          <a:bodyPr>
            <a:normAutofit/>
          </a:bodyPr>
          <a:lstStyle/>
          <a:p>
            <a:pPr eaLnBrk="1" hangingPunct="1"/>
            <a:r>
              <a:rPr lang="en-US" altLang="en-US" sz="3600" dirty="0"/>
              <a:t>Vehicle Types</a:t>
            </a:r>
          </a:p>
        </p:txBody>
      </p:sp>
      <p:sp>
        <p:nvSpPr>
          <p:cNvPr id="18436" name="Rectangle 5"/>
          <p:cNvSpPr>
            <a:spLocks noGrp="1" noChangeArrowheads="1"/>
          </p:cNvSpPr>
          <p:nvPr>
            <p:ph idx="1"/>
          </p:nvPr>
        </p:nvSpPr>
        <p:spPr>
          <a:xfrm>
            <a:off x="1958870" y="1598206"/>
            <a:ext cx="2665533" cy="3999854"/>
          </a:xfrm>
        </p:spPr>
        <p:txBody>
          <a:bodyPr>
            <a:normAutofit lnSpcReduction="10000"/>
          </a:bodyPr>
          <a:lstStyle/>
          <a:p>
            <a:pPr eaLnBrk="1" hangingPunct="1">
              <a:spcBef>
                <a:spcPts val="0"/>
              </a:spcBef>
              <a:spcAft>
                <a:spcPts val="1200"/>
              </a:spcAft>
            </a:pPr>
            <a:r>
              <a:rPr lang="en-US" altLang="en-US" sz="2400" dirty="0">
                <a:latin typeface="+mj-lt"/>
                <a:cs typeface="Arial" panose="020B0604020202020204" pitchFamily="34" charset="0"/>
              </a:rPr>
              <a:t>Full Size Vans</a:t>
            </a:r>
          </a:p>
          <a:p>
            <a:pPr eaLnBrk="1" hangingPunct="1">
              <a:spcBef>
                <a:spcPts val="0"/>
              </a:spcBef>
              <a:spcAft>
                <a:spcPts val="1200"/>
              </a:spcAft>
            </a:pPr>
            <a:r>
              <a:rPr lang="en-US" altLang="en-US" sz="2400" dirty="0">
                <a:latin typeface="+mj-lt"/>
                <a:cs typeface="Arial" panose="020B0604020202020204" pitchFamily="34" charset="0"/>
              </a:rPr>
              <a:t>Sport Utility Vehicles</a:t>
            </a:r>
          </a:p>
          <a:p>
            <a:pPr eaLnBrk="1" hangingPunct="1">
              <a:spcBef>
                <a:spcPts val="0"/>
              </a:spcBef>
              <a:spcAft>
                <a:spcPts val="1200"/>
              </a:spcAft>
            </a:pPr>
            <a:r>
              <a:rPr lang="en-US" altLang="en-US" sz="2400" dirty="0">
                <a:latin typeface="+mj-lt"/>
                <a:cs typeface="Arial" panose="020B0604020202020204" pitchFamily="34" charset="0"/>
              </a:rPr>
              <a:t>Convertibles</a:t>
            </a:r>
          </a:p>
          <a:p>
            <a:pPr eaLnBrk="1" hangingPunct="1">
              <a:spcBef>
                <a:spcPts val="0"/>
              </a:spcBef>
              <a:spcAft>
                <a:spcPts val="1200"/>
              </a:spcAft>
            </a:pPr>
            <a:r>
              <a:rPr lang="en-US" altLang="en-US" sz="2400" dirty="0">
                <a:latin typeface="+mj-lt"/>
                <a:cs typeface="Arial" panose="020B0604020202020204" pitchFamily="34" charset="0"/>
              </a:rPr>
              <a:t>Sport cars</a:t>
            </a:r>
          </a:p>
          <a:p>
            <a:pPr eaLnBrk="1" hangingPunct="1">
              <a:spcBef>
                <a:spcPts val="0"/>
              </a:spcBef>
              <a:spcAft>
                <a:spcPts val="1200"/>
              </a:spcAft>
            </a:pPr>
            <a:r>
              <a:rPr lang="en-US" altLang="en-US" sz="2400" dirty="0">
                <a:latin typeface="+mj-lt"/>
                <a:cs typeface="Arial" panose="020B0604020202020204" pitchFamily="34" charset="0"/>
              </a:rPr>
              <a:t>Luxury</a:t>
            </a:r>
          </a:p>
          <a:p>
            <a:pPr eaLnBrk="1" hangingPunct="1">
              <a:spcBef>
                <a:spcPts val="0"/>
              </a:spcBef>
              <a:spcAft>
                <a:spcPts val="1200"/>
              </a:spcAft>
            </a:pPr>
            <a:r>
              <a:rPr lang="en-US" altLang="en-US" sz="2400" dirty="0">
                <a:latin typeface="+mj-lt"/>
                <a:cs typeface="Arial" panose="020B0604020202020204" pitchFamily="34" charset="0"/>
              </a:rPr>
              <a:t>Hybrids</a:t>
            </a:r>
          </a:p>
          <a:p>
            <a:pPr eaLnBrk="1" hangingPunct="1">
              <a:spcBef>
                <a:spcPts val="0"/>
              </a:spcBef>
              <a:spcAft>
                <a:spcPts val="1200"/>
              </a:spcAft>
            </a:pPr>
            <a:r>
              <a:rPr lang="en-US" altLang="en-US" sz="2400" dirty="0">
                <a:latin typeface="+mj-lt"/>
                <a:cs typeface="Arial" panose="020B0604020202020204" pitchFamily="34" charset="0"/>
              </a:rPr>
              <a:t>Pickups</a:t>
            </a:r>
          </a:p>
          <a:p>
            <a:pPr eaLnBrk="1" hangingPunct="1"/>
            <a:endParaRPr lang="en-US" altLang="en-US" dirty="0"/>
          </a:p>
        </p:txBody>
      </p:sp>
      <p:sp>
        <p:nvSpPr>
          <p:cNvPr id="18435" name="Rectangle 3"/>
          <p:cNvSpPr>
            <a:spLocks noGrp="1" noChangeArrowheads="1"/>
          </p:cNvSpPr>
          <p:nvPr>
            <p:ph type="body" sz="half" idx="4294967295"/>
          </p:nvPr>
        </p:nvSpPr>
        <p:spPr>
          <a:xfrm>
            <a:off x="4581491" y="1598206"/>
            <a:ext cx="2794457" cy="3387725"/>
          </a:xfrm>
        </p:spPr>
        <p:txBody>
          <a:bodyPr>
            <a:noAutofit/>
          </a:bodyPr>
          <a:lstStyle/>
          <a:p>
            <a:pPr eaLnBrk="1" hangingPunct="1">
              <a:spcBef>
                <a:spcPts val="1200"/>
              </a:spcBef>
            </a:pPr>
            <a:r>
              <a:rPr lang="en-US" altLang="en-US" sz="2400" dirty="0">
                <a:latin typeface="+mj-lt"/>
                <a:cs typeface="Arial" panose="020B0604020202020204" pitchFamily="34" charset="0"/>
              </a:rPr>
              <a:t>4-Door Sedans</a:t>
            </a:r>
          </a:p>
          <a:p>
            <a:pPr eaLnBrk="1" hangingPunct="1">
              <a:spcBef>
                <a:spcPts val="1200"/>
              </a:spcBef>
            </a:pPr>
            <a:r>
              <a:rPr lang="en-US" altLang="en-US" sz="2400" dirty="0">
                <a:latin typeface="+mj-lt"/>
                <a:cs typeface="Arial" panose="020B0604020202020204" pitchFamily="34" charset="0"/>
              </a:rPr>
              <a:t>2-Door Coupes</a:t>
            </a:r>
          </a:p>
          <a:p>
            <a:pPr eaLnBrk="1" hangingPunct="1">
              <a:spcBef>
                <a:spcPts val="1200"/>
              </a:spcBef>
            </a:pPr>
            <a:r>
              <a:rPr lang="en-US" altLang="en-US" sz="2400" dirty="0">
                <a:latin typeface="+mj-lt"/>
                <a:cs typeface="Arial" panose="020B0604020202020204" pitchFamily="34" charset="0"/>
              </a:rPr>
              <a:t>Economy cars</a:t>
            </a:r>
          </a:p>
          <a:p>
            <a:pPr eaLnBrk="1" hangingPunct="1">
              <a:spcBef>
                <a:spcPts val="1200"/>
              </a:spcBef>
            </a:pPr>
            <a:r>
              <a:rPr lang="en-US" altLang="en-US" sz="2400" dirty="0">
                <a:latin typeface="+mj-lt"/>
                <a:cs typeface="Arial" panose="020B0604020202020204" pitchFamily="34" charset="0"/>
              </a:rPr>
              <a:t>Station Wagons</a:t>
            </a:r>
          </a:p>
          <a:p>
            <a:pPr eaLnBrk="1" hangingPunct="1">
              <a:spcBef>
                <a:spcPts val="1200"/>
              </a:spcBef>
            </a:pPr>
            <a:r>
              <a:rPr lang="en-US" altLang="en-US" sz="2400" dirty="0">
                <a:latin typeface="+mj-lt"/>
                <a:cs typeface="Arial" panose="020B0604020202020204" pitchFamily="34" charset="0"/>
              </a:rPr>
              <a:t>Four-wheel drive</a:t>
            </a:r>
          </a:p>
          <a:p>
            <a:pPr eaLnBrk="1" hangingPunct="1">
              <a:spcBef>
                <a:spcPts val="1200"/>
              </a:spcBef>
            </a:pPr>
            <a:r>
              <a:rPr lang="en-US" altLang="en-US" sz="2400" dirty="0">
                <a:latin typeface="+mj-lt"/>
                <a:cs typeface="Arial" panose="020B0604020202020204" pitchFamily="34" charset="0"/>
              </a:rPr>
              <a:t>Mini-Vans</a:t>
            </a:r>
          </a:p>
        </p:txBody>
      </p:sp>
      <p:pic>
        <p:nvPicPr>
          <p:cNvPr id="18437" name="Picture 6" descr="Coupe 0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91300" y="605186"/>
            <a:ext cx="2057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439" name="Group 61"/>
          <p:cNvGrpSpPr>
            <a:grpSpLocks/>
          </p:cNvGrpSpPr>
          <p:nvPr/>
        </p:nvGrpSpPr>
        <p:grpSpPr bwMode="auto">
          <a:xfrm>
            <a:off x="774358" y="400199"/>
            <a:ext cx="1816443" cy="1019014"/>
            <a:chOff x="1565" y="3579"/>
            <a:chExt cx="2710" cy="1473"/>
          </a:xfrm>
        </p:grpSpPr>
        <p:sp>
          <p:nvSpPr>
            <p:cNvPr id="18443" name="Freeform 13"/>
            <p:cNvSpPr>
              <a:spLocks/>
            </p:cNvSpPr>
            <p:nvPr/>
          </p:nvSpPr>
          <p:spPr bwMode="auto">
            <a:xfrm>
              <a:off x="1565" y="3579"/>
              <a:ext cx="2710" cy="1473"/>
            </a:xfrm>
            <a:custGeom>
              <a:avLst/>
              <a:gdLst>
                <a:gd name="T0" fmla="*/ 2627 w 5421"/>
                <a:gd name="T1" fmla="*/ 1058 h 2945"/>
                <a:gd name="T2" fmla="*/ 2604 w 5421"/>
                <a:gd name="T3" fmla="*/ 1120 h 2945"/>
                <a:gd name="T4" fmla="*/ 2597 w 5421"/>
                <a:gd name="T5" fmla="*/ 1283 h 2945"/>
                <a:gd name="T6" fmla="*/ 2512 w 5421"/>
                <a:gd name="T7" fmla="*/ 1420 h 2945"/>
                <a:gd name="T8" fmla="*/ 2426 w 5421"/>
                <a:gd name="T9" fmla="*/ 1443 h 2945"/>
                <a:gd name="T10" fmla="*/ 2273 w 5421"/>
                <a:gd name="T11" fmla="*/ 1450 h 2945"/>
                <a:gd name="T12" fmla="*/ 2139 w 5421"/>
                <a:gd name="T13" fmla="*/ 1400 h 2945"/>
                <a:gd name="T14" fmla="*/ 2073 w 5421"/>
                <a:gd name="T15" fmla="*/ 1284 h 2945"/>
                <a:gd name="T16" fmla="*/ 2043 w 5421"/>
                <a:gd name="T17" fmla="*/ 1276 h 2945"/>
                <a:gd name="T18" fmla="*/ 1983 w 5421"/>
                <a:gd name="T19" fmla="*/ 1246 h 2945"/>
                <a:gd name="T20" fmla="*/ 1920 w 5421"/>
                <a:gd name="T21" fmla="*/ 1227 h 2945"/>
                <a:gd name="T22" fmla="*/ 1821 w 5421"/>
                <a:gd name="T23" fmla="*/ 1370 h 2945"/>
                <a:gd name="T24" fmla="*/ 1752 w 5421"/>
                <a:gd name="T25" fmla="*/ 1450 h 2945"/>
                <a:gd name="T26" fmla="*/ 1597 w 5421"/>
                <a:gd name="T27" fmla="*/ 1473 h 2945"/>
                <a:gd name="T28" fmla="*/ 1413 w 5421"/>
                <a:gd name="T29" fmla="*/ 1447 h 2945"/>
                <a:gd name="T30" fmla="*/ 1383 w 5421"/>
                <a:gd name="T31" fmla="*/ 1419 h 2945"/>
                <a:gd name="T32" fmla="*/ 1345 w 5421"/>
                <a:gd name="T33" fmla="*/ 1322 h 2945"/>
                <a:gd name="T34" fmla="*/ 1301 w 5421"/>
                <a:gd name="T35" fmla="*/ 1295 h 2945"/>
                <a:gd name="T36" fmla="*/ 1223 w 5421"/>
                <a:gd name="T37" fmla="*/ 1335 h 2945"/>
                <a:gd name="T38" fmla="*/ 1056 w 5421"/>
                <a:gd name="T39" fmla="*/ 1348 h 2945"/>
                <a:gd name="T40" fmla="*/ 979 w 5421"/>
                <a:gd name="T41" fmla="*/ 1334 h 2945"/>
                <a:gd name="T42" fmla="*/ 967 w 5421"/>
                <a:gd name="T43" fmla="*/ 1316 h 2945"/>
                <a:gd name="T44" fmla="*/ 935 w 5421"/>
                <a:gd name="T45" fmla="*/ 1276 h 2945"/>
                <a:gd name="T46" fmla="*/ 884 w 5421"/>
                <a:gd name="T47" fmla="*/ 1178 h 2945"/>
                <a:gd name="T48" fmla="*/ 804 w 5421"/>
                <a:gd name="T49" fmla="*/ 1188 h 2945"/>
                <a:gd name="T50" fmla="*/ 764 w 5421"/>
                <a:gd name="T51" fmla="*/ 1152 h 2945"/>
                <a:gd name="T52" fmla="*/ 641 w 5421"/>
                <a:gd name="T53" fmla="*/ 1151 h 2945"/>
                <a:gd name="T54" fmla="*/ 577 w 5421"/>
                <a:gd name="T55" fmla="*/ 1290 h 2945"/>
                <a:gd name="T56" fmla="*/ 492 w 5421"/>
                <a:gd name="T57" fmla="*/ 1381 h 2945"/>
                <a:gd name="T58" fmla="*/ 331 w 5421"/>
                <a:gd name="T59" fmla="*/ 1393 h 2945"/>
                <a:gd name="T60" fmla="*/ 209 w 5421"/>
                <a:gd name="T61" fmla="*/ 1372 h 2945"/>
                <a:gd name="T62" fmla="*/ 153 w 5421"/>
                <a:gd name="T63" fmla="*/ 1321 h 2945"/>
                <a:gd name="T64" fmla="*/ 119 w 5421"/>
                <a:gd name="T65" fmla="*/ 1158 h 2945"/>
                <a:gd name="T66" fmla="*/ 1 w 5421"/>
                <a:gd name="T67" fmla="*/ 1036 h 2945"/>
                <a:gd name="T68" fmla="*/ 124 w 5421"/>
                <a:gd name="T69" fmla="*/ 1003 h 2945"/>
                <a:gd name="T70" fmla="*/ 114 w 5421"/>
                <a:gd name="T71" fmla="*/ 984 h 2945"/>
                <a:gd name="T72" fmla="*/ 84 w 5421"/>
                <a:gd name="T73" fmla="*/ 965 h 2945"/>
                <a:gd name="T74" fmla="*/ 36 w 5421"/>
                <a:gd name="T75" fmla="*/ 947 h 2945"/>
                <a:gd name="T76" fmla="*/ 44 w 5421"/>
                <a:gd name="T77" fmla="*/ 503 h 2945"/>
                <a:gd name="T78" fmla="*/ 76 w 5421"/>
                <a:gd name="T79" fmla="*/ 195 h 2945"/>
                <a:gd name="T80" fmla="*/ 93 w 5421"/>
                <a:gd name="T81" fmla="*/ 113 h 2945"/>
                <a:gd name="T82" fmla="*/ 164 w 5421"/>
                <a:gd name="T83" fmla="*/ 41 h 2945"/>
                <a:gd name="T84" fmla="*/ 257 w 5421"/>
                <a:gd name="T85" fmla="*/ 12 h 2945"/>
                <a:gd name="T86" fmla="*/ 466 w 5421"/>
                <a:gd name="T87" fmla="*/ 6 h 2945"/>
                <a:gd name="T88" fmla="*/ 1157 w 5421"/>
                <a:gd name="T89" fmla="*/ 18 h 2945"/>
                <a:gd name="T90" fmla="*/ 1322 w 5421"/>
                <a:gd name="T91" fmla="*/ 45 h 2945"/>
                <a:gd name="T92" fmla="*/ 1472 w 5421"/>
                <a:gd name="T93" fmla="*/ 64 h 2945"/>
                <a:gd name="T94" fmla="*/ 1779 w 5421"/>
                <a:gd name="T95" fmla="*/ 115 h 2945"/>
                <a:gd name="T96" fmla="*/ 1867 w 5421"/>
                <a:gd name="T97" fmla="*/ 197 h 2945"/>
                <a:gd name="T98" fmla="*/ 1940 w 5421"/>
                <a:gd name="T99" fmla="*/ 397 h 2945"/>
                <a:gd name="T100" fmla="*/ 1969 w 5421"/>
                <a:gd name="T101" fmla="*/ 502 h 2945"/>
                <a:gd name="T102" fmla="*/ 1985 w 5421"/>
                <a:gd name="T103" fmla="*/ 507 h 2945"/>
                <a:gd name="T104" fmla="*/ 2504 w 5421"/>
                <a:gd name="T105" fmla="*/ 625 h 2945"/>
                <a:gd name="T106" fmla="*/ 2622 w 5421"/>
                <a:gd name="T107" fmla="*/ 663 h 2945"/>
                <a:gd name="T108" fmla="*/ 2641 w 5421"/>
                <a:gd name="T109" fmla="*/ 806 h 2945"/>
                <a:gd name="T110" fmla="*/ 2631 w 5421"/>
                <a:gd name="T111" fmla="*/ 960 h 2945"/>
                <a:gd name="T112" fmla="*/ 2665 w 5421"/>
                <a:gd name="T113" fmla="*/ 972 h 2945"/>
                <a:gd name="T114" fmla="*/ 2705 w 5421"/>
                <a:gd name="T115" fmla="*/ 983 h 2945"/>
                <a:gd name="T116" fmla="*/ 2701 w 5421"/>
                <a:gd name="T117" fmla="*/ 1045 h 294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421"/>
                <a:gd name="T178" fmla="*/ 0 h 2945"/>
                <a:gd name="T179" fmla="*/ 5421 w 5421"/>
                <a:gd name="T180" fmla="*/ 2945 h 294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421" h="2945">
                  <a:moveTo>
                    <a:pt x="5399" y="2103"/>
                  </a:moveTo>
                  <a:lnTo>
                    <a:pt x="5384" y="2115"/>
                  </a:lnTo>
                  <a:lnTo>
                    <a:pt x="5359" y="2113"/>
                  </a:lnTo>
                  <a:lnTo>
                    <a:pt x="5333" y="2111"/>
                  </a:lnTo>
                  <a:lnTo>
                    <a:pt x="5306" y="2111"/>
                  </a:lnTo>
                  <a:lnTo>
                    <a:pt x="5281" y="2111"/>
                  </a:lnTo>
                  <a:lnTo>
                    <a:pt x="5254" y="2115"/>
                  </a:lnTo>
                  <a:lnTo>
                    <a:pt x="5231" y="2121"/>
                  </a:lnTo>
                  <a:lnTo>
                    <a:pt x="5219" y="2125"/>
                  </a:lnTo>
                  <a:lnTo>
                    <a:pt x="5207" y="2131"/>
                  </a:lnTo>
                  <a:lnTo>
                    <a:pt x="5198" y="2138"/>
                  </a:lnTo>
                  <a:lnTo>
                    <a:pt x="5188" y="2146"/>
                  </a:lnTo>
                  <a:lnTo>
                    <a:pt x="5202" y="2193"/>
                  </a:lnTo>
                  <a:lnTo>
                    <a:pt x="5209" y="2239"/>
                  </a:lnTo>
                  <a:lnTo>
                    <a:pt x="5217" y="2286"/>
                  </a:lnTo>
                  <a:lnTo>
                    <a:pt x="5221" y="2332"/>
                  </a:lnTo>
                  <a:lnTo>
                    <a:pt x="5221" y="2381"/>
                  </a:lnTo>
                  <a:lnTo>
                    <a:pt x="5219" y="2427"/>
                  </a:lnTo>
                  <a:lnTo>
                    <a:pt x="5213" y="2474"/>
                  </a:lnTo>
                  <a:lnTo>
                    <a:pt x="5205" y="2520"/>
                  </a:lnTo>
                  <a:lnTo>
                    <a:pt x="5194" y="2565"/>
                  </a:lnTo>
                  <a:lnTo>
                    <a:pt x="5178" y="2610"/>
                  </a:lnTo>
                  <a:lnTo>
                    <a:pt x="5161" y="2652"/>
                  </a:lnTo>
                  <a:lnTo>
                    <a:pt x="5140" y="2693"/>
                  </a:lnTo>
                  <a:lnTo>
                    <a:pt x="5116" y="2734"/>
                  </a:lnTo>
                  <a:lnTo>
                    <a:pt x="5089" y="2772"/>
                  </a:lnTo>
                  <a:lnTo>
                    <a:pt x="5058" y="2807"/>
                  </a:lnTo>
                  <a:lnTo>
                    <a:pt x="5025" y="2840"/>
                  </a:lnTo>
                  <a:lnTo>
                    <a:pt x="5017" y="2854"/>
                  </a:lnTo>
                  <a:lnTo>
                    <a:pt x="5008" y="2865"/>
                  </a:lnTo>
                  <a:lnTo>
                    <a:pt x="4996" y="2875"/>
                  </a:lnTo>
                  <a:lnTo>
                    <a:pt x="4982" y="2883"/>
                  </a:lnTo>
                  <a:lnTo>
                    <a:pt x="4979" y="2858"/>
                  </a:lnTo>
                  <a:lnTo>
                    <a:pt x="4893" y="2877"/>
                  </a:lnTo>
                  <a:lnTo>
                    <a:pt x="4852" y="2885"/>
                  </a:lnTo>
                  <a:lnTo>
                    <a:pt x="4808" y="2891"/>
                  </a:lnTo>
                  <a:lnTo>
                    <a:pt x="4763" y="2897"/>
                  </a:lnTo>
                  <a:lnTo>
                    <a:pt x="4721" y="2900"/>
                  </a:lnTo>
                  <a:lnTo>
                    <a:pt x="4676" y="2904"/>
                  </a:lnTo>
                  <a:lnTo>
                    <a:pt x="4633" y="2904"/>
                  </a:lnTo>
                  <a:lnTo>
                    <a:pt x="4591" y="2904"/>
                  </a:lnTo>
                  <a:lnTo>
                    <a:pt x="4546" y="2900"/>
                  </a:lnTo>
                  <a:lnTo>
                    <a:pt x="4503" y="2895"/>
                  </a:lnTo>
                  <a:lnTo>
                    <a:pt x="4463" y="2887"/>
                  </a:lnTo>
                  <a:lnTo>
                    <a:pt x="4422" y="2877"/>
                  </a:lnTo>
                  <a:lnTo>
                    <a:pt x="4381" y="2864"/>
                  </a:lnTo>
                  <a:lnTo>
                    <a:pt x="4342" y="2846"/>
                  </a:lnTo>
                  <a:lnTo>
                    <a:pt x="4304" y="2829"/>
                  </a:lnTo>
                  <a:lnTo>
                    <a:pt x="4278" y="2800"/>
                  </a:lnTo>
                  <a:lnTo>
                    <a:pt x="4255" y="2769"/>
                  </a:lnTo>
                  <a:lnTo>
                    <a:pt x="4234" y="2738"/>
                  </a:lnTo>
                  <a:lnTo>
                    <a:pt x="4214" y="2706"/>
                  </a:lnTo>
                  <a:lnTo>
                    <a:pt x="4197" y="2674"/>
                  </a:lnTo>
                  <a:lnTo>
                    <a:pt x="4181" y="2641"/>
                  </a:lnTo>
                  <a:lnTo>
                    <a:pt x="4149" y="2575"/>
                  </a:lnTo>
                  <a:lnTo>
                    <a:pt x="4147" y="2567"/>
                  </a:lnTo>
                  <a:lnTo>
                    <a:pt x="4143" y="2561"/>
                  </a:lnTo>
                  <a:lnTo>
                    <a:pt x="4137" y="2557"/>
                  </a:lnTo>
                  <a:lnTo>
                    <a:pt x="4131" y="2553"/>
                  </a:lnTo>
                  <a:lnTo>
                    <a:pt x="4125" y="2551"/>
                  </a:lnTo>
                  <a:lnTo>
                    <a:pt x="4117" y="2549"/>
                  </a:lnTo>
                  <a:lnTo>
                    <a:pt x="4102" y="2549"/>
                  </a:lnTo>
                  <a:lnTo>
                    <a:pt x="4086" y="2551"/>
                  </a:lnTo>
                  <a:lnTo>
                    <a:pt x="4071" y="2551"/>
                  </a:lnTo>
                  <a:lnTo>
                    <a:pt x="4055" y="2551"/>
                  </a:lnTo>
                  <a:lnTo>
                    <a:pt x="4050" y="2549"/>
                  </a:lnTo>
                  <a:lnTo>
                    <a:pt x="4044" y="2547"/>
                  </a:lnTo>
                  <a:lnTo>
                    <a:pt x="4013" y="2522"/>
                  </a:lnTo>
                  <a:lnTo>
                    <a:pt x="3982" y="2499"/>
                  </a:lnTo>
                  <a:lnTo>
                    <a:pt x="3966" y="2491"/>
                  </a:lnTo>
                  <a:lnTo>
                    <a:pt x="3949" y="2482"/>
                  </a:lnTo>
                  <a:lnTo>
                    <a:pt x="3931" y="2474"/>
                  </a:lnTo>
                  <a:lnTo>
                    <a:pt x="3914" y="2468"/>
                  </a:lnTo>
                  <a:lnTo>
                    <a:pt x="3896" y="2462"/>
                  </a:lnTo>
                  <a:lnTo>
                    <a:pt x="3877" y="2458"/>
                  </a:lnTo>
                  <a:lnTo>
                    <a:pt x="3860" y="2454"/>
                  </a:lnTo>
                  <a:lnTo>
                    <a:pt x="3840" y="2454"/>
                  </a:lnTo>
                  <a:lnTo>
                    <a:pt x="3821" y="2454"/>
                  </a:lnTo>
                  <a:lnTo>
                    <a:pt x="3801" y="2454"/>
                  </a:lnTo>
                  <a:lnTo>
                    <a:pt x="3782" y="2458"/>
                  </a:lnTo>
                  <a:lnTo>
                    <a:pt x="3763" y="2460"/>
                  </a:lnTo>
                  <a:lnTo>
                    <a:pt x="3722" y="2553"/>
                  </a:lnTo>
                  <a:lnTo>
                    <a:pt x="3683" y="2646"/>
                  </a:lnTo>
                  <a:lnTo>
                    <a:pt x="3642" y="2739"/>
                  </a:lnTo>
                  <a:lnTo>
                    <a:pt x="3621" y="2786"/>
                  </a:lnTo>
                  <a:lnTo>
                    <a:pt x="3598" y="2833"/>
                  </a:lnTo>
                  <a:lnTo>
                    <a:pt x="3621" y="2836"/>
                  </a:lnTo>
                  <a:lnTo>
                    <a:pt x="3602" y="2850"/>
                  </a:lnTo>
                  <a:lnTo>
                    <a:pt x="3584" y="2862"/>
                  </a:lnTo>
                  <a:lnTo>
                    <a:pt x="3545" y="2883"/>
                  </a:lnTo>
                  <a:lnTo>
                    <a:pt x="3505" y="2900"/>
                  </a:lnTo>
                  <a:lnTo>
                    <a:pt x="3462" y="2914"/>
                  </a:lnTo>
                  <a:lnTo>
                    <a:pt x="3421" y="2926"/>
                  </a:lnTo>
                  <a:lnTo>
                    <a:pt x="3377" y="2933"/>
                  </a:lnTo>
                  <a:lnTo>
                    <a:pt x="3332" y="2939"/>
                  </a:lnTo>
                  <a:lnTo>
                    <a:pt x="3285" y="2943"/>
                  </a:lnTo>
                  <a:lnTo>
                    <a:pt x="3241" y="2945"/>
                  </a:lnTo>
                  <a:lnTo>
                    <a:pt x="3194" y="2945"/>
                  </a:lnTo>
                  <a:lnTo>
                    <a:pt x="3101" y="2943"/>
                  </a:lnTo>
                  <a:lnTo>
                    <a:pt x="3008" y="2937"/>
                  </a:lnTo>
                  <a:lnTo>
                    <a:pt x="2962" y="2935"/>
                  </a:lnTo>
                  <a:lnTo>
                    <a:pt x="2919" y="2933"/>
                  </a:lnTo>
                  <a:lnTo>
                    <a:pt x="2894" y="2924"/>
                  </a:lnTo>
                  <a:lnTo>
                    <a:pt x="2870" y="2914"/>
                  </a:lnTo>
                  <a:lnTo>
                    <a:pt x="2826" y="2893"/>
                  </a:lnTo>
                  <a:lnTo>
                    <a:pt x="2816" y="2891"/>
                  </a:lnTo>
                  <a:lnTo>
                    <a:pt x="2805" y="2887"/>
                  </a:lnTo>
                  <a:lnTo>
                    <a:pt x="2795" y="2881"/>
                  </a:lnTo>
                  <a:lnTo>
                    <a:pt x="2787" y="2873"/>
                  </a:lnTo>
                  <a:lnTo>
                    <a:pt x="2781" y="2867"/>
                  </a:lnTo>
                  <a:lnTo>
                    <a:pt x="2775" y="2858"/>
                  </a:lnTo>
                  <a:lnTo>
                    <a:pt x="2766" y="2838"/>
                  </a:lnTo>
                  <a:lnTo>
                    <a:pt x="2750" y="2798"/>
                  </a:lnTo>
                  <a:lnTo>
                    <a:pt x="2742" y="2778"/>
                  </a:lnTo>
                  <a:lnTo>
                    <a:pt x="2735" y="2761"/>
                  </a:lnTo>
                  <a:lnTo>
                    <a:pt x="2719" y="2732"/>
                  </a:lnTo>
                  <a:lnTo>
                    <a:pt x="2709" y="2703"/>
                  </a:lnTo>
                  <a:lnTo>
                    <a:pt x="2698" y="2674"/>
                  </a:lnTo>
                  <a:lnTo>
                    <a:pt x="2690" y="2644"/>
                  </a:lnTo>
                  <a:lnTo>
                    <a:pt x="2673" y="2584"/>
                  </a:lnTo>
                  <a:lnTo>
                    <a:pt x="2663" y="2555"/>
                  </a:lnTo>
                  <a:lnTo>
                    <a:pt x="2649" y="2528"/>
                  </a:lnTo>
                  <a:lnTo>
                    <a:pt x="2640" y="2546"/>
                  </a:lnTo>
                  <a:lnTo>
                    <a:pt x="2628" y="2561"/>
                  </a:lnTo>
                  <a:lnTo>
                    <a:pt x="2616" y="2575"/>
                  </a:lnTo>
                  <a:lnTo>
                    <a:pt x="2603" y="2590"/>
                  </a:lnTo>
                  <a:lnTo>
                    <a:pt x="2589" y="2602"/>
                  </a:lnTo>
                  <a:lnTo>
                    <a:pt x="2576" y="2613"/>
                  </a:lnTo>
                  <a:lnTo>
                    <a:pt x="2562" y="2623"/>
                  </a:lnTo>
                  <a:lnTo>
                    <a:pt x="2547" y="2633"/>
                  </a:lnTo>
                  <a:lnTo>
                    <a:pt x="2514" y="2648"/>
                  </a:lnTo>
                  <a:lnTo>
                    <a:pt x="2481" y="2660"/>
                  </a:lnTo>
                  <a:lnTo>
                    <a:pt x="2446" y="2670"/>
                  </a:lnTo>
                  <a:lnTo>
                    <a:pt x="2411" y="2677"/>
                  </a:lnTo>
                  <a:lnTo>
                    <a:pt x="2374" y="2683"/>
                  </a:lnTo>
                  <a:lnTo>
                    <a:pt x="2335" y="2687"/>
                  </a:lnTo>
                  <a:lnTo>
                    <a:pt x="2260" y="2689"/>
                  </a:lnTo>
                  <a:lnTo>
                    <a:pt x="2184" y="2691"/>
                  </a:lnTo>
                  <a:lnTo>
                    <a:pt x="2147" y="2693"/>
                  </a:lnTo>
                  <a:lnTo>
                    <a:pt x="2112" y="2695"/>
                  </a:lnTo>
                  <a:lnTo>
                    <a:pt x="1984" y="2668"/>
                  </a:lnTo>
                  <a:lnTo>
                    <a:pt x="1980" y="2689"/>
                  </a:lnTo>
                  <a:lnTo>
                    <a:pt x="1976" y="2685"/>
                  </a:lnTo>
                  <a:lnTo>
                    <a:pt x="1973" y="2681"/>
                  </a:lnTo>
                  <a:lnTo>
                    <a:pt x="1967" y="2674"/>
                  </a:lnTo>
                  <a:lnTo>
                    <a:pt x="1965" y="2670"/>
                  </a:lnTo>
                  <a:lnTo>
                    <a:pt x="1959" y="2668"/>
                  </a:lnTo>
                  <a:lnTo>
                    <a:pt x="1955" y="2668"/>
                  </a:lnTo>
                  <a:lnTo>
                    <a:pt x="1947" y="2670"/>
                  </a:lnTo>
                  <a:lnTo>
                    <a:pt x="1947" y="2662"/>
                  </a:lnTo>
                  <a:lnTo>
                    <a:pt x="1947" y="2654"/>
                  </a:lnTo>
                  <a:lnTo>
                    <a:pt x="1945" y="2648"/>
                  </a:lnTo>
                  <a:lnTo>
                    <a:pt x="1943" y="2642"/>
                  </a:lnTo>
                  <a:lnTo>
                    <a:pt x="1934" y="2631"/>
                  </a:lnTo>
                  <a:lnTo>
                    <a:pt x="1924" y="2623"/>
                  </a:lnTo>
                  <a:lnTo>
                    <a:pt x="1910" y="2613"/>
                  </a:lnTo>
                  <a:lnTo>
                    <a:pt x="1901" y="2604"/>
                  </a:lnTo>
                  <a:lnTo>
                    <a:pt x="1889" y="2592"/>
                  </a:lnTo>
                  <a:lnTo>
                    <a:pt x="1887" y="2586"/>
                  </a:lnTo>
                  <a:lnTo>
                    <a:pt x="1883" y="2579"/>
                  </a:lnTo>
                  <a:lnTo>
                    <a:pt x="1870" y="2551"/>
                  </a:lnTo>
                  <a:lnTo>
                    <a:pt x="1854" y="2524"/>
                  </a:lnTo>
                  <a:lnTo>
                    <a:pt x="1837" y="2497"/>
                  </a:lnTo>
                  <a:lnTo>
                    <a:pt x="1821" y="2470"/>
                  </a:lnTo>
                  <a:lnTo>
                    <a:pt x="1806" y="2443"/>
                  </a:lnTo>
                  <a:lnTo>
                    <a:pt x="1792" y="2414"/>
                  </a:lnTo>
                  <a:lnTo>
                    <a:pt x="1779" y="2385"/>
                  </a:lnTo>
                  <a:lnTo>
                    <a:pt x="1769" y="2356"/>
                  </a:lnTo>
                  <a:lnTo>
                    <a:pt x="1746" y="2361"/>
                  </a:lnTo>
                  <a:lnTo>
                    <a:pt x="1720" y="2369"/>
                  </a:lnTo>
                  <a:lnTo>
                    <a:pt x="1693" y="2375"/>
                  </a:lnTo>
                  <a:lnTo>
                    <a:pt x="1664" y="2379"/>
                  </a:lnTo>
                  <a:lnTo>
                    <a:pt x="1635" y="2381"/>
                  </a:lnTo>
                  <a:lnTo>
                    <a:pt x="1621" y="2379"/>
                  </a:lnTo>
                  <a:lnTo>
                    <a:pt x="1608" y="2375"/>
                  </a:lnTo>
                  <a:lnTo>
                    <a:pt x="1594" y="2371"/>
                  </a:lnTo>
                  <a:lnTo>
                    <a:pt x="1583" y="2365"/>
                  </a:lnTo>
                  <a:lnTo>
                    <a:pt x="1571" y="2357"/>
                  </a:lnTo>
                  <a:lnTo>
                    <a:pt x="1561" y="2348"/>
                  </a:lnTo>
                  <a:lnTo>
                    <a:pt x="1552" y="2332"/>
                  </a:lnTo>
                  <a:lnTo>
                    <a:pt x="1538" y="2319"/>
                  </a:lnTo>
                  <a:lnTo>
                    <a:pt x="1528" y="2303"/>
                  </a:lnTo>
                  <a:lnTo>
                    <a:pt x="1525" y="2295"/>
                  </a:lnTo>
                  <a:lnTo>
                    <a:pt x="1523" y="2286"/>
                  </a:lnTo>
                  <a:lnTo>
                    <a:pt x="1455" y="2286"/>
                  </a:lnTo>
                  <a:lnTo>
                    <a:pt x="1385" y="2290"/>
                  </a:lnTo>
                  <a:lnTo>
                    <a:pt x="1348" y="2292"/>
                  </a:lnTo>
                  <a:lnTo>
                    <a:pt x="1315" y="2295"/>
                  </a:lnTo>
                  <a:lnTo>
                    <a:pt x="1282" y="2301"/>
                  </a:lnTo>
                  <a:lnTo>
                    <a:pt x="1249" y="2311"/>
                  </a:lnTo>
                  <a:lnTo>
                    <a:pt x="1232" y="2377"/>
                  </a:lnTo>
                  <a:lnTo>
                    <a:pt x="1210" y="2447"/>
                  </a:lnTo>
                  <a:lnTo>
                    <a:pt x="1199" y="2482"/>
                  </a:lnTo>
                  <a:lnTo>
                    <a:pt x="1185" y="2516"/>
                  </a:lnTo>
                  <a:lnTo>
                    <a:pt x="1170" y="2549"/>
                  </a:lnTo>
                  <a:lnTo>
                    <a:pt x="1154" y="2580"/>
                  </a:lnTo>
                  <a:lnTo>
                    <a:pt x="1137" y="2611"/>
                  </a:lnTo>
                  <a:lnTo>
                    <a:pt x="1117" y="2642"/>
                  </a:lnTo>
                  <a:lnTo>
                    <a:pt x="1096" y="2670"/>
                  </a:lnTo>
                  <a:lnTo>
                    <a:pt x="1071" y="2697"/>
                  </a:lnTo>
                  <a:lnTo>
                    <a:pt x="1046" y="2720"/>
                  </a:lnTo>
                  <a:lnTo>
                    <a:pt x="1016" y="2741"/>
                  </a:lnTo>
                  <a:lnTo>
                    <a:pt x="985" y="2761"/>
                  </a:lnTo>
                  <a:lnTo>
                    <a:pt x="950" y="2776"/>
                  </a:lnTo>
                  <a:lnTo>
                    <a:pt x="908" y="2778"/>
                  </a:lnTo>
                  <a:lnTo>
                    <a:pt x="824" y="2784"/>
                  </a:lnTo>
                  <a:lnTo>
                    <a:pt x="784" y="2788"/>
                  </a:lnTo>
                  <a:lnTo>
                    <a:pt x="743" y="2788"/>
                  </a:lnTo>
                  <a:lnTo>
                    <a:pt x="702" y="2788"/>
                  </a:lnTo>
                  <a:lnTo>
                    <a:pt x="662" y="2786"/>
                  </a:lnTo>
                  <a:lnTo>
                    <a:pt x="621" y="2778"/>
                  </a:lnTo>
                  <a:lnTo>
                    <a:pt x="578" y="2772"/>
                  </a:lnTo>
                  <a:lnTo>
                    <a:pt x="532" y="2767"/>
                  </a:lnTo>
                  <a:lnTo>
                    <a:pt x="485" y="2761"/>
                  </a:lnTo>
                  <a:lnTo>
                    <a:pt x="464" y="2755"/>
                  </a:lnTo>
                  <a:lnTo>
                    <a:pt x="440" y="2749"/>
                  </a:lnTo>
                  <a:lnTo>
                    <a:pt x="419" y="2743"/>
                  </a:lnTo>
                  <a:lnTo>
                    <a:pt x="400" y="2734"/>
                  </a:lnTo>
                  <a:lnTo>
                    <a:pt x="380" y="2724"/>
                  </a:lnTo>
                  <a:lnTo>
                    <a:pt x="361" y="2712"/>
                  </a:lnTo>
                  <a:lnTo>
                    <a:pt x="345" y="2697"/>
                  </a:lnTo>
                  <a:lnTo>
                    <a:pt x="330" y="2681"/>
                  </a:lnTo>
                  <a:lnTo>
                    <a:pt x="316" y="2662"/>
                  </a:lnTo>
                  <a:lnTo>
                    <a:pt x="307" y="2641"/>
                  </a:lnTo>
                  <a:lnTo>
                    <a:pt x="293" y="2610"/>
                  </a:lnTo>
                  <a:lnTo>
                    <a:pt x="283" y="2579"/>
                  </a:lnTo>
                  <a:lnTo>
                    <a:pt x="274" y="2549"/>
                  </a:lnTo>
                  <a:lnTo>
                    <a:pt x="258" y="2483"/>
                  </a:lnTo>
                  <a:lnTo>
                    <a:pt x="252" y="2451"/>
                  </a:lnTo>
                  <a:lnTo>
                    <a:pt x="245" y="2385"/>
                  </a:lnTo>
                  <a:lnTo>
                    <a:pt x="239" y="2315"/>
                  </a:lnTo>
                  <a:lnTo>
                    <a:pt x="235" y="2247"/>
                  </a:lnTo>
                  <a:lnTo>
                    <a:pt x="235" y="2177"/>
                  </a:lnTo>
                  <a:lnTo>
                    <a:pt x="235" y="2109"/>
                  </a:lnTo>
                  <a:lnTo>
                    <a:pt x="23" y="2098"/>
                  </a:lnTo>
                  <a:lnTo>
                    <a:pt x="12" y="2086"/>
                  </a:lnTo>
                  <a:lnTo>
                    <a:pt x="6" y="2080"/>
                  </a:lnTo>
                  <a:lnTo>
                    <a:pt x="2" y="2072"/>
                  </a:lnTo>
                  <a:lnTo>
                    <a:pt x="0" y="2065"/>
                  </a:lnTo>
                  <a:lnTo>
                    <a:pt x="0" y="2057"/>
                  </a:lnTo>
                  <a:lnTo>
                    <a:pt x="0" y="2049"/>
                  </a:lnTo>
                  <a:lnTo>
                    <a:pt x="4" y="2041"/>
                  </a:lnTo>
                  <a:lnTo>
                    <a:pt x="22" y="2018"/>
                  </a:lnTo>
                  <a:lnTo>
                    <a:pt x="241" y="2014"/>
                  </a:lnTo>
                  <a:lnTo>
                    <a:pt x="248" y="2006"/>
                  </a:lnTo>
                  <a:lnTo>
                    <a:pt x="252" y="2001"/>
                  </a:lnTo>
                  <a:lnTo>
                    <a:pt x="254" y="1995"/>
                  </a:lnTo>
                  <a:lnTo>
                    <a:pt x="254" y="1991"/>
                  </a:lnTo>
                  <a:lnTo>
                    <a:pt x="254" y="1985"/>
                  </a:lnTo>
                  <a:lnTo>
                    <a:pt x="250" y="1981"/>
                  </a:lnTo>
                  <a:lnTo>
                    <a:pt x="241" y="1974"/>
                  </a:lnTo>
                  <a:lnTo>
                    <a:pt x="229" y="1968"/>
                  </a:lnTo>
                  <a:lnTo>
                    <a:pt x="217" y="1962"/>
                  </a:lnTo>
                  <a:lnTo>
                    <a:pt x="208" y="1954"/>
                  </a:lnTo>
                  <a:lnTo>
                    <a:pt x="206" y="1952"/>
                  </a:lnTo>
                  <a:lnTo>
                    <a:pt x="204" y="1948"/>
                  </a:lnTo>
                  <a:lnTo>
                    <a:pt x="196" y="1941"/>
                  </a:lnTo>
                  <a:lnTo>
                    <a:pt x="188" y="1937"/>
                  </a:lnTo>
                  <a:lnTo>
                    <a:pt x="169" y="1929"/>
                  </a:lnTo>
                  <a:lnTo>
                    <a:pt x="148" y="1923"/>
                  </a:lnTo>
                  <a:lnTo>
                    <a:pt x="126" y="1919"/>
                  </a:lnTo>
                  <a:lnTo>
                    <a:pt x="105" y="1913"/>
                  </a:lnTo>
                  <a:lnTo>
                    <a:pt x="95" y="1910"/>
                  </a:lnTo>
                  <a:lnTo>
                    <a:pt x="87" y="1906"/>
                  </a:lnTo>
                  <a:lnTo>
                    <a:pt x="78" y="1900"/>
                  </a:lnTo>
                  <a:lnTo>
                    <a:pt x="72" y="1894"/>
                  </a:lnTo>
                  <a:lnTo>
                    <a:pt x="66" y="1886"/>
                  </a:lnTo>
                  <a:lnTo>
                    <a:pt x="62" y="1877"/>
                  </a:lnTo>
                  <a:lnTo>
                    <a:pt x="62" y="1700"/>
                  </a:lnTo>
                  <a:lnTo>
                    <a:pt x="66" y="1526"/>
                  </a:lnTo>
                  <a:lnTo>
                    <a:pt x="72" y="1351"/>
                  </a:lnTo>
                  <a:lnTo>
                    <a:pt x="80" y="1179"/>
                  </a:lnTo>
                  <a:lnTo>
                    <a:pt x="89" y="1006"/>
                  </a:lnTo>
                  <a:lnTo>
                    <a:pt x="103" y="833"/>
                  </a:lnTo>
                  <a:lnTo>
                    <a:pt x="117" y="663"/>
                  </a:lnTo>
                  <a:lnTo>
                    <a:pt x="132" y="492"/>
                  </a:lnTo>
                  <a:lnTo>
                    <a:pt x="138" y="477"/>
                  </a:lnTo>
                  <a:lnTo>
                    <a:pt x="144" y="461"/>
                  </a:lnTo>
                  <a:lnTo>
                    <a:pt x="150" y="426"/>
                  </a:lnTo>
                  <a:lnTo>
                    <a:pt x="153" y="389"/>
                  </a:lnTo>
                  <a:lnTo>
                    <a:pt x="157" y="352"/>
                  </a:lnTo>
                  <a:lnTo>
                    <a:pt x="161" y="316"/>
                  </a:lnTo>
                  <a:lnTo>
                    <a:pt x="167" y="283"/>
                  </a:lnTo>
                  <a:lnTo>
                    <a:pt x="169" y="267"/>
                  </a:lnTo>
                  <a:lnTo>
                    <a:pt x="175" y="252"/>
                  </a:lnTo>
                  <a:lnTo>
                    <a:pt x="181" y="238"/>
                  </a:lnTo>
                  <a:lnTo>
                    <a:pt x="186" y="226"/>
                  </a:lnTo>
                  <a:lnTo>
                    <a:pt x="202" y="199"/>
                  </a:lnTo>
                  <a:lnTo>
                    <a:pt x="221" y="172"/>
                  </a:lnTo>
                  <a:lnTo>
                    <a:pt x="241" y="151"/>
                  </a:lnTo>
                  <a:lnTo>
                    <a:pt x="260" y="129"/>
                  </a:lnTo>
                  <a:lnTo>
                    <a:pt x="281" y="112"/>
                  </a:lnTo>
                  <a:lnTo>
                    <a:pt x="305" y="95"/>
                  </a:lnTo>
                  <a:lnTo>
                    <a:pt x="328" y="81"/>
                  </a:lnTo>
                  <a:lnTo>
                    <a:pt x="353" y="67"/>
                  </a:lnTo>
                  <a:lnTo>
                    <a:pt x="376" y="56"/>
                  </a:lnTo>
                  <a:lnTo>
                    <a:pt x="404" y="48"/>
                  </a:lnTo>
                  <a:lnTo>
                    <a:pt x="431" y="38"/>
                  </a:lnTo>
                  <a:lnTo>
                    <a:pt x="458" y="33"/>
                  </a:lnTo>
                  <a:lnTo>
                    <a:pt x="485" y="27"/>
                  </a:lnTo>
                  <a:lnTo>
                    <a:pt x="514" y="23"/>
                  </a:lnTo>
                  <a:lnTo>
                    <a:pt x="572" y="17"/>
                  </a:lnTo>
                  <a:lnTo>
                    <a:pt x="630" y="13"/>
                  </a:lnTo>
                  <a:lnTo>
                    <a:pt x="691" y="13"/>
                  </a:lnTo>
                  <a:lnTo>
                    <a:pt x="753" y="13"/>
                  </a:lnTo>
                  <a:lnTo>
                    <a:pt x="813" y="13"/>
                  </a:lnTo>
                  <a:lnTo>
                    <a:pt x="875" y="13"/>
                  </a:lnTo>
                  <a:lnTo>
                    <a:pt x="933" y="11"/>
                  </a:lnTo>
                  <a:lnTo>
                    <a:pt x="993" y="7"/>
                  </a:lnTo>
                  <a:lnTo>
                    <a:pt x="1020" y="3"/>
                  </a:lnTo>
                  <a:lnTo>
                    <a:pt x="1047" y="0"/>
                  </a:lnTo>
                  <a:lnTo>
                    <a:pt x="2019" y="23"/>
                  </a:lnTo>
                  <a:lnTo>
                    <a:pt x="2091" y="29"/>
                  </a:lnTo>
                  <a:lnTo>
                    <a:pt x="2165" y="31"/>
                  </a:lnTo>
                  <a:lnTo>
                    <a:pt x="2314" y="36"/>
                  </a:lnTo>
                  <a:lnTo>
                    <a:pt x="2388" y="40"/>
                  </a:lnTo>
                  <a:lnTo>
                    <a:pt x="2461" y="48"/>
                  </a:lnTo>
                  <a:lnTo>
                    <a:pt x="2496" y="52"/>
                  </a:lnTo>
                  <a:lnTo>
                    <a:pt x="2533" y="60"/>
                  </a:lnTo>
                  <a:lnTo>
                    <a:pt x="2568" y="67"/>
                  </a:lnTo>
                  <a:lnTo>
                    <a:pt x="2603" y="77"/>
                  </a:lnTo>
                  <a:lnTo>
                    <a:pt x="2644" y="89"/>
                  </a:lnTo>
                  <a:lnTo>
                    <a:pt x="2686" y="97"/>
                  </a:lnTo>
                  <a:lnTo>
                    <a:pt x="2727" y="102"/>
                  </a:lnTo>
                  <a:lnTo>
                    <a:pt x="2772" y="106"/>
                  </a:lnTo>
                  <a:lnTo>
                    <a:pt x="2816" y="110"/>
                  </a:lnTo>
                  <a:lnTo>
                    <a:pt x="2859" y="116"/>
                  </a:lnTo>
                  <a:lnTo>
                    <a:pt x="2901" y="122"/>
                  </a:lnTo>
                  <a:lnTo>
                    <a:pt x="2944" y="128"/>
                  </a:lnTo>
                  <a:lnTo>
                    <a:pt x="2991" y="133"/>
                  </a:lnTo>
                  <a:lnTo>
                    <a:pt x="3035" y="137"/>
                  </a:lnTo>
                  <a:lnTo>
                    <a:pt x="3123" y="151"/>
                  </a:lnTo>
                  <a:lnTo>
                    <a:pt x="3210" y="166"/>
                  </a:lnTo>
                  <a:lnTo>
                    <a:pt x="3382" y="201"/>
                  </a:lnTo>
                  <a:lnTo>
                    <a:pt x="3470" y="217"/>
                  </a:lnTo>
                  <a:lnTo>
                    <a:pt x="3559" y="230"/>
                  </a:lnTo>
                  <a:lnTo>
                    <a:pt x="3604" y="236"/>
                  </a:lnTo>
                  <a:lnTo>
                    <a:pt x="3650" y="242"/>
                  </a:lnTo>
                  <a:lnTo>
                    <a:pt x="3669" y="269"/>
                  </a:lnTo>
                  <a:lnTo>
                    <a:pt x="3689" y="298"/>
                  </a:lnTo>
                  <a:lnTo>
                    <a:pt x="3706" y="329"/>
                  </a:lnTo>
                  <a:lnTo>
                    <a:pt x="3722" y="360"/>
                  </a:lnTo>
                  <a:lnTo>
                    <a:pt x="3735" y="393"/>
                  </a:lnTo>
                  <a:lnTo>
                    <a:pt x="3749" y="426"/>
                  </a:lnTo>
                  <a:lnTo>
                    <a:pt x="3774" y="492"/>
                  </a:lnTo>
                  <a:lnTo>
                    <a:pt x="3821" y="628"/>
                  </a:lnTo>
                  <a:lnTo>
                    <a:pt x="3844" y="696"/>
                  </a:lnTo>
                  <a:lnTo>
                    <a:pt x="3860" y="729"/>
                  </a:lnTo>
                  <a:lnTo>
                    <a:pt x="3873" y="762"/>
                  </a:lnTo>
                  <a:lnTo>
                    <a:pt x="3881" y="793"/>
                  </a:lnTo>
                  <a:lnTo>
                    <a:pt x="3898" y="851"/>
                  </a:lnTo>
                  <a:lnTo>
                    <a:pt x="3908" y="880"/>
                  </a:lnTo>
                  <a:lnTo>
                    <a:pt x="3918" y="909"/>
                  </a:lnTo>
                  <a:lnTo>
                    <a:pt x="3925" y="938"/>
                  </a:lnTo>
                  <a:lnTo>
                    <a:pt x="3933" y="967"/>
                  </a:lnTo>
                  <a:lnTo>
                    <a:pt x="3937" y="998"/>
                  </a:lnTo>
                  <a:lnTo>
                    <a:pt x="3939" y="1004"/>
                  </a:lnTo>
                  <a:lnTo>
                    <a:pt x="3941" y="1010"/>
                  </a:lnTo>
                  <a:lnTo>
                    <a:pt x="3945" y="1012"/>
                  </a:lnTo>
                  <a:lnTo>
                    <a:pt x="3949" y="1016"/>
                  </a:lnTo>
                  <a:lnTo>
                    <a:pt x="3953" y="1018"/>
                  </a:lnTo>
                  <a:lnTo>
                    <a:pt x="3958" y="1020"/>
                  </a:lnTo>
                  <a:lnTo>
                    <a:pt x="3964" y="1018"/>
                  </a:lnTo>
                  <a:lnTo>
                    <a:pt x="3970" y="1014"/>
                  </a:lnTo>
                  <a:lnTo>
                    <a:pt x="4017" y="1039"/>
                  </a:lnTo>
                  <a:lnTo>
                    <a:pt x="4158" y="1070"/>
                  </a:lnTo>
                  <a:lnTo>
                    <a:pt x="4298" y="1103"/>
                  </a:lnTo>
                  <a:lnTo>
                    <a:pt x="4579" y="1167"/>
                  </a:lnTo>
                  <a:lnTo>
                    <a:pt x="4723" y="1198"/>
                  </a:lnTo>
                  <a:lnTo>
                    <a:pt x="4864" y="1227"/>
                  </a:lnTo>
                  <a:lnTo>
                    <a:pt x="5008" y="1250"/>
                  </a:lnTo>
                  <a:lnTo>
                    <a:pt x="5081" y="1262"/>
                  </a:lnTo>
                  <a:lnTo>
                    <a:pt x="5153" y="1272"/>
                  </a:lnTo>
                  <a:lnTo>
                    <a:pt x="5169" y="1277"/>
                  </a:lnTo>
                  <a:lnTo>
                    <a:pt x="5182" y="1283"/>
                  </a:lnTo>
                  <a:lnTo>
                    <a:pt x="5207" y="1299"/>
                  </a:lnTo>
                  <a:lnTo>
                    <a:pt x="5231" y="1316"/>
                  </a:lnTo>
                  <a:lnTo>
                    <a:pt x="5244" y="1326"/>
                  </a:lnTo>
                  <a:lnTo>
                    <a:pt x="5258" y="1332"/>
                  </a:lnTo>
                  <a:lnTo>
                    <a:pt x="5264" y="1359"/>
                  </a:lnTo>
                  <a:lnTo>
                    <a:pt x="5271" y="1386"/>
                  </a:lnTo>
                  <a:lnTo>
                    <a:pt x="5279" y="1415"/>
                  </a:lnTo>
                  <a:lnTo>
                    <a:pt x="5285" y="1444"/>
                  </a:lnTo>
                  <a:lnTo>
                    <a:pt x="5285" y="1498"/>
                  </a:lnTo>
                  <a:lnTo>
                    <a:pt x="5283" y="1611"/>
                  </a:lnTo>
                  <a:lnTo>
                    <a:pt x="5281" y="1669"/>
                  </a:lnTo>
                  <a:lnTo>
                    <a:pt x="5279" y="1725"/>
                  </a:lnTo>
                  <a:lnTo>
                    <a:pt x="5273" y="1783"/>
                  </a:lnTo>
                  <a:lnTo>
                    <a:pt x="5266" y="1840"/>
                  </a:lnTo>
                  <a:lnTo>
                    <a:pt x="5254" y="1894"/>
                  </a:lnTo>
                  <a:lnTo>
                    <a:pt x="5256" y="1908"/>
                  </a:lnTo>
                  <a:lnTo>
                    <a:pt x="5262" y="1919"/>
                  </a:lnTo>
                  <a:lnTo>
                    <a:pt x="5264" y="1933"/>
                  </a:lnTo>
                  <a:lnTo>
                    <a:pt x="5262" y="1939"/>
                  </a:lnTo>
                  <a:lnTo>
                    <a:pt x="5258" y="1944"/>
                  </a:lnTo>
                  <a:lnTo>
                    <a:pt x="5269" y="1946"/>
                  </a:lnTo>
                  <a:lnTo>
                    <a:pt x="5281" y="1948"/>
                  </a:lnTo>
                  <a:lnTo>
                    <a:pt x="5304" y="1946"/>
                  </a:lnTo>
                  <a:lnTo>
                    <a:pt x="5330" y="1944"/>
                  </a:lnTo>
                  <a:lnTo>
                    <a:pt x="5355" y="1942"/>
                  </a:lnTo>
                  <a:lnTo>
                    <a:pt x="5366" y="1942"/>
                  </a:lnTo>
                  <a:lnTo>
                    <a:pt x="5378" y="1944"/>
                  </a:lnTo>
                  <a:lnTo>
                    <a:pt x="5388" y="1946"/>
                  </a:lnTo>
                  <a:lnTo>
                    <a:pt x="5396" y="1952"/>
                  </a:lnTo>
                  <a:lnTo>
                    <a:pt x="5403" y="1958"/>
                  </a:lnTo>
                  <a:lnTo>
                    <a:pt x="5411" y="1966"/>
                  </a:lnTo>
                  <a:lnTo>
                    <a:pt x="5417" y="1977"/>
                  </a:lnTo>
                  <a:lnTo>
                    <a:pt x="5419" y="1991"/>
                  </a:lnTo>
                  <a:lnTo>
                    <a:pt x="5421" y="2006"/>
                  </a:lnTo>
                  <a:lnTo>
                    <a:pt x="5419" y="2022"/>
                  </a:lnTo>
                  <a:lnTo>
                    <a:pt x="5413" y="2047"/>
                  </a:lnTo>
                  <a:lnTo>
                    <a:pt x="5405" y="2076"/>
                  </a:lnTo>
                  <a:lnTo>
                    <a:pt x="5403" y="2090"/>
                  </a:lnTo>
                  <a:lnTo>
                    <a:pt x="5399" y="210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4" name="Freeform 14"/>
            <p:cNvSpPr>
              <a:spLocks/>
            </p:cNvSpPr>
            <p:nvPr/>
          </p:nvSpPr>
          <p:spPr bwMode="auto">
            <a:xfrm>
              <a:off x="3415" y="4559"/>
              <a:ext cx="850" cy="84"/>
            </a:xfrm>
            <a:custGeom>
              <a:avLst/>
              <a:gdLst>
                <a:gd name="T0" fmla="*/ 840 w 1698"/>
                <a:gd name="T1" fmla="*/ 60 h 169"/>
                <a:gd name="T2" fmla="*/ 825 w 1698"/>
                <a:gd name="T3" fmla="*/ 65 h 169"/>
                <a:gd name="T4" fmla="*/ 808 w 1698"/>
                <a:gd name="T5" fmla="*/ 67 h 169"/>
                <a:gd name="T6" fmla="*/ 792 w 1698"/>
                <a:gd name="T7" fmla="*/ 69 h 169"/>
                <a:gd name="T8" fmla="*/ 774 w 1698"/>
                <a:gd name="T9" fmla="*/ 70 h 169"/>
                <a:gd name="T10" fmla="*/ 758 w 1698"/>
                <a:gd name="T11" fmla="*/ 71 h 169"/>
                <a:gd name="T12" fmla="*/ 739 w 1698"/>
                <a:gd name="T13" fmla="*/ 71 h 169"/>
                <a:gd name="T14" fmla="*/ 723 w 1698"/>
                <a:gd name="T15" fmla="*/ 73 h 169"/>
                <a:gd name="T16" fmla="*/ 704 w 1698"/>
                <a:gd name="T17" fmla="*/ 76 h 169"/>
                <a:gd name="T18" fmla="*/ 663 w 1698"/>
                <a:gd name="T19" fmla="*/ 74 h 169"/>
                <a:gd name="T20" fmla="*/ 620 w 1698"/>
                <a:gd name="T21" fmla="*/ 73 h 169"/>
                <a:gd name="T22" fmla="*/ 576 w 1698"/>
                <a:gd name="T23" fmla="*/ 73 h 169"/>
                <a:gd name="T24" fmla="*/ 534 w 1698"/>
                <a:gd name="T25" fmla="*/ 73 h 169"/>
                <a:gd name="T26" fmla="*/ 447 w 1698"/>
                <a:gd name="T27" fmla="*/ 76 h 169"/>
                <a:gd name="T28" fmla="*/ 359 w 1698"/>
                <a:gd name="T29" fmla="*/ 79 h 169"/>
                <a:gd name="T30" fmla="*/ 271 w 1698"/>
                <a:gd name="T31" fmla="*/ 82 h 169"/>
                <a:gd name="T32" fmla="*/ 182 w 1698"/>
                <a:gd name="T33" fmla="*/ 84 h 169"/>
                <a:gd name="T34" fmla="*/ 138 w 1698"/>
                <a:gd name="T35" fmla="*/ 84 h 169"/>
                <a:gd name="T36" fmla="*/ 93 w 1698"/>
                <a:gd name="T37" fmla="*/ 84 h 169"/>
                <a:gd name="T38" fmla="*/ 48 w 1698"/>
                <a:gd name="T39" fmla="*/ 82 h 169"/>
                <a:gd name="T40" fmla="*/ 4 w 1698"/>
                <a:gd name="T41" fmla="*/ 81 h 169"/>
                <a:gd name="T42" fmla="*/ 2 w 1698"/>
                <a:gd name="T43" fmla="*/ 73 h 169"/>
                <a:gd name="T44" fmla="*/ 1 w 1698"/>
                <a:gd name="T45" fmla="*/ 66 h 169"/>
                <a:gd name="T46" fmla="*/ 0 w 1698"/>
                <a:gd name="T47" fmla="*/ 59 h 169"/>
                <a:gd name="T48" fmla="*/ 0 w 1698"/>
                <a:gd name="T49" fmla="*/ 50 h 169"/>
                <a:gd name="T50" fmla="*/ 2 w 1698"/>
                <a:gd name="T51" fmla="*/ 35 h 169"/>
                <a:gd name="T52" fmla="*/ 3 w 1698"/>
                <a:gd name="T53" fmla="*/ 19 h 169"/>
                <a:gd name="T54" fmla="*/ 25 w 1698"/>
                <a:gd name="T55" fmla="*/ 14 h 169"/>
                <a:gd name="T56" fmla="*/ 25 w 1698"/>
                <a:gd name="T57" fmla="*/ 16 h 169"/>
                <a:gd name="T58" fmla="*/ 628 w 1698"/>
                <a:gd name="T59" fmla="*/ 6 h 169"/>
                <a:gd name="T60" fmla="*/ 650 w 1698"/>
                <a:gd name="T61" fmla="*/ 7 h 169"/>
                <a:gd name="T62" fmla="*/ 672 w 1698"/>
                <a:gd name="T63" fmla="*/ 6 h 169"/>
                <a:gd name="T64" fmla="*/ 694 w 1698"/>
                <a:gd name="T65" fmla="*/ 4 h 169"/>
                <a:gd name="T66" fmla="*/ 716 w 1698"/>
                <a:gd name="T67" fmla="*/ 2 h 169"/>
                <a:gd name="T68" fmla="*/ 738 w 1698"/>
                <a:gd name="T69" fmla="*/ 1 h 169"/>
                <a:gd name="T70" fmla="*/ 761 w 1698"/>
                <a:gd name="T71" fmla="*/ 0 h 169"/>
                <a:gd name="T72" fmla="*/ 784 w 1698"/>
                <a:gd name="T73" fmla="*/ 1 h 169"/>
                <a:gd name="T74" fmla="*/ 795 w 1698"/>
                <a:gd name="T75" fmla="*/ 2 h 169"/>
                <a:gd name="T76" fmla="*/ 806 w 1698"/>
                <a:gd name="T77" fmla="*/ 4 h 169"/>
                <a:gd name="T78" fmla="*/ 806 w 1698"/>
                <a:gd name="T79" fmla="*/ 6 h 169"/>
                <a:gd name="T80" fmla="*/ 807 w 1698"/>
                <a:gd name="T81" fmla="*/ 7 h 169"/>
                <a:gd name="T82" fmla="*/ 809 w 1698"/>
                <a:gd name="T83" fmla="*/ 9 h 169"/>
                <a:gd name="T84" fmla="*/ 812 w 1698"/>
                <a:gd name="T85" fmla="*/ 12 h 169"/>
                <a:gd name="T86" fmla="*/ 815 w 1698"/>
                <a:gd name="T87" fmla="*/ 14 h 169"/>
                <a:gd name="T88" fmla="*/ 816 w 1698"/>
                <a:gd name="T89" fmla="*/ 10 h 169"/>
                <a:gd name="T90" fmla="*/ 818 w 1698"/>
                <a:gd name="T91" fmla="*/ 7 h 169"/>
                <a:gd name="T92" fmla="*/ 822 w 1698"/>
                <a:gd name="T93" fmla="*/ 4 h 169"/>
                <a:gd name="T94" fmla="*/ 826 w 1698"/>
                <a:gd name="T95" fmla="*/ 3 h 169"/>
                <a:gd name="T96" fmla="*/ 830 w 1698"/>
                <a:gd name="T97" fmla="*/ 3 h 169"/>
                <a:gd name="T98" fmla="*/ 834 w 1698"/>
                <a:gd name="T99" fmla="*/ 3 h 169"/>
                <a:gd name="T100" fmla="*/ 838 w 1698"/>
                <a:gd name="T101" fmla="*/ 4 h 169"/>
                <a:gd name="T102" fmla="*/ 841 w 1698"/>
                <a:gd name="T103" fmla="*/ 5 h 169"/>
                <a:gd name="T104" fmla="*/ 844 w 1698"/>
                <a:gd name="T105" fmla="*/ 8 h 169"/>
                <a:gd name="T106" fmla="*/ 846 w 1698"/>
                <a:gd name="T107" fmla="*/ 10 h 169"/>
                <a:gd name="T108" fmla="*/ 849 w 1698"/>
                <a:gd name="T109" fmla="*/ 17 h 169"/>
                <a:gd name="T110" fmla="*/ 850 w 1698"/>
                <a:gd name="T111" fmla="*/ 24 h 169"/>
                <a:gd name="T112" fmla="*/ 850 w 1698"/>
                <a:gd name="T113" fmla="*/ 32 h 169"/>
                <a:gd name="T114" fmla="*/ 849 w 1698"/>
                <a:gd name="T115" fmla="*/ 40 h 169"/>
                <a:gd name="T116" fmla="*/ 846 w 1698"/>
                <a:gd name="T117" fmla="*/ 47 h 169"/>
                <a:gd name="T118" fmla="*/ 844 w 1698"/>
                <a:gd name="T119" fmla="*/ 53 h 169"/>
                <a:gd name="T120" fmla="*/ 840 w 1698"/>
                <a:gd name="T121" fmla="*/ 60 h 16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698"/>
                <a:gd name="T184" fmla="*/ 0 h 169"/>
                <a:gd name="T185" fmla="*/ 1698 w 1698"/>
                <a:gd name="T186" fmla="*/ 169 h 16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698" h="169">
                  <a:moveTo>
                    <a:pt x="1679" y="120"/>
                  </a:moveTo>
                  <a:lnTo>
                    <a:pt x="1648" y="130"/>
                  </a:lnTo>
                  <a:lnTo>
                    <a:pt x="1615" y="134"/>
                  </a:lnTo>
                  <a:lnTo>
                    <a:pt x="1582" y="138"/>
                  </a:lnTo>
                  <a:lnTo>
                    <a:pt x="1547" y="140"/>
                  </a:lnTo>
                  <a:lnTo>
                    <a:pt x="1514" y="142"/>
                  </a:lnTo>
                  <a:lnTo>
                    <a:pt x="1477" y="143"/>
                  </a:lnTo>
                  <a:lnTo>
                    <a:pt x="1444" y="147"/>
                  </a:lnTo>
                  <a:lnTo>
                    <a:pt x="1407" y="153"/>
                  </a:lnTo>
                  <a:lnTo>
                    <a:pt x="1324" y="149"/>
                  </a:lnTo>
                  <a:lnTo>
                    <a:pt x="1239" y="147"/>
                  </a:lnTo>
                  <a:lnTo>
                    <a:pt x="1151" y="147"/>
                  </a:lnTo>
                  <a:lnTo>
                    <a:pt x="1066" y="147"/>
                  </a:lnTo>
                  <a:lnTo>
                    <a:pt x="892" y="153"/>
                  </a:lnTo>
                  <a:lnTo>
                    <a:pt x="717" y="159"/>
                  </a:lnTo>
                  <a:lnTo>
                    <a:pt x="541" y="165"/>
                  </a:lnTo>
                  <a:lnTo>
                    <a:pt x="364" y="169"/>
                  </a:lnTo>
                  <a:lnTo>
                    <a:pt x="275" y="169"/>
                  </a:lnTo>
                  <a:lnTo>
                    <a:pt x="186" y="169"/>
                  </a:lnTo>
                  <a:lnTo>
                    <a:pt x="96" y="165"/>
                  </a:lnTo>
                  <a:lnTo>
                    <a:pt x="7" y="163"/>
                  </a:lnTo>
                  <a:lnTo>
                    <a:pt x="3" y="147"/>
                  </a:lnTo>
                  <a:lnTo>
                    <a:pt x="1" y="132"/>
                  </a:lnTo>
                  <a:lnTo>
                    <a:pt x="0" y="118"/>
                  </a:lnTo>
                  <a:lnTo>
                    <a:pt x="0" y="101"/>
                  </a:lnTo>
                  <a:lnTo>
                    <a:pt x="3" y="70"/>
                  </a:lnTo>
                  <a:lnTo>
                    <a:pt x="5" y="39"/>
                  </a:lnTo>
                  <a:lnTo>
                    <a:pt x="50" y="29"/>
                  </a:lnTo>
                  <a:lnTo>
                    <a:pt x="50" y="33"/>
                  </a:lnTo>
                  <a:lnTo>
                    <a:pt x="1254" y="12"/>
                  </a:lnTo>
                  <a:lnTo>
                    <a:pt x="1299" y="14"/>
                  </a:lnTo>
                  <a:lnTo>
                    <a:pt x="1343" y="12"/>
                  </a:lnTo>
                  <a:lnTo>
                    <a:pt x="1386" y="8"/>
                  </a:lnTo>
                  <a:lnTo>
                    <a:pt x="1431" y="4"/>
                  </a:lnTo>
                  <a:lnTo>
                    <a:pt x="1475" y="2"/>
                  </a:lnTo>
                  <a:lnTo>
                    <a:pt x="1520" y="0"/>
                  </a:lnTo>
                  <a:lnTo>
                    <a:pt x="1567" y="2"/>
                  </a:lnTo>
                  <a:lnTo>
                    <a:pt x="1588" y="4"/>
                  </a:lnTo>
                  <a:lnTo>
                    <a:pt x="1611" y="8"/>
                  </a:lnTo>
                  <a:lnTo>
                    <a:pt x="1611" y="12"/>
                  </a:lnTo>
                  <a:lnTo>
                    <a:pt x="1613" y="14"/>
                  </a:lnTo>
                  <a:lnTo>
                    <a:pt x="1617" y="19"/>
                  </a:lnTo>
                  <a:lnTo>
                    <a:pt x="1623" y="25"/>
                  </a:lnTo>
                  <a:lnTo>
                    <a:pt x="1629" y="29"/>
                  </a:lnTo>
                  <a:lnTo>
                    <a:pt x="1631" y="21"/>
                  </a:lnTo>
                  <a:lnTo>
                    <a:pt x="1634" y="14"/>
                  </a:lnTo>
                  <a:lnTo>
                    <a:pt x="1642" y="8"/>
                  </a:lnTo>
                  <a:lnTo>
                    <a:pt x="1650" y="6"/>
                  </a:lnTo>
                  <a:lnTo>
                    <a:pt x="1658" y="6"/>
                  </a:lnTo>
                  <a:lnTo>
                    <a:pt x="1667" y="6"/>
                  </a:lnTo>
                  <a:lnTo>
                    <a:pt x="1675" y="8"/>
                  </a:lnTo>
                  <a:lnTo>
                    <a:pt x="1681" y="10"/>
                  </a:lnTo>
                  <a:lnTo>
                    <a:pt x="1687" y="16"/>
                  </a:lnTo>
                  <a:lnTo>
                    <a:pt x="1691" y="21"/>
                  </a:lnTo>
                  <a:lnTo>
                    <a:pt x="1696" y="35"/>
                  </a:lnTo>
                  <a:lnTo>
                    <a:pt x="1698" y="48"/>
                  </a:lnTo>
                  <a:lnTo>
                    <a:pt x="1698" y="64"/>
                  </a:lnTo>
                  <a:lnTo>
                    <a:pt x="1696" y="80"/>
                  </a:lnTo>
                  <a:lnTo>
                    <a:pt x="1691" y="95"/>
                  </a:lnTo>
                  <a:lnTo>
                    <a:pt x="1687" y="107"/>
                  </a:lnTo>
                  <a:lnTo>
                    <a:pt x="1679" y="120"/>
                  </a:lnTo>
                  <a:close/>
                </a:path>
              </a:pathLst>
            </a:custGeom>
            <a:solidFill>
              <a:srgbClr val="7F7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5" name="Freeform 15"/>
            <p:cNvSpPr>
              <a:spLocks/>
            </p:cNvSpPr>
            <p:nvPr/>
          </p:nvSpPr>
          <p:spPr bwMode="auto">
            <a:xfrm>
              <a:off x="3426" y="4240"/>
              <a:ext cx="773" cy="262"/>
            </a:xfrm>
            <a:custGeom>
              <a:avLst/>
              <a:gdLst>
                <a:gd name="T0" fmla="*/ 763 w 1546"/>
                <a:gd name="T1" fmla="*/ 186 h 524"/>
                <a:gd name="T2" fmla="*/ 750 w 1546"/>
                <a:gd name="T3" fmla="*/ 190 h 524"/>
                <a:gd name="T4" fmla="*/ 732 w 1546"/>
                <a:gd name="T5" fmla="*/ 210 h 524"/>
                <a:gd name="T6" fmla="*/ 726 w 1546"/>
                <a:gd name="T7" fmla="*/ 226 h 524"/>
                <a:gd name="T8" fmla="*/ 730 w 1546"/>
                <a:gd name="T9" fmla="*/ 243 h 524"/>
                <a:gd name="T10" fmla="*/ 713 w 1546"/>
                <a:gd name="T11" fmla="*/ 254 h 524"/>
                <a:gd name="T12" fmla="*/ 656 w 1546"/>
                <a:gd name="T13" fmla="*/ 253 h 524"/>
                <a:gd name="T14" fmla="*/ 565 w 1546"/>
                <a:gd name="T15" fmla="*/ 254 h 524"/>
                <a:gd name="T16" fmla="*/ 271 w 1546"/>
                <a:gd name="T17" fmla="*/ 255 h 524"/>
                <a:gd name="T18" fmla="*/ 138 w 1546"/>
                <a:gd name="T19" fmla="*/ 261 h 524"/>
                <a:gd name="T20" fmla="*/ 86 w 1546"/>
                <a:gd name="T21" fmla="*/ 260 h 524"/>
                <a:gd name="T22" fmla="*/ 32 w 1546"/>
                <a:gd name="T23" fmla="*/ 256 h 524"/>
                <a:gd name="T24" fmla="*/ 7 w 1546"/>
                <a:gd name="T25" fmla="*/ 240 h 524"/>
                <a:gd name="T26" fmla="*/ 1 w 1546"/>
                <a:gd name="T27" fmla="*/ 215 h 524"/>
                <a:gd name="T28" fmla="*/ 2 w 1546"/>
                <a:gd name="T29" fmla="*/ 170 h 524"/>
                <a:gd name="T30" fmla="*/ 8 w 1546"/>
                <a:gd name="T31" fmla="*/ 120 h 524"/>
                <a:gd name="T32" fmla="*/ 6 w 1546"/>
                <a:gd name="T33" fmla="*/ 78 h 524"/>
                <a:gd name="T34" fmla="*/ 7 w 1546"/>
                <a:gd name="T35" fmla="*/ 41 h 524"/>
                <a:gd name="T36" fmla="*/ 15 w 1546"/>
                <a:gd name="T37" fmla="*/ 22 h 524"/>
                <a:gd name="T38" fmla="*/ 25 w 1546"/>
                <a:gd name="T39" fmla="*/ 12 h 524"/>
                <a:gd name="T40" fmla="*/ 32 w 1546"/>
                <a:gd name="T41" fmla="*/ 10 h 524"/>
                <a:gd name="T42" fmla="*/ 38 w 1546"/>
                <a:gd name="T43" fmla="*/ 5 h 524"/>
                <a:gd name="T44" fmla="*/ 86 w 1546"/>
                <a:gd name="T45" fmla="*/ 0 h 524"/>
                <a:gd name="T46" fmla="*/ 196 w 1546"/>
                <a:gd name="T47" fmla="*/ 1 h 524"/>
                <a:gd name="T48" fmla="*/ 231 w 1546"/>
                <a:gd name="T49" fmla="*/ 9 h 524"/>
                <a:gd name="T50" fmla="*/ 271 w 1546"/>
                <a:gd name="T51" fmla="*/ 22 h 524"/>
                <a:gd name="T52" fmla="*/ 351 w 1546"/>
                <a:gd name="T53" fmla="*/ 29 h 524"/>
                <a:gd name="T54" fmla="*/ 466 w 1546"/>
                <a:gd name="T55" fmla="*/ 30 h 524"/>
                <a:gd name="T56" fmla="*/ 576 w 1546"/>
                <a:gd name="T57" fmla="*/ 30 h 524"/>
                <a:gd name="T58" fmla="*/ 643 w 1546"/>
                <a:gd name="T59" fmla="*/ 24 h 524"/>
                <a:gd name="T60" fmla="*/ 697 w 1546"/>
                <a:gd name="T61" fmla="*/ 16 h 524"/>
                <a:gd name="T62" fmla="*/ 726 w 1546"/>
                <a:gd name="T63" fmla="*/ 15 h 524"/>
                <a:gd name="T64" fmla="*/ 753 w 1546"/>
                <a:gd name="T65" fmla="*/ 20 h 524"/>
                <a:gd name="T66" fmla="*/ 756 w 1546"/>
                <a:gd name="T67" fmla="*/ 26 h 524"/>
                <a:gd name="T68" fmla="*/ 741 w 1546"/>
                <a:gd name="T69" fmla="*/ 36 h 524"/>
                <a:gd name="T70" fmla="*/ 730 w 1546"/>
                <a:gd name="T71" fmla="*/ 52 h 524"/>
                <a:gd name="T72" fmla="*/ 728 w 1546"/>
                <a:gd name="T73" fmla="*/ 66 h 524"/>
                <a:gd name="T74" fmla="*/ 730 w 1546"/>
                <a:gd name="T75" fmla="*/ 75 h 524"/>
                <a:gd name="T76" fmla="*/ 713 w 1546"/>
                <a:gd name="T77" fmla="*/ 71 h 524"/>
                <a:gd name="T78" fmla="*/ 697 w 1546"/>
                <a:gd name="T79" fmla="*/ 73 h 524"/>
                <a:gd name="T80" fmla="*/ 679 w 1546"/>
                <a:gd name="T81" fmla="*/ 94 h 524"/>
                <a:gd name="T82" fmla="*/ 668 w 1546"/>
                <a:gd name="T83" fmla="*/ 123 h 524"/>
                <a:gd name="T84" fmla="*/ 667 w 1546"/>
                <a:gd name="T85" fmla="*/ 155 h 524"/>
                <a:gd name="T86" fmla="*/ 689 w 1546"/>
                <a:gd name="T87" fmla="*/ 184 h 524"/>
                <a:gd name="T88" fmla="*/ 711 w 1546"/>
                <a:gd name="T89" fmla="*/ 197 h 524"/>
                <a:gd name="T90" fmla="*/ 726 w 1546"/>
                <a:gd name="T91" fmla="*/ 190 h 524"/>
                <a:gd name="T92" fmla="*/ 738 w 1546"/>
                <a:gd name="T93" fmla="*/ 157 h 524"/>
                <a:gd name="T94" fmla="*/ 740 w 1546"/>
                <a:gd name="T95" fmla="*/ 120 h 524"/>
                <a:gd name="T96" fmla="*/ 737 w 1546"/>
                <a:gd name="T97" fmla="*/ 97 h 524"/>
                <a:gd name="T98" fmla="*/ 739 w 1546"/>
                <a:gd name="T99" fmla="*/ 88 h 524"/>
                <a:gd name="T100" fmla="*/ 749 w 1546"/>
                <a:gd name="T101" fmla="*/ 91 h 524"/>
                <a:gd name="T102" fmla="*/ 773 w 1546"/>
                <a:gd name="T103" fmla="*/ 81 h 5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46"/>
                <a:gd name="T157" fmla="*/ 0 h 524"/>
                <a:gd name="T158" fmla="*/ 1546 w 1546"/>
                <a:gd name="T159" fmla="*/ 524 h 5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46" h="524">
                  <a:moveTo>
                    <a:pt x="1542" y="378"/>
                  </a:moveTo>
                  <a:lnTo>
                    <a:pt x="1534" y="374"/>
                  </a:lnTo>
                  <a:lnTo>
                    <a:pt x="1526" y="372"/>
                  </a:lnTo>
                  <a:lnTo>
                    <a:pt x="1516" y="374"/>
                  </a:lnTo>
                  <a:lnTo>
                    <a:pt x="1509" y="376"/>
                  </a:lnTo>
                  <a:lnTo>
                    <a:pt x="1499" y="380"/>
                  </a:lnTo>
                  <a:lnTo>
                    <a:pt x="1491" y="386"/>
                  </a:lnTo>
                  <a:lnTo>
                    <a:pt x="1476" y="398"/>
                  </a:lnTo>
                  <a:lnTo>
                    <a:pt x="1464" y="419"/>
                  </a:lnTo>
                  <a:lnTo>
                    <a:pt x="1460" y="429"/>
                  </a:lnTo>
                  <a:lnTo>
                    <a:pt x="1456" y="440"/>
                  </a:lnTo>
                  <a:lnTo>
                    <a:pt x="1452" y="452"/>
                  </a:lnTo>
                  <a:lnTo>
                    <a:pt x="1452" y="463"/>
                  </a:lnTo>
                  <a:lnTo>
                    <a:pt x="1454" y="473"/>
                  </a:lnTo>
                  <a:lnTo>
                    <a:pt x="1460" y="485"/>
                  </a:lnTo>
                  <a:lnTo>
                    <a:pt x="1478" y="500"/>
                  </a:lnTo>
                  <a:lnTo>
                    <a:pt x="1452" y="504"/>
                  </a:lnTo>
                  <a:lnTo>
                    <a:pt x="1425" y="508"/>
                  </a:lnTo>
                  <a:lnTo>
                    <a:pt x="1398" y="508"/>
                  </a:lnTo>
                  <a:lnTo>
                    <a:pt x="1369" y="508"/>
                  </a:lnTo>
                  <a:lnTo>
                    <a:pt x="1311" y="506"/>
                  </a:lnTo>
                  <a:lnTo>
                    <a:pt x="1280" y="504"/>
                  </a:lnTo>
                  <a:lnTo>
                    <a:pt x="1247" y="504"/>
                  </a:lnTo>
                  <a:lnTo>
                    <a:pt x="1130" y="508"/>
                  </a:lnTo>
                  <a:lnTo>
                    <a:pt x="1012" y="508"/>
                  </a:lnTo>
                  <a:lnTo>
                    <a:pt x="776" y="508"/>
                  </a:lnTo>
                  <a:lnTo>
                    <a:pt x="541" y="510"/>
                  </a:lnTo>
                  <a:lnTo>
                    <a:pt x="425" y="512"/>
                  </a:lnTo>
                  <a:lnTo>
                    <a:pt x="310" y="518"/>
                  </a:lnTo>
                  <a:lnTo>
                    <a:pt x="275" y="522"/>
                  </a:lnTo>
                  <a:lnTo>
                    <a:pt x="240" y="524"/>
                  </a:lnTo>
                  <a:lnTo>
                    <a:pt x="205" y="522"/>
                  </a:lnTo>
                  <a:lnTo>
                    <a:pt x="171" y="520"/>
                  </a:lnTo>
                  <a:lnTo>
                    <a:pt x="134" y="518"/>
                  </a:lnTo>
                  <a:lnTo>
                    <a:pt x="99" y="514"/>
                  </a:lnTo>
                  <a:lnTo>
                    <a:pt x="64" y="512"/>
                  </a:lnTo>
                  <a:lnTo>
                    <a:pt x="27" y="510"/>
                  </a:lnTo>
                  <a:lnTo>
                    <a:pt x="19" y="494"/>
                  </a:lnTo>
                  <a:lnTo>
                    <a:pt x="13" y="479"/>
                  </a:lnTo>
                  <a:lnTo>
                    <a:pt x="8" y="463"/>
                  </a:lnTo>
                  <a:lnTo>
                    <a:pt x="4" y="446"/>
                  </a:lnTo>
                  <a:lnTo>
                    <a:pt x="2" y="429"/>
                  </a:lnTo>
                  <a:lnTo>
                    <a:pt x="0" y="411"/>
                  </a:lnTo>
                  <a:lnTo>
                    <a:pt x="0" y="374"/>
                  </a:lnTo>
                  <a:lnTo>
                    <a:pt x="4" y="339"/>
                  </a:lnTo>
                  <a:lnTo>
                    <a:pt x="8" y="304"/>
                  </a:lnTo>
                  <a:lnTo>
                    <a:pt x="11" y="270"/>
                  </a:lnTo>
                  <a:lnTo>
                    <a:pt x="15" y="239"/>
                  </a:lnTo>
                  <a:lnTo>
                    <a:pt x="15" y="213"/>
                  </a:lnTo>
                  <a:lnTo>
                    <a:pt x="13" y="184"/>
                  </a:lnTo>
                  <a:lnTo>
                    <a:pt x="11" y="155"/>
                  </a:lnTo>
                  <a:lnTo>
                    <a:pt x="10" y="124"/>
                  </a:lnTo>
                  <a:lnTo>
                    <a:pt x="13" y="95"/>
                  </a:lnTo>
                  <a:lnTo>
                    <a:pt x="13" y="81"/>
                  </a:lnTo>
                  <a:lnTo>
                    <a:pt x="17" y="68"/>
                  </a:lnTo>
                  <a:lnTo>
                    <a:pt x="23" y="54"/>
                  </a:lnTo>
                  <a:lnTo>
                    <a:pt x="29" y="43"/>
                  </a:lnTo>
                  <a:lnTo>
                    <a:pt x="37" y="29"/>
                  </a:lnTo>
                  <a:lnTo>
                    <a:pt x="46" y="19"/>
                  </a:lnTo>
                  <a:lnTo>
                    <a:pt x="50" y="23"/>
                  </a:lnTo>
                  <a:lnTo>
                    <a:pt x="56" y="23"/>
                  </a:lnTo>
                  <a:lnTo>
                    <a:pt x="60" y="21"/>
                  </a:lnTo>
                  <a:lnTo>
                    <a:pt x="64" y="19"/>
                  </a:lnTo>
                  <a:lnTo>
                    <a:pt x="68" y="16"/>
                  </a:lnTo>
                  <a:lnTo>
                    <a:pt x="72" y="12"/>
                  </a:lnTo>
                  <a:lnTo>
                    <a:pt x="75" y="10"/>
                  </a:lnTo>
                  <a:lnTo>
                    <a:pt x="81" y="6"/>
                  </a:lnTo>
                  <a:lnTo>
                    <a:pt x="126" y="2"/>
                  </a:lnTo>
                  <a:lnTo>
                    <a:pt x="171" y="0"/>
                  </a:lnTo>
                  <a:lnTo>
                    <a:pt x="258" y="2"/>
                  </a:lnTo>
                  <a:lnTo>
                    <a:pt x="347" y="4"/>
                  </a:lnTo>
                  <a:lnTo>
                    <a:pt x="392" y="2"/>
                  </a:lnTo>
                  <a:lnTo>
                    <a:pt x="438" y="2"/>
                  </a:lnTo>
                  <a:lnTo>
                    <a:pt x="450" y="10"/>
                  </a:lnTo>
                  <a:lnTo>
                    <a:pt x="461" y="17"/>
                  </a:lnTo>
                  <a:lnTo>
                    <a:pt x="487" y="27"/>
                  </a:lnTo>
                  <a:lnTo>
                    <a:pt x="514" y="37"/>
                  </a:lnTo>
                  <a:lnTo>
                    <a:pt x="541" y="43"/>
                  </a:lnTo>
                  <a:lnTo>
                    <a:pt x="599" y="50"/>
                  </a:lnTo>
                  <a:lnTo>
                    <a:pt x="655" y="60"/>
                  </a:lnTo>
                  <a:lnTo>
                    <a:pt x="702" y="58"/>
                  </a:lnTo>
                  <a:lnTo>
                    <a:pt x="748" y="58"/>
                  </a:lnTo>
                  <a:lnTo>
                    <a:pt x="842" y="58"/>
                  </a:lnTo>
                  <a:lnTo>
                    <a:pt x="931" y="60"/>
                  </a:lnTo>
                  <a:lnTo>
                    <a:pt x="1020" y="62"/>
                  </a:lnTo>
                  <a:lnTo>
                    <a:pt x="1107" y="60"/>
                  </a:lnTo>
                  <a:lnTo>
                    <a:pt x="1152" y="60"/>
                  </a:lnTo>
                  <a:lnTo>
                    <a:pt x="1196" y="56"/>
                  </a:lnTo>
                  <a:lnTo>
                    <a:pt x="1241" y="52"/>
                  </a:lnTo>
                  <a:lnTo>
                    <a:pt x="1286" y="47"/>
                  </a:lnTo>
                  <a:lnTo>
                    <a:pt x="1332" y="39"/>
                  </a:lnTo>
                  <a:lnTo>
                    <a:pt x="1377" y="27"/>
                  </a:lnTo>
                  <a:lnTo>
                    <a:pt x="1394" y="31"/>
                  </a:lnTo>
                  <a:lnTo>
                    <a:pt x="1414" y="31"/>
                  </a:lnTo>
                  <a:lnTo>
                    <a:pt x="1435" y="29"/>
                  </a:lnTo>
                  <a:lnTo>
                    <a:pt x="1452" y="29"/>
                  </a:lnTo>
                  <a:lnTo>
                    <a:pt x="1472" y="31"/>
                  </a:lnTo>
                  <a:lnTo>
                    <a:pt x="1489" y="33"/>
                  </a:lnTo>
                  <a:lnTo>
                    <a:pt x="1505" y="39"/>
                  </a:lnTo>
                  <a:lnTo>
                    <a:pt x="1513" y="45"/>
                  </a:lnTo>
                  <a:lnTo>
                    <a:pt x="1520" y="50"/>
                  </a:lnTo>
                  <a:lnTo>
                    <a:pt x="1511" y="52"/>
                  </a:lnTo>
                  <a:lnTo>
                    <a:pt x="1501" y="58"/>
                  </a:lnTo>
                  <a:lnTo>
                    <a:pt x="1489" y="64"/>
                  </a:lnTo>
                  <a:lnTo>
                    <a:pt x="1482" y="72"/>
                  </a:lnTo>
                  <a:lnTo>
                    <a:pt x="1474" y="81"/>
                  </a:lnTo>
                  <a:lnTo>
                    <a:pt x="1466" y="91"/>
                  </a:lnTo>
                  <a:lnTo>
                    <a:pt x="1460" y="103"/>
                  </a:lnTo>
                  <a:lnTo>
                    <a:pt x="1454" y="112"/>
                  </a:lnTo>
                  <a:lnTo>
                    <a:pt x="1456" y="124"/>
                  </a:lnTo>
                  <a:lnTo>
                    <a:pt x="1456" y="132"/>
                  </a:lnTo>
                  <a:lnTo>
                    <a:pt x="1456" y="140"/>
                  </a:lnTo>
                  <a:lnTo>
                    <a:pt x="1458" y="143"/>
                  </a:lnTo>
                  <a:lnTo>
                    <a:pt x="1460" y="149"/>
                  </a:lnTo>
                  <a:lnTo>
                    <a:pt x="1454" y="147"/>
                  </a:lnTo>
                  <a:lnTo>
                    <a:pt x="1447" y="145"/>
                  </a:lnTo>
                  <a:lnTo>
                    <a:pt x="1425" y="142"/>
                  </a:lnTo>
                  <a:lnTo>
                    <a:pt x="1414" y="142"/>
                  </a:lnTo>
                  <a:lnTo>
                    <a:pt x="1404" y="142"/>
                  </a:lnTo>
                  <a:lnTo>
                    <a:pt x="1394" y="145"/>
                  </a:lnTo>
                  <a:lnTo>
                    <a:pt x="1385" y="153"/>
                  </a:lnTo>
                  <a:lnTo>
                    <a:pt x="1369" y="171"/>
                  </a:lnTo>
                  <a:lnTo>
                    <a:pt x="1357" y="188"/>
                  </a:lnTo>
                  <a:lnTo>
                    <a:pt x="1348" y="206"/>
                  </a:lnTo>
                  <a:lnTo>
                    <a:pt x="1340" y="227"/>
                  </a:lnTo>
                  <a:lnTo>
                    <a:pt x="1336" y="246"/>
                  </a:lnTo>
                  <a:lnTo>
                    <a:pt x="1332" y="268"/>
                  </a:lnTo>
                  <a:lnTo>
                    <a:pt x="1332" y="289"/>
                  </a:lnTo>
                  <a:lnTo>
                    <a:pt x="1334" y="310"/>
                  </a:lnTo>
                  <a:lnTo>
                    <a:pt x="1354" y="339"/>
                  </a:lnTo>
                  <a:lnTo>
                    <a:pt x="1365" y="355"/>
                  </a:lnTo>
                  <a:lnTo>
                    <a:pt x="1377" y="368"/>
                  </a:lnTo>
                  <a:lnTo>
                    <a:pt x="1390" y="380"/>
                  </a:lnTo>
                  <a:lnTo>
                    <a:pt x="1404" y="388"/>
                  </a:lnTo>
                  <a:lnTo>
                    <a:pt x="1421" y="394"/>
                  </a:lnTo>
                  <a:lnTo>
                    <a:pt x="1429" y="396"/>
                  </a:lnTo>
                  <a:lnTo>
                    <a:pt x="1439" y="396"/>
                  </a:lnTo>
                  <a:lnTo>
                    <a:pt x="1452" y="380"/>
                  </a:lnTo>
                  <a:lnTo>
                    <a:pt x="1462" y="359"/>
                  </a:lnTo>
                  <a:lnTo>
                    <a:pt x="1470" y="337"/>
                  </a:lnTo>
                  <a:lnTo>
                    <a:pt x="1476" y="314"/>
                  </a:lnTo>
                  <a:lnTo>
                    <a:pt x="1480" y="291"/>
                  </a:lnTo>
                  <a:lnTo>
                    <a:pt x="1480" y="266"/>
                  </a:lnTo>
                  <a:lnTo>
                    <a:pt x="1480" y="240"/>
                  </a:lnTo>
                  <a:lnTo>
                    <a:pt x="1478" y="217"/>
                  </a:lnTo>
                  <a:lnTo>
                    <a:pt x="1474" y="207"/>
                  </a:lnTo>
                  <a:lnTo>
                    <a:pt x="1474" y="194"/>
                  </a:lnTo>
                  <a:lnTo>
                    <a:pt x="1474" y="182"/>
                  </a:lnTo>
                  <a:lnTo>
                    <a:pt x="1472" y="171"/>
                  </a:lnTo>
                  <a:lnTo>
                    <a:pt x="1478" y="175"/>
                  </a:lnTo>
                  <a:lnTo>
                    <a:pt x="1483" y="178"/>
                  </a:lnTo>
                  <a:lnTo>
                    <a:pt x="1489" y="180"/>
                  </a:lnTo>
                  <a:lnTo>
                    <a:pt x="1497" y="182"/>
                  </a:lnTo>
                  <a:lnTo>
                    <a:pt x="1513" y="180"/>
                  </a:lnTo>
                  <a:lnTo>
                    <a:pt x="1526" y="180"/>
                  </a:lnTo>
                  <a:lnTo>
                    <a:pt x="1546" y="161"/>
                  </a:lnTo>
                  <a:lnTo>
                    <a:pt x="1542" y="3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6" name="Freeform 16"/>
            <p:cNvSpPr>
              <a:spLocks/>
            </p:cNvSpPr>
            <p:nvPr/>
          </p:nvSpPr>
          <p:spPr bwMode="auto">
            <a:xfrm>
              <a:off x="4167" y="4285"/>
              <a:ext cx="24" cy="34"/>
            </a:xfrm>
            <a:custGeom>
              <a:avLst/>
              <a:gdLst>
                <a:gd name="T0" fmla="*/ 16 w 48"/>
                <a:gd name="T1" fmla="*/ 33 h 68"/>
                <a:gd name="T2" fmla="*/ 14 w 48"/>
                <a:gd name="T3" fmla="*/ 34 h 68"/>
                <a:gd name="T4" fmla="*/ 11 w 48"/>
                <a:gd name="T5" fmla="*/ 34 h 68"/>
                <a:gd name="T6" fmla="*/ 8 w 48"/>
                <a:gd name="T7" fmla="*/ 33 h 68"/>
                <a:gd name="T8" fmla="*/ 6 w 48"/>
                <a:gd name="T9" fmla="*/ 31 h 68"/>
                <a:gd name="T10" fmla="*/ 2 w 48"/>
                <a:gd name="T11" fmla="*/ 27 h 68"/>
                <a:gd name="T12" fmla="*/ 0 w 48"/>
                <a:gd name="T13" fmla="*/ 22 h 68"/>
                <a:gd name="T14" fmla="*/ 1 w 48"/>
                <a:gd name="T15" fmla="*/ 16 h 68"/>
                <a:gd name="T16" fmla="*/ 3 w 48"/>
                <a:gd name="T17" fmla="*/ 10 h 68"/>
                <a:gd name="T18" fmla="*/ 6 w 48"/>
                <a:gd name="T19" fmla="*/ 5 h 68"/>
                <a:gd name="T20" fmla="*/ 10 w 48"/>
                <a:gd name="T21" fmla="*/ 0 h 68"/>
                <a:gd name="T22" fmla="*/ 11 w 48"/>
                <a:gd name="T23" fmla="*/ 2 h 68"/>
                <a:gd name="T24" fmla="*/ 14 w 48"/>
                <a:gd name="T25" fmla="*/ 4 h 68"/>
                <a:gd name="T26" fmla="*/ 18 w 48"/>
                <a:gd name="T27" fmla="*/ 6 h 68"/>
                <a:gd name="T28" fmla="*/ 21 w 48"/>
                <a:gd name="T29" fmla="*/ 8 h 68"/>
                <a:gd name="T30" fmla="*/ 23 w 48"/>
                <a:gd name="T31" fmla="*/ 10 h 68"/>
                <a:gd name="T32" fmla="*/ 24 w 48"/>
                <a:gd name="T33" fmla="*/ 12 h 68"/>
                <a:gd name="T34" fmla="*/ 24 w 48"/>
                <a:gd name="T35" fmla="*/ 16 h 68"/>
                <a:gd name="T36" fmla="*/ 22 w 48"/>
                <a:gd name="T37" fmla="*/ 18 h 68"/>
                <a:gd name="T38" fmla="*/ 22 w 48"/>
                <a:gd name="T39" fmla="*/ 20 h 68"/>
                <a:gd name="T40" fmla="*/ 21 w 48"/>
                <a:gd name="T41" fmla="*/ 25 h 68"/>
                <a:gd name="T42" fmla="*/ 20 w 48"/>
                <a:gd name="T43" fmla="*/ 29 h 68"/>
                <a:gd name="T44" fmla="*/ 18 w 48"/>
                <a:gd name="T45" fmla="*/ 31 h 68"/>
                <a:gd name="T46" fmla="*/ 16 w 48"/>
                <a:gd name="T47" fmla="*/ 33 h 6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
                <a:gd name="T73" fmla="*/ 0 h 68"/>
                <a:gd name="T74" fmla="*/ 48 w 48"/>
                <a:gd name="T75" fmla="*/ 68 h 6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 h="68">
                  <a:moveTo>
                    <a:pt x="32" y="66"/>
                  </a:moveTo>
                  <a:lnTo>
                    <a:pt x="27" y="68"/>
                  </a:lnTo>
                  <a:lnTo>
                    <a:pt x="21" y="68"/>
                  </a:lnTo>
                  <a:lnTo>
                    <a:pt x="15" y="66"/>
                  </a:lnTo>
                  <a:lnTo>
                    <a:pt x="11" y="62"/>
                  </a:lnTo>
                  <a:lnTo>
                    <a:pt x="3" y="53"/>
                  </a:lnTo>
                  <a:lnTo>
                    <a:pt x="0" y="43"/>
                  </a:lnTo>
                  <a:lnTo>
                    <a:pt x="1" y="31"/>
                  </a:lnTo>
                  <a:lnTo>
                    <a:pt x="5" y="20"/>
                  </a:lnTo>
                  <a:lnTo>
                    <a:pt x="11" y="10"/>
                  </a:lnTo>
                  <a:lnTo>
                    <a:pt x="19" y="0"/>
                  </a:lnTo>
                  <a:lnTo>
                    <a:pt x="21" y="4"/>
                  </a:lnTo>
                  <a:lnTo>
                    <a:pt x="27" y="8"/>
                  </a:lnTo>
                  <a:lnTo>
                    <a:pt x="36" y="12"/>
                  </a:lnTo>
                  <a:lnTo>
                    <a:pt x="42" y="16"/>
                  </a:lnTo>
                  <a:lnTo>
                    <a:pt x="46" y="20"/>
                  </a:lnTo>
                  <a:lnTo>
                    <a:pt x="48" y="23"/>
                  </a:lnTo>
                  <a:lnTo>
                    <a:pt x="48" y="31"/>
                  </a:lnTo>
                  <a:lnTo>
                    <a:pt x="44" y="35"/>
                  </a:lnTo>
                  <a:lnTo>
                    <a:pt x="44" y="39"/>
                  </a:lnTo>
                  <a:lnTo>
                    <a:pt x="42" y="49"/>
                  </a:lnTo>
                  <a:lnTo>
                    <a:pt x="40" y="58"/>
                  </a:lnTo>
                  <a:lnTo>
                    <a:pt x="36" y="62"/>
                  </a:lnTo>
                  <a:lnTo>
                    <a:pt x="3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7" name="Freeform 17"/>
            <p:cNvSpPr>
              <a:spLocks/>
            </p:cNvSpPr>
            <p:nvPr/>
          </p:nvSpPr>
          <p:spPr bwMode="auto">
            <a:xfrm>
              <a:off x="4166" y="4445"/>
              <a:ext cx="21" cy="34"/>
            </a:xfrm>
            <a:custGeom>
              <a:avLst/>
              <a:gdLst>
                <a:gd name="T0" fmla="*/ 11 w 42"/>
                <a:gd name="T1" fmla="*/ 34 h 68"/>
                <a:gd name="T2" fmla="*/ 8 w 42"/>
                <a:gd name="T3" fmla="*/ 34 h 68"/>
                <a:gd name="T4" fmla="*/ 5 w 42"/>
                <a:gd name="T5" fmla="*/ 33 h 68"/>
                <a:gd name="T6" fmla="*/ 2 w 42"/>
                <a:gd name="T7" fmla="*/ 30 h 68"/>
                <a:gd name="T8" fmla="*/ 1 w 42"/>
                <a:gd name="T9" fmla="*/ 27 h 68"/>
                <a:gd name="T10" fmla="*/ 0 w 42"/>
                <a:gd name="T11" fmla="*/ 24 h 68"/>
                <a:gd name="T12" fmla="*/ 0 w 42"/>
                <a:gd name="T13" fmla="*/ 20 h 68"/>
                <a:gd name="T14" fmla="*/ 1 w 42"/>
                <a:gd name="T15" fmla="*/ 16 h 68"/>
                <a:gd name="T16" fmla="*/ 2 w 42"/>
                <a:gd name="T17" fmla="*/ 13 h 68"/>
                <a:gd name="T18" fmla="*/ 6 w 42"/>
                <a:gd name="T19" fmla="*/ 6 h 68"/>
                <a:gd name="T20" fmla="*/ 11 w 42"/>
                <a:gd name="T21" fmla="*/ 0 h 68"/>
                <a:gd name="T22" fmla="*/ 16 w 42"/>
                <a:gd name="T23" fmla="*/ 3 h 68"/>
                <a:gd name="T24" fmla="*/ 18 w 42"/>
                <a:gd name="T25" fmla="*/ 7 h 68"/>
                <a:gd name="T26" fmla="*/ 21 w 42"/>
                <a:gd name="T27" fmla="*/ 12 h 68"/>
                <a:gd name="T28" fmla="*/ 21 w 42"/>
                <a:gd name="T29" fmla="*/ 17 h 68"/>
                <a:gd name="T30" fmla="*/ 21 w 42"/>
                <a:gd name="T31" fmla="*/ 23 h 68"/>
                <a:gd name="T32" fmla="*/ 19 w 42"/>
                <a:gd name="T33" fmla="*/ 27 h 68"/>
                <a:gd name="T34" fmla="*/ 17 w 42"/>
                <a:gd name="T35" fmla="*/ 31 h 68"/>
                <a:gd name="T36" fmla="*/ 14 w 42"/>
                <a:gd name="T37" fmla="*/ 33 h 68"/>
                <a:gd name="T38" fmla="*/ 11 w 42"/>
                <a:gd name="T39" fmla="*/ 34 h 68"/>
                <a:gd name="T40" fmla="*/ 11 w 42"/>
                <a:gd name="T41" fmla="*/ 34 h 68"/>
                <a:gd name="T42" fmla="*/ 11 w 42"/>
                <a:gd name="T43" fmla="*/ 34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2"/>
                <a:gd name="T67" fmla="*/ 0 h 68"/>
                <a:gd name="T68" fmla="*/ 42 w 42"/>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2" h="68">
                  <a:moveTo>
                    <a:pt x="21" y="68"/>
                  </a:moveTo>
                  <a:lnTo>
                    <a:pt x="15" y="68"/>
                  </a:lnTo>
                  <a:lnTo>
                    <a:pt x="9" y="66"/>
                  </a:lnTo>
                  <a:lnTo>
                    <a:pt x="3" y="60"/>
                  </a:lnTo>
                  <a:lnTo>
                    <a:pt x="2" y="54"/>
                  </a:lnTo>
                  <a:lnTo>
                    <a:pt x="0" y="47"/>
                  </a:lnTo>
                  <a:lnTo>
                    <a:pt x="0" y="39"/>
                  </a:lnTo>
                  <a:lnTo>
                    <a:pt x="2" y="31"/>
                  </a:lnTo>
                  <a:lnTo>
                    <a:pt x="3" y="25"/>
                  </a:lnTo>
                  <a:lnTo>
                    <a:pt x="11" y="12"/>
                  </a:lnTo>
                  <a:lnTo>
                    <a:pt x="21" y="0"/>
                  </a:lnTo>
                  <a:lnTo>
                    <a:pt x="31" y="6"/>
                  </a:lnTo>
                  <a:lnTo>
                    <a:pt x="36" y="14"/>
                  </a:lnTo>
                  <a:lnTo>
                    <a:pt x="42" y="23"/>
                  </a:lnTo>
                  <a:lnTo>
                    <a:pt x="42" y="33"/>
                  </a:lnTo>
                  <a:lnTo>
                    <a:pt x="42" y="45"/>
                  </a:lnTo>
                  <a:lnTo>
                    <a:pt x="38" y="54"/>
                  </a:lnTo>
                  <a:lnTo>
                    <a:pt x="33" y="62"/>
                  </a:lnTo>
                  <a:lnTo>
                    <a:pt x="27" y="66"/>
                  </a:lnTo>
                  <a:lnTo>
                    <a:pt x="21" y="68"/>
                  </a:lnTo>
                  <a:close/>
                </a:path>
              </a:pathLst>
            </a:custGeom>
            <a:solidFill>
              <a:srgbClr val="F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8" name="Freeform 18"/>
            <p:cNvSpPr>
              <a:spLocks/>
            </p:cNvSpPr>
            <p:nvPr/>
          </p:nvSpPr>
          <p:spPr bwMode="auto">
            <a:xfrm>
              <a:off x="4176" y="4489"/>
              <a:ext cx="14" cy="2"/>
            </a:xfrm>
            <a:custGeom>
              <a:avLst/>
              <a:gdLst>
                <a:gd name="T0" fmla="*/ 0 w 27"/>
                <a:gd name="T1" fmla="*/ 2 h 4"/>
                <a:gd name="T2" fmla="*/ 14 w 27"/>
                <a:gd name="T3" fmla="*/ 0 h 4"/>
                <a:gd name="T4" fmla="*/ 14 w 27"/>
                <a:gd name="T5" fmla="*/ 2 h 4"/>
                <a:gd name="T6" fmla="*/ 0 w 27"/>
                <a:gd name="T7" fmla="*/ 2 h 4"/>
                <a:gd name="T8" fmla="*/ 0 60000 65536"/>
                <a:gd name="T9" fmla="*/ 0 60000 65536"/>
                <a:gd name="T10" fmla="*/ 0 60000 65536"/>
                <a:gd name="T11" fmla="*/ 0 60000 65536"/>
                <a:gd name="T12" fmla="*/ 0 w 27"/>
                <a:gd name="T13" fmla="*/ 0 h 4"/>
                <a:gd name="T14" fmla="*/ 27 w 27"/>
                <a:gd name="T15" fmla="*/ 4 h 4"/>
              </a:gdLst>
              <a:ahLst/>
              <a:cxnLst>
                <a:cxn ang="T8">
                  <a:pos x="T0" y="T1"/>
                </a:cxn>
                <a:cxn ang="T9">
                  <a:pos x="T2" y="T3"/>
                </a:cxn>
                <a:cxn ang="T10">
                  <a:pos x="T4" y="T5"/>
                </a:cxn>
                <a:cxn ang="T11">
                  <a:pos x="T6" y="T7"/>
                </a:cxn>
              </a:cxnLst>
              <a:rect l="T12" t="T13" r="T14" b="T15"/>
              <a:pathLst>
                <a:path w="27" h="4">
                  <a:moveTo>
                    <a:pt x="0" y="4"/>
                  </a:moveTo>
                  <a:lnTo>
                    <a:pt x="27" y="0"/>
                  </a:lnTo>
                  <a:lnTo>
                    <a:pt x="27" y="4"/>
                  </a:lnTo>
                  <a:lnTo>
                    <a:pt x="0"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49" name="Freeform 19"/>
            <p:cNvSpPr>
              <a:spLocks/>
            </p:cNvSpPr>
            <p:nvPr/>
          </p:nvSpPr>
          <p:spPr bwMode="auto">
            <a:xfrm>
              <a:off x="1604" y="3589"/>
              <a:ext cx="2582" cy="1043"/>
            </a:xfrm>
            <a:custGeom>
              <a:avLst/>
              <a:gdLst>
                <a:gd name="T0" fmla="*/ 2113 w 5164"/>
                <a:gd name="T1" fmla="*/ 972 h 2086"/>
                <a:gd name="T2" fmla="*/ 1800 w 5164"/>
                <a:gd name="T3" fmla="*/ 974 h 2086"/>
                <a:gd name="T4" fmla="*/ 1782 w 5164"/>
                <a:gd name="T5" fmla="*/ 956 h 2086"/>
                <a:gd name="T6" fmla="*/ 1729 w 5164"/>
                <a:gd name="T7" fmla="*/ 803 h 2086"/>
                <a:gd name="T8" fmla="*/ 1659 w 5164"/>
                <a:gd name="T9" fmla="*/ 719 h 2086"/>
                <a:gd name="T10" fmla="*/ 1572 w 5164"/>
                <a:gd name="T11" fmla="*/ 704 h 2086"/>
                <a:gd name="T12" fmla="*/ 1438 w 5164"/>
                <a:gd name="T13" fmla="*/ 695 h 2086"/>
                <a:gd name="T14" fmla="*/ 1354 w 5164"/>
                <a:gd name="T15" fmla="*/ 725 h 2086"/>
                <a:gd name="T16" fmla="*/ 1288 w 5164"/>
                <a:gd name="T17" fmla="*/ 852 h 2086"/>
                <a:gd name="T18" fmla="*/ 1249 w 5164"/>
                <a:gd name="T19" fmla="*/ 1002 h 2086"/>
                <a:gd name="T20" fmla="*/ 947 w 5164"/>
                <a:gd name="T21" fmla="*/ 1033 h 2086"/>
                <a:gd name="T22" fmla="*/ 652 w 5164"/>
                <a:gd name="T23" fmla="*/ 1017 h 2086"/>
                <a:gd name="T24" fmla="*/ 491 w 5164"/>
                <a:gd name="T25" fmla="*/ 848 h 2086"/>
                <a:gd name="T26" fmla="*/ 424 w 5164"/>
                <a:gd name="T27" fmla="*/ 718 h 2086"/>
                <a:gd name="T28" fmla="*/ 233 w 5164"/>
                <a:gd name="T29" fmla="*/ 699 h 2086"/>
                <a:gd name="T30" fmla="*/ 121 w 5164"/>
                <a:gd name="T31" fmla="*/ 764 h 2086"/>
                <a:gd name="T32" fmla="*/ 59 w 5164"/>
                <a:gd name="T33" fmla="*/ 917 h 2086"/>
                <a:gd name="T34" fmla="*/ 30 w 5164"/>
                <a:gd name="T35" fmla="*/ 944 h 2086"/>
                <a:gd name="T36" fmla="*/ 11 w 5164"/>
                <a:gd name="T37" fmla="*/ 593 h 2086"/>
                <a:gd name="T38" fmla="*/ 305 w 5164"/>
                <a:gd name="T39" fmla="*/ 498 h 2086"/>
                <a:gd name="T40" fmla="*/ 683 w 5164"/>
                <a:gd name="T41" fmla="*/ 506 h 2086"/>
                <a:gd name="T42" fmla="*/ 494 w 5164"/>
                <a:gd name="T43" fmla="*/ 498 h 2086"/>
                <a:gd name="T44" fmla="*/ 21 w 5164"/>
                <a:gd name="T45" fmla="*/ 386 h 2086"/>
                <a:gd name="T46" fmla="*/ 112 w 5164"/>
                <a:gd name="T47" fmla="*/ 138 h 2086"/>
                <a:gd name="T48" fmla="*/ 519 w 5164"/>
                <a:gd name="T49" fmla="*/ 130 h 2086"/>
                <a:gd name="T50" fmla="*/ 908 w 5164"/>
                <a:gd name="T51" fmla="*/ 146 h 2086"/>
                <a:gd name="T52" fmla="*/ 1074 w 5164"/>
                <a:gd name="T53" fmla="*/ 163 h 2086"/>
                <a:gd name="T54" fmla="*/ 1147 w 5164"/>
                <a:gd name="T55" fmla="*/ 463 h 2086"/>
                <a:gd name="T56" fmla="*/ 1166 w 5164"/>
                <a:gd name="T57" fmla="*/ 498 h 2086"/>
                <a:gd name="T58" fmla="*/ 1158 w 5164"/>
                <a:gd name="T59" fmla="*/ 448 h 2086"/>
                <a:gd name="T60" fmla="*/ 1099 w 5164"/>
                <a:gd name="T61" fmla="*/ 208 h 2086"/>
                <a:gd name="T62" fmla="*/ 1078 w 5164"/>
                <a:gd name="T63" fmla="*/ 138 h 2086"/>
                <a:gd name="T64" fmla="*/ 963 w 5164"/>
                <a:gd name="T65" fmla="*/ 139 h 2086"/>
                <a:gd name="T66" fmla="*/ 646 w 5164"/>
                <a:gd name="T67" fmla="*/ 121 h 2086"/>
                <a:gd name="T68" fmla="*/ 125 w 5164"/>
                <a:gd name="T69" fmla="*/ 128 h 2086"/>
                <a:gd name="T70" fmla="*/ 83 w 5164"/>
                <a:gd name="T71" fmla="*/ 80 h 2086"/>
                <a:gd name="T72" fmla="*/ 164 w 5164"/>
                <a:gd name="T73" fmla="*/ 25 h 2086"/>
                <a:gd name="T74" fmla="*/ 194 w 5164"/>
                <a:gd name="T75" fmla="*/ 31 h 2086"/>
                <a:gd name="T76" fmla="*/ 420 w 5164"/>
                <a:gd name="T77" fmla="*/ 3 h 2086"/>
                <a:gd name="T78" fmla="*/ 996 w 5164"/>
                <a:gd name="T79" fmla="*/ 12 h 2086"/>
                <a:gd name="T80" fmla="*/ 1187 w 5164"/>
                <a:gd name="T81" fmla="*/ 30 h 2086"/>
                <a:gd name="T82" fmla="*/ 1339 w 5164"/>
                <a:gd name="T83" fmla="*/ 50 h 2086"/>
                <a:gd name="T84" fmla="*/ 1789 w 5164"/>
                <a:gd name="T85" fmla="*/ 129 h 2086"/>
                <a:gd name="T86" fmla="*/ 1909 w 5164"/>
                <a:gd name="T87" fmla="*/ 437 h 2086"/>
                <a:gd name="T88" fmla="*/ 2006 w 5164"/>
                <a:gd name="T89" fmla="*/ 525 h 2086"/>
                <a:gd name="T90" fmla="*/ 2488 w 5164"/>
                <a:gd name="T91" fmla="*/ 628 h 2086"/>
                <a:gd name="T92" fmla="*/ 2568 w 5164"/>
                <a:gd name="T93" fmla="*/ 655 h 2086"/>
                <a:gd name="T94" fmla="*/ 2316 w 5164"/>
                <a:gd name="T95" fmla="*/ 670 h 2086"/>
                <a:gd name="T96" fmla="*/ 2096 w 5164"/>
                <a:gd name="T97" fmla="*/ 660 h 2086"/>
                <a:gd name="T98" fmla="*/ 2028 w 5164"/>
                <a:gd name="T99" fmla="*/ 639 h 2086"/>
                <a:gd name="T100" fmla="*/ 1890 w 5164"/>
                <a:gd name="T101" fmla="*/ 642 h 2086"/>
                <a:gd name="T102" fmla="*/ 1817 w 5164"/>
                <a:gd name="T103" fmla="*/ 693 h 2086"/>
                <a:gd name="T104" fmla="*/ 1814 w 5164"/>
                <a:gd name="T105" fmla="*/ 800 h 2086"/>
                <a:gd name="T106" fmla="*/ 1822 w 5164"/>
                <a:gd name="T107" fmla="*/ 909 h 2086"/>
                <a:gd name="T108" fmla="*/ 2134 w 5164"/>
                <a:gd name="T109" fmla="*/ 914 h 2086"/>
                <a:gd name="T110" fmla="*/ 2455 w 5164"/>
                <a:gd name="T111" fmla="*/ 916 h 2086"/>
                <a:gd name="T112" fmla="*/ 2579 w 5164"/>
                <a:gd name="T113" fmla="*/ 956 h 20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164"/>
                <a:gd name="T172" fmla="*/ 0 h 2086"/>
                <a:gd name="T173" fmla="*/ 5164 w 5164"/>
                <a:gd name="T174" fmla="*/ 2086 h 20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164" h="2086">
                  <a:moveTo>
                    <a:pt x="5160" y="1922"/>
                  </a:moveTo>
                  <a:lnTo>
                    <a:pt x="5042" y="1923"/>
                  </a:lnTo>
                  <a:lnTo>
                    <a:pt x="4926" y="1927"/>
                  </a:lnTo>
                  <a:lnTo>
                    <a:pt x="4689" y="1937"/>
                  </a:lnTo>
                  <a:lnTo>
                    <a:pt x="4571" y="1941"/>
                  </a:lnTo>
                  <a:lnTo>
                    <a:pt x="4454" y="1943"/>
                  </a:lnTo>
                  <a:lnTo>
                    <a:pt x="4340" y="1945"/>
                  </a:lnTo>
                  <a:lnTo>
                    <a:pt x="4226" y="1943"/>
                  </a:lnTo>
                  <a:lnTo>
                    <a:pt x="4150" y="1943"/>
                  </a:lnTo>
                  <a:lnTo>
                    <a:pt x="4072" y="1945"/>
                  </a:lnTo>
                  <a:lnTo>
                    <a:pt x="3993" y="1947"/>
                  </a:lnTo>
                  <a:lnTo>
                    <a:pt x="3913" y="1949"/>
                  </a:lnTo>
                  <a:lnTo>
                    <a:pt x="3832" y="1951"/>
                  </a:lnTo>
                  <a:lnTo>
                    <a:pt x="3752" y="1951"/>
                  </a:lnTo>
                  <a:lnTo>
                    <a:pt x="3675" y="1949"/>
                  </a:lnTo>
                  <a:lnTo>
                    <a:pt x="3599" y="1947"/>
                  </a:lnTo>
                  <a:lnTo>
                    <a:pt x="3595" y="1939"/>
                  </a:lnTo>
                  <a:lnTo>
                    <a:pt x="3590" y="1937"/>
                  </a:lnTo>
                  <a:lnTo>
                    <a:pt x="3584" y="1939"/>
                  </a:lnTo>
                  <a:lnTo>
                    <a:pt x="3580" y="1941"/>
                  </a:lnTo>
                  <a:lnTo>
                    <a:pt x="3572" y="1935"/>
                  </a:lnTo>
                  <a:lnTo>
                    <a:pt x="3568" y="1927"/>
                  </a:lnTo>
                  <a:lnTo>
                    <a:pt x="3566" y="1920"/>
                  </a:lnTo>
                  <a:lnTo>
                    <a:pt x="3564" y="1912"/>
                  </a:lnTo>
                  <a:lnTo>
                    <a:pt x="3564" y="1889"/>
                  </a:lnTo>
                  <a:lnTo>
                    <a:pt x="3562" y="1879"/>
                  </a:lnTo>
                  <a:lnTo>
                    <a:pt x="3547" y="1844"/>
                  </a:lnTo>
                  <a:lnTo>
                    <a:pt x="3533" y="1805"/>
                  </a:lnTo>
                  <a:lnTo>
                    <a:pt x="3520" y="1766"/>
                  </a:lnTo>
                  <a:lnTo>
                    <a:pt x="3504" y="1726"/>
                  </a:lnTo>
                  <a:lnTo>
                    <a:pt x="3475" y="1646"/>
                  </a:lnTo>
                  <a:lnTo>
                    <a:pt x="3458" y="1605"/>
                  </a:lnTo>
                  <a:lnTo>
                    <a:pt x="3438" y="1569"/>
                  </a:lnTo>
                  <a:lnTo>
                    <a:pt x="3417" y="1534"/>
                  </a:lnTo>
                  <a:lnTo>
                    <a:pt x="3394" y="1501"/>
                  </a:lnTo>
                  <a:lnTo>
                    <a:pt x="3380" y="1487"/>
                  </a:lnTo>
                  <a:lnTo>
                    <a:pt x="3367" y="1474"/>
                  </a:lnTo>
                  <a:lnTo>
                    <a:pt x="3351" y="1460"/>
                  </a:lnTo>
                  <a:lnTo>
                    <a:pt x="3335" y="1448"/>
                  </a:lnTo>
                  <a:lnTo>
                    <a:pt x="3318" y="1437"/>
                  </a:lnTo>
                  <a:lnTo>
                    <a:pt x="3301" y="1427"/>
                  </a:lnTo>
                  <a:lnTo>
                    <a:pt x="3281" y="1419"/>
                  </a:lnTo>
                  <a:lnTo>
                    <a:pt x="3262" y="1414"/>
                  </a:lnTo>
                  <a:lnTo>
                    <a:pt x="3240" y="1408"/>
                  </a:lnTo>
                  <a:lnTo>
                    <a:pt x="3219" y="1404"/>
                  </a:lnTo>
                  <a:lnTo>
                    <a:pt x="3194" y="1404"/>
                  </a:lnTo>
                  <a:lnTo>
                    <a:pt x="3169" y="1404"/>
                  </a:lnTo>
                  <a:lnTo>
                    <a:pt x="3143" y="1408"/>
                  </a:lnTo>
                  <a:lnTo>
                    <a:pt x="3120" y="1408"/>
                  </a:lnTo>
                  <a:lnTo>
                    <a:pt x="3095" y="1410"/>
                  </a:lnTo>
                  <a:lnTo>
                    <a:pt x="3070" y="1408"/>
                  </a:lnTo>
                  <a:lnTo>
                    <a:pt x="3021" y="1402"/>
                  </a:lnTo>
                  <a:lnTo>
                    <a:pt x="2973" y="1396"/>
                  </a:lnTo>
                  <a:lnTo>
                    <a:pt x="2924" y="1390"/>
                  </a:lnTo>
                  <a:lnTo>
                    <a:pt x="2899" y="1390"/>
                  </a:lnTo>
                  <a:lnTo>
                    <a:pt x="2876" y="1390"/>
                  </a:lnTo>
                  <a:lnTo>
                    <a:pt x="2851" y="1392"/>
                  </a:lnTo>
                  <a:lnTo>
                    <a:pt x="2827" y="1396"/>
                  </a:lnTo>
                  <a:lnTo>
                    <a:pt x="2804" y="1404"/>
                  </a:lnTo>
                  <a:lnTo>
                    <a:pt x="2781" y="1412"/>
                  </a:lnTo>
                  <a:lnTo>
                    <a:pt x="2767" y="1417"/>
                  </a:lnTo>
                  <a:lnTo>
                    <a:pt x="2754" y="1423"/>
                  </a:lnTo>
                  <a:lnTo>
                    <a:pt x="2728" y="1435"/>
                  </a:lnTo>
                  <a:lnTo>
                    <a:pt x="2707" y="1450"/>
                  </a:lnTo>
                  <a:lnTo>
                    <a:pt x="2688" y="1470"/>
                  </a:lnTo>
                  <a:lnTo>
                    <a:pt x="2672" y="1489"/>
                  </a:lnTo>
                  <a:lnTo>
                    <a:pt x="2657" y="1510"/>
                  </a:lnTo>
                  <a:lnTo>
                    <a:pt x="2645" y="1532"/>
                  </a:lnTo>
                  <a:lnTo>
                    <a:pt x="2633" y="1555"/>
                  </a:lnTo>
                  <a:lnTo>
                    <a:pt x="2614" y="1605"/>
                  </a:lnTo>
                  <a:lnTo>
                    <a:pt x="2597" y="1656"/>
                  </a:lnTo>
                  <a:lnTo>
                    <a:pt x="2575" y="1704"/>
                  </a:lnTo>
                  <a:lnTo>
                    <a:pt x="2566" y="1728"/>
                  </a:lnTo>
                  <a:lnTo>
                    <a:pt x="2552" y="1751"/>
                  </a:lnTo>
                  <a:lnTo>
                    <a:pt x="2544" y="1770"/>
                  </a:lnTo>
                  <a:lnTo>
                    <a:pt x="2538" y="1790"/>
                  </a:lnTo>
                  <a:lnTo>
                    <a:pt x="2527" y="1830"/>
                  </a:lnTo>
                  <a:lnTo>
                    <a:pt x="2519" y="1873"/>
                  </a:lnTo>
                  <a:lnTo>
                    <a:pt x="2511" y="1916"/>
                  </a:lnTo>
                  <a:lnTo>
                    <a:pt x="2498" y="2003"/>
                  </a:lnTo>
                  <a:lnTo>
                    <a:pt x="2488" y="2044"/>
                  </a:lnTo>
                  <a:lnTo>
                    <a:pt x="2476" y="2084"/>
                  </a:lnTo>
                  <a:lnTo>
                    <a:pt x="2414" y="2086"/>
                  </a:lnTo>
                  <a:lnTo>
                    <a:pt x="2356" y="2086"/>
                  </a:lnTo>
                  <a:lnTo>
                    <a:pt x="2238" y="2082"/>
                  </a:lnTo>
                  <a:lnTo>
                    <a:pt x="2123" y="2079"/>
                  </a:lnTo>
                  <a:lnTo>
                    <a:pt x="2009" y="2071"/>
                  </a:lnTo>
                  <a:lnTo>
                    <a:pt x="1893" y="2065"/>
                  </a:lnTo>
                  <a:lnTo>
                    <a:pt x="1776" y="2059"/>
                  </a:lnTo>
                  <a:lnTo>
                    <a:pt x="1656" y="2053"/>
                  </a:lnTo>
                  <a:lnTo>
                    <a:pt x="1594" y="2051"/>
                  </a:lnTo>
                  <a:lnTo>
                    <a:pt x="1532" y="2051"/>
                  </a:lnTo>
                  <a:lnTo>
                    <a:pt x="1474" y="2050"/>
                  </a:lnTo>
                  <a:lnTo>
                    <a:pt x="1415" y="2046"/>
                  </a:lnTo>
                  <a:lnTo>
                    <a:pt x="1359" y="2040"/>
                  </a:lnTo>
                  <a:lnTo>
                    <a:pt x="1303" y="2034"/>
                  </a:lnTo>
                  <a:lnTo>
                    <a:pt x="1194" y="2019"/>
                  </a:lnTo>
                  <a:lnTo>
                    <a:pt x="1080" y="2003"/>
                  </a:lnTo>
                  <a:lnTo>
                    <a:pt x="1068" y="1972"/>
                  </a:lnTo>
                  <a:lnTo>
                    <a:pt x="1055" y="1943"/>
                  </a:lnTo>
                  <a:lnTo>
                    <a:pt x="1033" y="1883"/>
                  </a:lnTo>
                  <a:lnTo>
                    <a:pt x="1016" y="1821"/>
                  </a:lnTo>
                  <a:lnTo>
                    <a:pt x="999" y="1759"/>
                  </a:lnTo>
                  <a:lnTo>
                    <a:pt x="981" y="1695"/>
                  </a:lnTo>
                  <a:lnTo>
                    <a:pt x="962" y="1633"/>
                  </a:lnTo>
                  <a:lnTo>
                    <a:pt x="950" y="1602"/>
                  </a:lnTo>
                  <a:lnTo>
                    <a:pt x="938" y="1573"/>
                  </a:lnTo>
                  <a:lnTo>
                    <a:pt x="925" y="1543"/>
                  </a:lnTo>
                  <a:lnTo>
                    <a:pt x="909" y="1514"/>
                  </a:lnTo>
                  <a:lnTo>
                    <a:pt x="886" y="1481"/>
                  </a:lnTo>
                  <a:lnTo>
                    <a:pt x="861" y="1450"/>
                  </a:lnTo>
                  <a:lnTo>
                    <a:pt x="847" y="1435"/>
                  </a:lnTo>
                  <a:lnTo>
                    <a:pt x="832" y="1421"/>
                  </a:lnTo>
                  <a:lnTo>
                    <a:pt x="814" y="1410"/>
                  </a:lnTo>
                  <a:lnTo>
                    <a:pt x="797" y="1400"/>
                  </a:lnTo>
                  <a:lnTo>
                    <a:pt x="741" y="1396"/>
                  </a:lnTo>
                  <a:lnTo>
                    <a:pt x="684" y="1394"/>
                  </a:lnTo>
                  <a:lnTo>
                    <a:pt x="574" y="1394"/>
                  </a:lnTo>
                  <a:lnTo>
                    <a:pt x="520" y="1396"/>
                  </a:lnTo>
                  <a:lnTo>
                    <a:pt x="465" y="1398"/>
                  </a:lnTo>
                  <a:lnTo>
                    <a:pt x="409" y="1400"/>
                  </a:lnTo>
                  <a:lnTo>
                    <a:pt x="353" y="1404"/>
                  </a:lnTo>
                  <a:lnTo>
                    <a:pt x="329" y="1421"/>
                  </a:lnTo>
                  <a:lnTo>
                    <a:pt x="308" y="1441"/>
                  </a:lnTo>
                  <a:lnTo>
                    <a:pt x="289" y="1462"/>
                  </a:lnTo>
                  <a:lnTo>
                    <a:pt x="273" y="1483"/>
                  </a:lnTo>
                  <a:lnTo>
                    <a:pt x="256" y="1505"/>
                  </a:lnTo>
                  <a:lnTo>
                    <a:pt x="242" y="1528"/>
                  </a:lnTo>
                  <a:lnTo>
                    <a:pt x="229" y="1553"/>
                  </a:lnTo>
                  <a:lnTo>
                    <a:pt x="215" y="1576"/>
                  </a:lnTo>
                  <a:lnTo>
                    <a:pt x="194" y="1627"/>
                  </a:lnTo>
                  <a:lnTo>
                    <a:pt x="174" y="1679"/>
                  </a:lnTo>
                  <a:lnTo>
                    <a:pt x="159" y="1732"/>
                  </a:lnTo>
                  <a:lnTo>
                    <a:pt x="143" y="1786"/>
                  </a:lnTo>
                  <a:lnTo>
                    <a:pt x="132" y="1811"/>
                  </a:lnTo>
                  <a:lnTo>
                    <a:pt x="118" y="1834"/>
                  </a:lnTo>
                  <a:lnTo>
                    <a:pt x="112" y="1848"/>
                  </a:lnTo>
                  <a:lnTo>
                    <a:pt x="108" y="1860"/>
                  </a:lnTo>
                  <a:lnTo>
                    <a:pt x="106" y="1873"/>
                  </a:lnTo>
                  <a:lnTo>
                    <a:pt x="104" y="1889"/>
                  </a:lnTo>
                  <a:lnTo>
                    <a:pt x="93" y="1891"/>
                  </a:lnTo>
                  <a:lnTo>
                    <a:pt x="83" y="1891"/>
                  </a:lnTo>
                  <a:lnTo>
                    <a:pt x="72" y="1889"/>
                  </a:lnTo>
                  <a:lnTo>
                    <a:pt x="60" y="1887"/>
                  </a:lnTo>
                  <a:lnTo>
                    <a:pt x="39" y="1879"/>
                  </a:lnTo>
                  <a:lnTo>
                    <a:pt x="19" y="1869"/>
                  </a:lnTo>
                  <a:lnTo>
                    <a:pt x="2" y="1834"/>
                  </a:lnTo>
                  <a:lnTo>
                    <a:pt x="0" y="1724"/>
                  </a:lnTo>
                  <a:lnTo>
                    <a:pt x="0" y="1613"/>
                  </a:lnTo>
                  <a:lnTo>
                    <a:pt x="4" y="1505"/>
                  </a:lnTo>
                  <a:lnTo>
                    <a:pt x="8" y="1398"/>
                  </a:lnTo>
                  <a:lnTo>
                    <a:pt x="21" y="1185"/>
                  </a:lnTo>
                  <a:lnTo>
                    <a:pt x="29" y="1078"/>
                  </a:lnTo>
                  <a:lnTo>
                    <a:pt x="33" y="973"/>
                  </a:lnTo>
                  <a:lnTo>
                    <a:pt x="118" y="971"/>
                  </a:lnTo>
                  <a:lnTo>
                    <a:pt x="201" y="973"/>
                  </a:lnTo>
                  <a:lnTo>
                    <a:pt x="283" y="975"/>
                  </a:lnTo>
                  <a:lnTo>
                    <a:pt x="362" y="981"/>
                  </a:lnTo>
                  <a:lnTo>
                    <a:pt x="525" y="991"/>
                  </a:lnTo>
                  <a:lnTo>
                    <a:pt x="609" y="995"/>
                  </a:lnTo>
                  <a:lnTo>
                    <a:pt x="694" y="997"/>
                  </a:lnTo>
                  <a:lnTo>
                    <a:pt x="1375" y="1032"/>
                  </a:lnTo>
                  <a:lnTo>
                    <a:pt x="1377" y="1030"/>
                  </a:lnTo>
                  <a:lnTo>
                    <a:pt x="1381" y="1026"/>
                  </a:lnTo>
                  <a:lnTo>
                    <a:pt x="1383" y="1024"/>
                  </a:lnTo>
                  <a:lnTo>
                    <a:pt x="1381" y="1020"/>
                  </a:lnTo>
                  <a:lnTo>
                    <a:pt x="1375" y="1016"/>
                  </a:lnTo>
                  <a:lnTo>
                    <a:pt x="1365" y="1012"/>
                  </a:lnTo>
                  <a:lnTo>
                    <a:pt x="1344" y="1010"/>
                  </a:lnTo>
                  <a:lnTo>
                    <a:pt x="1322" y="1006"/>
                  </a:lnTo>
                  <a:lnTo>
                    <a:pt x="1313" y="1004"/>
                  </a:lnTo>
                  <a:lnTo>
                    <a:pt x="1303" y="1001"/>
                  </a:lnTo>
                  <a:lnTo>
                    <a:pt x="1225" y="1001"/>
                  </a:lnTo>
                  <a:lnTo>
                    <a:pt x="1146" y="1001"/>
                  </a:lnTo>
                  <a:lnTo>
                    <a:pt x="1068" y="997"/>
                  </a:lnTo>
                  <a:lnTo>
                    <a:pt x="987" y="995"/>
                  </a:lnTo>
                  <a:lnTo>
                    <a:pt x="828" y="987"/>
                  </a:lnTo>
                  <a:lnTo>
                    <a:pt x="506" y="968"/>
                  </a:lnTo>
                  <a:lnTo>
                    <a:pt x="345" y="958"/>
                  </a:lnTo>
                  <a:lnTo>
                    <a:pt x="188" y="950"/>
                  </a:lnTo>
                  <a:lnTo>
                    <a:pt x="110" y="946"/>
                  </a:lnTo>
                  <a:lnTo>
                    <a:pt x="33" y="946"/>
                  </a:lnTo>
                  <a:lnTo>
                    <a:pt x="37" y="857"/>
                  </a:lnTo>
                  <a:lnTo>
                    <a:pt x="42" y="772"/>
                  </a:lnTo>
                  <a:lnTo>
                    <a:pt x="50" y="688"/>
                  </a:lnTo>
                  <a:lnTo>
                    <a:pt x="58" y="607"/>
                  </a:lnTo>
                  <a:lnTo>
                    <a:pt x="68" y="525"/>
                  </a:lnTo>
                  <a:lnTo>
                    <a:pt x="79" y="444"/>
                  </a:lnTo>
                  <a:lnTo>
                    <a:pt x="93" y="363"/>
                  </a:lnTo>
                  <a:lnTo>
                    <a:pt x="110" y="279"/>
                  </a:lnTo>
                  <a:lnTo>
                    <a:pt x="167" y="275"/>
                  </a:lnTo>
                  <a:lnTo>
                    <a:pt x="223" y="275"/>
                  </a:lnTo>
                  <a:lnTo>
                    <a:pt x="283" y="273"/>
                  </a:lnTo>
                  <a:lnTo>
                    <a:pt x="341" y="271"/>
                  </a:lnTo>
                  <a:lnTo>
                    <a:pt x="461" y="269"/>
                  </a:lnTo>
                  <a:lnTo>
                    <a:pt x="521" y="268"/>
                  </a:lnTo>
                  <a:lnTo>
                    <a:pt x="580" y="262"/>
                  </a:lnTo>
                  <a:lnTo>
                    <a:pt x="735" y="260"/>
                  </a:lnTo>
                  <a:lnTo>
                    <a:pt x="888" y="260"/>
                  </a:lnTo>
                  <a:lnTo>
                    <a:pt x="1037" y="260"/>
                  </a:lnTo>
                  <a:lnTo>
                    <a:pt x="1185" y="260"/>
                  </a:lnTo>
                  <a:lnTo>
                    <a:pt x="1330" y="264"/>
                  </a:lnTo>
                  <a:lnTo>
                    <a:pt x="1478" y="271"/>
                  </a:lnTo>
                  <a:lnTo>
                    <a:pt x="1551" y="275"/>
                  </a:lnTo>
                  <a:lnTo>
                    <a:pt x="1625" y="281"/>
                  </a:lnTo>
                  <a:lnTo>
                    <a:pt x="1699" y="289"/>
                  </a:lnTo>
                  <a:lnTo>
                    <a:pt x="1772" y="297"/>
                  </a:lnTo>
                  <a:lnTo>
                    <a:pt x="1815" y="291"/>
                  </a:lnTo>
                  <a:lnTo>
                    <a:pt x="1858" y="289"/>
                  </a:lnTo>
                  <a:lnTo>
                    <a:pt x="1902" y="287"/>
                  </a:lnTo>
                  <a:lnTo>
                    <a:pt x="1947" y="289"/>
                  </a:lnTo>
                  <a:lnTo>
                    <a:pt x="1993" y="289"/>
                  </a:lnTo>
                  <a:lnTo>
                    <a:pt x="2038" y="291"/>
                  </a:lnTo>
                  <a:lnTo>
                    <a:pt x="2085" y="291"/>
                  </a:lnTo>
                  <a:lnTo>
                    <a:pt x="2131" y="289"/>
                  </a:lnTo>
                  <a:lnTo>
                    <a:pt x="2147" y="326"/>
                  </a:lnTo>
                  <a:lnTo>
                    <a:pt x="2160" y="363"/>
                  </a:lnTo>
                  <a:lnTo>
                    <a:pt x="2185" y="438"/>
                  </a:lnTo>
                  <a:lnTo>
                    <a:pt x="2209" y="516"/>
                  </a:lnTo>
                  <a:lnTo>
                    <a:pt x="2226" y="593"/>
                  </a:lnTo>
                  <a:lnTo>
                    <a:pt x="2246" y="673"/>
                  </a:lnTo>
                  <a:lnTo>
                    <a:pt x="2277" y="832"/>
                  </a:lnTo>
                  <a:lnTo>
                    <a:pt x="2294" y="913"/>
                  </a:lnTo>
                  <a:lnTo>
                    <a:pt x="2294" y="925"/>
                  </a:lnTo>
                  <a:lnTo>
                    <a:pt x="2292" y="938"/>
                  </a:lnTo>
                  <a:lnTo>
                    <a:pt x="2292" y="968"/>
                  </a:lnTo>
                  <a:lnTo>
                    <a:pt x="2292" y="981"/>
                  </a:lnTo>
                  <a:lnTo>
                    <a:pt x="2292" y="997"/>
                  </a:lnTo>
                  <a:lnTo>
                    <a:pt x="2296" y="1010"/>
                  </a:lnTo>
                  <a:lnTo>
                    <a:pt x="2302" y="1024"/>
                  </a:lnTo>
                  <a:lnTo>
                    <a:pt x="2337" y="997"/>
                  </a:lnTo>
                  <a:lnTo>
                    <a:pt x="2331" y="995"/>
                  </a:lnTo>
                  <a:lnTo>
                    <a:pt x="2325" y="991"/>
                  </a:lnTo>
                  <a:lnTo>
                    <a:pt x="2321" y="987"/>
                  </a:lnTo>
                  <a:lnTo>
                    <a:pt x="2319" y="981"/>
                  </a:lnTo>
                  <a:lnTo>
                    <a:pt x="2315" y="968"/>
                  </a:lnTo>
                  <a:lnTo>
                    <a:pt x="2315" y="954"/>
                  </a:lnTo>
                  <a:lnTo>
                    <a:pt x="2315" y="923"/>
                  </a:lnTo>
                  <a:lnTo>
                    <a:pt x="2315" y="907"/>
                  </a:lnTo>
                  <a:lnTo>
                    <a:pt x="2315" y="896"/>
                  </a:lnTo>
                  <a:lnTo>
                    <a:pt x="2296" y="828"/>
                  </a:lnTo>
                  <a:lnTo>
                    <a:pt x="2280" y="758"/>
                  </a:lnTo>
                  <a:lnTo>
                    <a:pt x="2267" y="686"/>
                  </a:lnTo>
                  <a:lnTo>
                    <a:pt x="2251" y="617"/>
                  </a:lnTo>
                  <a:lnTo>
                    <a:pt x="2238" y="549"/>
                  </a:lnTo>
                  <a:lnTo>
                    <a:pt x="2218" y="481"/>
                  </a:lnTo>
                  <a:lnTo>
                    <a:pt x="2209" y="448"/>
                  </a:lnTo>
                  <a:lnTo>
                    <a:pt x="2197" y="415"/>
                  </a:lnTo>
                  <a:lnTo>
                    <a:pt x="2183" y="382"/>
                  </a:lnTo>
                  <a:lnTo>
                    <a:pt x="2168" y="351"/>
                  </a:lnTo>
                  <a:lnTo>
                    <a:pt x="2166" y="337"/>
                  </a:lnTo>
                  <a:lnTo>
                    <a:pt x="2164" y="322"/>
                  </a:lnTo>
                  <a:lnTo>
                    <a:pt x="2164" y="308"/>
                  </a:lnTo>
                  <a:lnTo>
                    <a:pt x="2162" y="293"/>
                  </a:lnTo>
                  <a:lnTo>
                    <a:pt x="2158" y="281"/>
                  </a:lnTo>
                  <a:lnTo>
                    <a:pt x="2156" y="275"/>
                  </a:lnTo>
                  <a:lnTo>
                    <a:pt x="2152" y="271"/>
                  </a:lnTo>
                  <a:lnTo>
                    <a:pt x="2149" y="268"/>
                  </a:lnTo>
                  <a:lnTo>
                    <a:pt x="2143" y="264"/>
                  </a:lnTo>
                  <a:lnTo>
                    <a:pt x="2135" y="264"/>
                  </a:lnTo>
                  <a:lnTo>
                    <a:pt x="2127" y="264"/>
                  </a:lnTo>
                  <a:lnTo>
                    <a:pt x="2057" y="271"/>
                  </a:lnTo>
                  <a:lnTo>
                    <a:pt x="1991" y="275"/>
                  </a:lnTo>
                  <a:lnTo>
                    <a:pt x="1926" y="277"/>
                  </a:lnTo>
                  <a:lnTo>
                    <a:pt x="1860" y="279"/>
                  </a:lnTo>
                  <a:lnTo>
                    <a:pt x="1796" y="277"/>
                  </a:lnTo>
                  <a:lnTo>
                    <a:pt x="1732" y="273"/>
                  </a:lnTo>
                  <a:lnTo>
                    <a:pt x="1606" y="266"/>
                  </a:lnTo>
                  <a:lnTo>
                    <a:pt x="1543" y="260"/>
                  </a:lnTo>
                  <a:lnTo>
                    <a:pt x="1481" y="256"/>
                  </a:lnTo>
                  <a:lnTo>
                    <a:pt x="1355" y="246"/>
                  </a:lnTo>
                  <a:lnTo>
                    <a:pt x="1291" y="242"/>
                  </a:lnTo>
                  <a:lnTo>
                    <a:pt x="1227" y="240"/>
                  </a:lnTo>
                  <a:lnTo>
                    <a:pt x="1163" y="240"/>
                  </a:lnTo>
                  <a:lnTo>
                    <a:pt x="1097" y="242"/>
                  </a:lnTo>
                  <a:lnTo>
                    <a:pt x="977" y="240"/>
                  </a:lnTo>
                  <a:lnTo>
                    <a:pt x="855" y="240"/>
                  </a:lnTo>
                  <a:lnTo>
                    <a:pt x="735" y="242"/>
                  </a:lnTo>
                  <a:lnTo>
                    <a:pt x="492" y="250"/>
                  </a:lnTo>
                  <a:lnTo>
                    <a:pt x="250" y="256"/>
                  </a:lnTo>
                  <a:lnTo>
                    <a:pt x="130" y="256"/>
                  </a:lnTo>
                  <a:lnTo>
                    <a:pt x="130" y="240"/>
                  </a:lnTo>
                  <a:lnTo>
                    <a:pt x="132" y="227"/>
                  </a:lnTo>
                  <a:lnTo>
                    <a:pt x="136" y="211"/>
                  </a:lnTo>
                  <a:lnTo>
                    <a:pt x="139" y="198"/>
                  </a:lnTo>
                  <a:lnTo>
                    <a:pt x="145" y="184"/>
                  </a:lnTo>
                  <a:lnTo>
                    <a:pt x="155" y="171"/>
                  </a:lnTo>
                  <a:lnTo>
                    <a:pt x="165" y="159"/>
                  </a:lnTo>
                  <a:lnTo>
                    <a:pt x="174" y="147"/>
                  </a:lnTo>
                  <a:lnTo>
                    <a:pt x="198" y="126"/>
                  </a:lnTo>
                  <a:lnTo>
                    <a:pt x="223" y="107"/>
                  </a:lnTo>
                  <a:lnTo>
                    <a:pt x="248" y="89"/>
                  </a:lnTo>
                  <a:lnTo>
                    <a:pt x="275" y="74"/>
                  </a:lnTo>
                  <a:lnTo>
                    <a:pt x="289" y="70"/>
                  </a:lnTo>
                  <a:lnTo>
                    <a:pt x="302" y="66"/>
                  </a:lnTo>
                  <a:lnTo>
                    <a:pt x="328" y="50"/>
                  </a:lnTo>
                  <a:lnTo>
                    <a:pt x="341" y="45"/>
                  </a:lnTo>
                  <a:lnTo>
                    <a:pt x="353" y="41"/>
                  </a:lnTo>
                  <a:lnTo>
                    <a:pt x="360" y="41"/>
                  </a:lnTo>
                  <a:lnTo>
                    <a:pt x="366" y="43"/>
                  </a:lnTo>
                  <a:lnTo>
                    <a:pt x="374" y="45"/>
                  </a:lnTo>
                  <a:lnTo>
                    <a:pt x="382" y="48"/>
                  </a:lnTo>
                  <a:lnTo>
                    <a:pt x="386" y="54"/>
                  </a:lnTo>
                  <a:lnTo>
                    <a:pt x="388" y="62"/>
                  </a:lnTo>
                  <a:lnTo>
                    <a:pt x="392" y="68"/>
                  </a:lnTo>
                  <a:lnTo>
                    <a:pt x="393" y="70"/>
                  </a:lnTo>
                  <a:lnTo>
                    <a:pt x="397" y="72"/>
                  </a:lnTo>
                  <a:lnTo>
                    <a:pt x="401" y="39"/>
                  </a:lnTo>
                  <a:lnTo>
                    <a:pt x="508" y="27"/>
                  </a:lnTo>
                  <a:lnTo>
                    <a:pt x="616" y="17"/>
                  </a:lnTo>
                  <a:lnTo>
                    <a:pt x="727" y="12"/>
                  </a:lnTo>
                  <a:lnTo>
                    <a:pt x="840" y="6"/>
                  </a:lnTo>
                  <a:lnTo>
                    <a:pt x="952" y="2"/>
                  </a:lnTo>
                  <a:lnTo>
                    <a:pt x="1068" y="0"/>
                  </a:lnTo>
                  <a:lnTo>
                    <a:pt x="1183" y="0"/>
                  </a:lnTo>
                  <a:lnTo>
                    <a:pt x="1301" y="2"/>
                  </a:lnTo>
                  <a:lnTo>
                    <a:pt x="1532" y="8"/>
                  </a:lnTo>
                  <a:lnTo>
                    <a:pt x="1763" y="15"/>
                  </a:lnTo>
                  <a:lnTo>
                    <a:pt x="1877" y="19"/>
                  </a:lnTo>
                  <a:lnTo>
                    <a:pt x="1991" y="23"/>
                  </a:lnTo>
                  <a:lnTo>
                    <a:pt x="2102" y="29"/>
                  </a:lnTo>
                  <a:lnTo>
                    <a:pt x="2213" y="33"/>
                  </a:lnTo>
                  <a:lnTo>
                    <a:pt x="2251" y="39"/>
                  </a:lnTo>
                  <a:lnTo>
                    <a:pt x="2292" y="45"/>
                  </a:lnTo>
                  <a:lnTo>
                    <a:pt x="2333" y="48"/>
                  </a:lnTo>
                  <a:lnTo>
                    <a:pt x="2352" y="48"/>
                  </a:lnTo>
                  <a:lnTo>
                    <a:pt x="2374" y="46"/>
                  </a:lnTo>
                  <a:lnTo>
                    <a:pt x="2374" y="60"/>
                  </a:lnTo>
                  <a:lnTo>
                    <a:pt x="2393" y="58"/>
                  </a:lnTo>
                  <a:lnTo>
                    <a:pt x="2412" y="58"/>
                  </a:lnTo>
                  <a:lnTo>
                    <a:pt x="2451" y="60"/>
                  </a:lnTo>
                  <a:lnTo>
                    <a:pt x="2488" y="66"/>
                  </a:lnTo>
                  <a:lnTo>
                    <a:pt x="2527" y="74"/>
                  </a:lnTo>
                  <a:lnTo>
                    <a:pt x="2602" y="89"/>
                  </a:lnTo>
                  <a:lnTo>
                    <a:pt x="2639" y="95"/>
                  </a:lnTo>
                  <a:lnTo>
                    <a:pt x="2678" y="99"/>
                  </a:lnTo>
                  <a:lnTo>
                    <a:pt x="2897" y="128"/>
                  </a:lnTo>
                  <a:lnTo>
                    <a:pt x="3112" y="163"/>
                  </a:lnTo>
                  <a:lnTo>
                    <a:pt x="3328" y="198"/>
                  </a:lnTo>
                  <a:lnTo>
                    <a:pt x="3434" y="213"/>
                  </a:lnTo>
                  <a:lnTo>
                    <a:pt x="3539" y="231"/>
                  </a:lnTo>
                  <a:lnTo>
                    <a:pt x="3553" y="238"/>
                  </a:lnTo>
                  <a:lnTo>
                    <a:pt x="3566" y="246"/>
                  </a:lnTo>
                  <a:lnTo>
                    <a:pt x="3578" y="258"/>
                  </a:lnTo>
                  <a:lnTo>
                    <a:pt x="3588" y="269"/>
                  </a:lnTo>
                  <a:lnTo>
                    <a:pt x="3605" y="297"/>
                  </a:lnTo>
                  <a:lnTo>
                    <a:pt x="3623" y="322"/>
                  </a:lnTo>
                  <a:lnTo>
                    <a:pt x="3679" y="479"/>
                  </a:lnTo>
                  <a:lnTo>
                    <a:pt x="3708" y="556"/>
                  </a:lnTo>
                  <a:lnTo>
                    <a:pt x="3766" y="714"/>
                  </a:lnTo>
                  <a:lnTo>
                    <a:pt x="3793" y="791"/>
                  </a:lnTo>
                  <a:lnTo>
                    <a:pt x="3818" y="873"/>
                  </a:lnTo>
                  <a:lnTo>
                    <a:pt x="3844" y="952"/>
                  </a:lnTo>
                  <a:lnTo>
                    <a:pt x="3840" y="960"/>
                  </a:lnTo>
                  <a:lnTo>
                    <a:pt x="3840" y="969"/>
                  </a:lnTo>
                  <a:lnTo>
                    <a:pt x="3842" y="977"/>
                  </a:lnTo>
                  <a:lnTo>
                    <a:pt x="3846" y="985"/>
                  </a:lnTo>
                  <a:lnTo>
                    <a:pt x="3855" y="1001"/>
                  </a:lnTo>
                  <a:lnTo>
                    <a:pt x="3863" y="1016"/>
                  </a:lnTo>
                  <a:lnTo>
                    <a:pt x="4012" y="1049"/>
                  </a:lnTo>
                  <a:lnTo>
                    <a:pt x="4160" y="1084"/>
                  </a:lnTo>
                  <a:lnTo>
                    <a:pt x="4305" y="1119"/>
                  </a:lnTo>
                  <a:lnTo>
                    <a:pt x="4453" y="1154"/>
                  </a:lnTo>
                  <a:lnTo>
                    <a:pt x="4602" y="1187"/>
                  </a:lnTo>
                  <a:lnTo>
                    <a:pt x="4749" y="1218"/>
                  </a:lnTo>
                  <a:lnTo>
                    <a:pt x="4825" y="1231"/>
                  </a:lnTo>
                  <a:lnTo>
                    <a:pt x="4901" y="1243"/>
                  </a:lnTo>
                  <a:lnTo>
                    <a:pt x="4976" y="1255"/>
                  </a:lnTo>
                  <a:lnTo>
                    <a:pt x="5054" y="1264"/>
                  </a:lnTo>
                  <a:lnTo>
                    <a:pt x="5073" y="1274"/>
                  </a:lnTo>
                  <a:lnTo>
                    <a:pt x="5085" y="1278"/>
                  </a:lnTo>
                  <a:lnTo>
                    <a:pt x="5096" y="1282"/>
                  </a:lnTo>
                  <a:lnTo>
                    <a:pt x="5106" y="1287"/>
                  </a:lnTo>
                  <a:lnTo>
                    <a:pt x="5116" y="1293"/>
                  </a:lnTo>
                  <a:lnTo>
                    <a:pt x="5127" y="1301"/>
                  </a:lnTo>
                  <a:lnTo>
                    <a:pt x="5135" y="1309"/>
                  </a:lnTo>
                  <a:lnTo>
                    <a:pt x="5093" y="1309"/>
                  </a:lnTo>
                  <a:lnTo>
                    <a:pt x="5048" y="1309"/>
                  </a:lnTo>
                  <a:lnTo>
                    <a:pt x="5005" y="1313"/>
                  </a:lnTo>
                  <a:lnTo>
                    <a:pt x="4963" y="1317"/>
                  </a:lnTo>
                  <a:lnTo>
                    <a:pt x="4879" y="1328"/>
                  </a:lnTo>
                  <a:lnTo>
                    <a:pt x="4796" y="1342"/>
                  </a:lnTo>
                  <a:lnTo>
                    <a:pt x="4714" y="1340"/>
                  </a:lnTo>
                  <a:lnTo>
                    <a:pt x="4631" y="1340"/>
                  </a:lnTo>
                  <a:lnTo>
                    <a:pt x="4550" y="1342"/>
                  </a:lnTo>
                  <a:lnTo>
                    <a:pt x="4468" y="1342"/>
                  </a:lnTo>
                  <a:lnTo>
                    <a:pt x="4389" y="1342"/>
                  </a:lnTo>
                  <a:lnTo>
                    <a:pt x="4348" y="1340"/>
                  </a:lnTo>
                  <a:lnTo>
                    <a:pt x="4309" y="1338"/>
                  </a:lnTo>
                  <a:lnTo>
                    <a:pt x="4270" y="1332"/>
                  </a:lnTo>
                  <a:lnTo>
                    <a:pt x="4230" y="1328"/>
                  </a:lnTo>
                  <a:lnTo>
                    <a:pt x="4191" y="1320"/>
                  </a:lnTo>
                  <a:lnTo>
                    <a:pt x="4152" y="1311"/>
                  </a:lnTo>
                  <a:lnTo>
                    <a:pt x="4142" y="1301"/>
                  </a:lnTo>
                  <a:lnTo>
                    <a:pt x="4131" y="1293"/>
                  </a:lnTo>
                  <a:lnTo>
                    <a:pt x="4121" y="1287"/>
                  </a:lnTo>
                  <a:lnTo>
                    <a:pt x="4109" y="1284"/>
                  </a:lnTo>
                  <a:lnTo>
                    <a:pt x="4096" y="1280"/>
                  </a:lnTo>
                  <a:lnTo>
                    <a:pt x="4082" y="1278"/>
                  </a:lnTo>
                  <a:lnTo>
                    <a:pt x="4055" y="1278"/>
                  </a:lnTo>
                  <a:lnTo>
                    <a:pt x="4028" y="1280"/>
                  </a:lnTo>
                  <a:lnTo>
                    <a:pt x="4001" y="1284"/>
                  </a:lnTo>
                  <a:lnTo>
                    <a:pt x="3974" y="1286"/>
                  </a:lnTo>
                  <a:lnTo>
                    <a:pt x="3950" y="1286"/>
                  </a:lnTo>
                  <a:lnTo>
                    <a:pt x="3917" y="1286"/>
                  </a:lnTo>
                  <a:lnTo>
                    <a:pt x="3884" y="1284"/>
                  </a:lnTo>
                  <a:lnTo>
                    <a:pt x="3815" y="1284"/>
                  </a:lnTo>
                  <a:lnTo>
                    <a:pt x="3780" y="1284"/>
                  </a:lnTo>
                  <a:lnTo>
                    <a:pt x="3745" y="1286"/>
                  </a:lnTo>
                  <a:lnTo>
                    <a:pt x="3712" y="1291"/>
                  </a:lnTo>
                  <a:lnTo>
                    <a:pt x="3681" y="1297"/>
                  </a:lnTo>
                  <a:lnTo>
                    <a:pt x="3667" y="1313"/>
                  </a:lnTo>
                  <a:lnTo>
                    <a:pt x="3654" y="1330"/>
                  </a:lnTo>
                  <a:lnTo>
                    <a:pt x="3646" y="1348"/>
                  </a:lnTo>
                  <a:lnTo>
                    <a:pt x="3640" y="1367"/>
                  </a:lnTo>
                  <a:lnTo>
                    <a:pt x="3634" y="1386"/>
                  </a:lnTo>
                  <a:lnTo>
                    <a:pt x="3632" y="1408"/>
                  </a:lnTo>
                  <a:lnTo>
                    <a:pt x="3632" y="1429"/>
                  </a:lnTo>
                  <a:lnTo>
                    <a:pt x="3632" y="1450"/>
                  </a:lnTo>
                  <a:lnTo>
                    <a:pt x="3632" y="1495"/>
                  </a:lnTo>
                  <a:lnTo>
                    <a:pt x="3634" y="1538"/>
                  </a:lnTo>
                  <a:lnTo>
                    <a:pt x="3634" y="1559"/>
                  </a:lnTo>
                  <a:lnTo>
                    <a:pt x="3632" y="1580"/>
                  </a:lnTo>
                  <a:lnTo>
                    <a:pt x="3628" y="1600"/>
                  </a:lnTo>
                  <a:lnTo>
                    <a:pt x="3623" y="1617"/>
                  </a:lnTo>
                  <a:lnTo>
                    <a:pt x="3621" y="1671"/>
                  </a:lnTo>
                  <a:lnTo>
                    <a:pt x="3621" y="1701"/>
                  </a:lnTo>
                  <a:lnTo>
                    <a:pt x="3621" y="1728"/>
                  </a:lnTo>
                  <a:lnTo>
                    <a:pt x="3624" y="1755"/>
                  </a:lnTo>
                  <a:lnTo>
                    <a:pt x="3630" y="1782"/>
                  </a:lnTo>
                  <a:lnTo>
                    <a:pt x="3638" y="1805"/>
                  </a:lnTo>
                  <a:lnTo>
                    <a:pt x="3644" y="1817"/>
                  </a:lnTo>
                  <a:lnTo>
                    <a:pt x="3650" y="1828"/>
                  </a:lnTo>
                  <a:lnTo>
                    <a:pt x="3714" y="1834"/>
                  </a:lnTo>
                  <a:lnTo>
                    <a:pt x="3776" y="1838"/>
                  </a:lnTo>
                  <a:lnTo>
                    <a:pt x="3838" y="1840"/>
                  </a:lnTo>
                  <a:lnTo>
                    <a:pt x="3900" y="1840"/>
                  </a:lnTo>
                  <a:lnTo>
                    <a:pt x="4024" y="1838"/>
                  </a:lnTo>
                  <a:lnTo>
                    <a:pt x="4146" y="1834"/>
                  </a:lnTo>
                  <a:lnTo>
                    <a:pt x="4268" y="1828"/>
                  </a:lnTo>
                  <a:lnTo>
                    <a:pt x="4394" y="1825"/>
                  </a:lnTo>
                  <a:lnTo>
                    <a:pt x="4456" y="1823"/>
                  </a:lnTo>
                  <a:lnTo>
                    <a:pt x="4520" y="1825"/>
                  </a:lnTo>
                  <a:lnTo>
                    <a:pt x="4586" y="1825"/>
                  </a:lnTo>
                  <a:lnTo>
                    <a:pt x="4650" y="1828"/>
                  </a:lnTo>
                  <a:lnTo>
                    <a:pt x="4714" y="1827"/>
                  </a:lnTo>
                  <a:lnTo>
                    <a:pt x="4778" y="1827"/>
                  </a:lnTo>
                  <a:lnTo>
                    <a:pt x="4910" y="1832"/>
                  </a:lnTo>
                  <a:lnTo>
                    <a:pt x="4976" y="1834"/>
                  </a:lnTo>
                  <a:lnTo>
                    <a:pt x="5040" y="1836"/>
                  </a:lnTo>
                  <a:lnTo>
                    <a:pt x="5102" y="1836"/>
                  </a:lnTo>
                  <a:lnTo>
                    <a:pt x="5164" y="1836"/>
                  </a:lnTo>
                  <a:lnTo>
                    <a:pt x="5160" y="1858"/>
                  </a:lnTo>
                  <a:lnTo>
                    <a:pt x="5157" y="1879"/>
                  </a:lnTo>
                  <a:lnTo>
                    <a:pt x="5157" y="1902"/>
                  </a:lnTo>
                  <a:lnTo>
                    <a:pt x="5157" y="1912"/>
                  </a:lnTo>
                  <a:lnTo>
                    <a:pt x="5160" y="192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0" name="Freeform 20"/>
            <p:cNvSpPr>
              <a:spLocks/>
            </p:cNvSpPr>
            <p:nvPr/>
          </p:nvSpPr>
          <p:spPr bwMode="auto">
            <a:xfrm>
              <a:off x="4105" y="4322"/>
              <a:ext cx="49" cy="100"/>
            </a:xfrm>
            <a:custGeom>
              <a:avLst/>
              <a:gdLst>
                <a:gd name="T0" fmla="*/ 34 w 99"/>
                <a:gd name="T1" fmla="*/ 100 h 200"/>
                <a:gd name="T2" fmla="*/ 28 w 99"/>
                <a:gd name="T3" fmla="*/ 100 h 200"/>
                <a:gd name="T4" fmla="*/ 22 w 99"/>
                <a:gd name="T5" fmla="*/ 98 h 200"/>
                <a:gd name="T6" fmla="*/ 18 w 99"/>
                <a:gd name="T7" fmla="*/ 94 h 200"/>
                <a:gd name="T8" fmla="*/ 14 w 99"/>
                <a:gd name="T9" fmla="*/ 90 h 200"/>
                <a:gd name="T10" fmla="*/ 8 w 99"/>
                <a:gd name="T11" fmla="*/ 82 h 200"/>
                <a:gd name="T12" fmla="*/ 2 w 99"/>
                <a:gd name="T13" fmla="*/ 72 h 200"/>
                <a:gd name="T14" fmla="*/ 0 w 99"/>
                <a:gd name="T15" fmla="*/ 61 h 200"/>
                <a:gd name="T16" fmla="*/ 0 w 99"/>
                <a:gd name="T17" fmla="*/ 52 h 200"/>
                <a:gd name="T18" fmla="*/ 2 w 99"/>
                <a:gd name="T19" fmla="*/ 42 h 200"/>
                <a:gd name="T20" fmla="*/ 5 w 99"/>
                <a:gd name="T21" fmla="*/ 32 h 200"/>
                <a:gd name="T22" fmla="*/ 9 w 99"/>
                <a:gd name="T23" fmla="*/ 23 h 200"/>
                <a:gd name="T24" fmla="*/ 14 w 99"/>
                <a:gd name="T25" fmla="*/ 16 h 200"/>
                <a:gd name="T26" fmla="*/ 20 w 99"/>
                <a:gd name="T27" fmla="*/ 8 h 200"/>
                <a:gd name="T28" fmla="*/ 27 w 99"/>
                <a:gd name="T29" fmla="*/ 1 h 200"/>
                <a:gd name="T30" fmla="*/ 31 w 99"/>
                <a:gd name="T31" fmla="*/ 0 h 200"/>
                <a:gd name="T32" fmla="*/ 35 w 99"/>
                <a:gd name="T33" fmla="*/ 1 h 200"/>
                <a:gd name="T34" fmla="*/ 37 w 99"/>
                <a:gd name="T35" fmla="*/ 3 h 200"/>
                <a:gd name="T36" fmla="*/ 39 w 99"/>
                <a:gd name="T37" fmla="*/ 6 h 200"/>
                <a:gd name="T38" fmla="*/ 43 w 99"/>
                <a:gd name="T39" fmla="*/ 12 h 200"/>
                <a:gd name="T40" fmla="*/ 46 w 99"/>
                <a:gd name="T41" fmla="*/ 17 h 200"/>
                <a:gd name="T42" fmla="*/ 47 w 99"/>
                <a:gd name="T43" fmla="*/ 28 h 200"/>
                <a:gd name="T44" fmla="*/ 49 w 99"/>
                <a:gd name="T45" fmla="*/ 39 h 200"/>
                <a:gd name="T46" fmla="*/ 49 w 99"/>
                <a:gd name="T47" fmla="*/ 50 h 200"/>
                <a:gd name="T48" fmla="*/ 49 w 99"/>
                <a:gd name="T49" fmla="*/ 60 h 200"/>
                <a:gd name="T50" fmla="*/ 47 w 99"/>
                <a:gd name="T51" fmla="*/ 71 h 200"/>
                <a:gd name="T52" fmla="*/ 45 w 99"/>
                <a:gd name="T53" fmla="*/ 82 h 200"/>
                <a:gd name="T54" fmla="*/ 40 w 99"/>
                <a:gd name="T55" fmla="*/ 90 h 200"/>
                <a:gd name="T56" fmla="*/ 34 w 99"/>
                <a:gd name="T57" fmla="*/ 100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9"/>
                <a:gd name="T88" fmla="*/ 0 h 200"/>
                <a:gd name="T89" fmla="*/ 99 w 99"/>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9" h="200">
                  <a:moveTo>
                    <a:pt x="68" y="200"/>
                  </a:moveTo>
                  <a:lnTo>
                    <a:pt x="57" y="200"/>
                  </a:lnTo>
                  <a:lnTo>
                    <a:pt x="45" y="196"/>
                  </a:lnTo>
                  <a:lnTo>
                    <a:pt x="37" y="188"/>
                  </a:lnTo>
                  <a:lnTo>
                    <a:pt x="29" y="180"/>
                  </a:lnTo>
                  <a:lnTo>
                    <a:pt x="16" y="163"/>
                  </a:lnTo>
                  <a:lnTo>
                    <a:pt x="4" y="143"/>
                  </a:lnTo>
                  <a:lnTo>
                    <a:pt x="0" y="122"/>
                  </a:lnTo>
                  <a:lnTo>
                    <a:pt x="0" y="103"/>
                  </a:lnTo>
                  <a:lnTo>
                    <a:pt x="4" y="83"/>
                  </a:lnTo>
                  <a:lnTo>
                    <a:pt x="10" y="64"/>
                  </a:lnTo>
                  <a:lnTo>
                    <a:pt x="18" y="46"/>
                  </a:lnTo>
                  <a:lnTo>
                    <a:pt x="28" y="31"/>
                  </a:lnTo>
                  <a:lnTo>
                    <a:pt x="41" y="15"/>
                  </a:lnTo>
                  <a:lnTo>
                    <a:pt x="55" y="2"/>
                  </a:lnTo>
                  <a:lnTo>
                    <a:pt x="62" y="0"/>
                  </a:lnTo>
                  <a:lnTo>
                    <a:pt x="70" y="2"/>
                  </a:lnTo>
                  <a:lnTo>
                    <a:pt x="74" y="6"/>
                  </a:lnTo>
                  <a:lnTo>
                    <a:pt x="78" y="12"/>
                  </a:lnTo>
                  <a:lnTo>
                    <a:pt x="86" y="23"/>
                  </a:lnTo>
                  <a:lnTo>
                    <a:pt x="92" y="33"/>
                  </a:lnTo>
                  <a:lnTo>
                    <a:pt x="95" y="56"/>
                  </a:lnTo>
                  <a:lnTo>
                    <a:pt x="99" y="77"/>
                  </a:lnTo>
                  <a:lnTo>
                    <a:pt x="99" y="99"/>
                  </a:lnTo>
                  <a:lnTo>
                    <a:pt x="99" y="120"/>
                  </a:lnTo>
                  <a:lnTo>
                    <a:pt x="95" y="141"/>
                  </a:lnTo>
                  <a:lnTo>
                    <a:pt x="90" y="163"/>
                  </a:lnTo>
                  <a:lnTo>
                    <a:pt x="80" y="180"/>
                  </a:lnTo>
                  <a:lnTo>
                    <a:pt x="68" y="200"/>
                  </a:lnTo>
                  <a:close/>
                </a:path>
              </a:pathLst>
            </a:custGeom>
            <a:solidFill>
              <a:srgbClr val="E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1" name="Freeform 21"/>
            <p:cNvSpPr>
              <a:spLocks/>
            </p:cNvSpPr>
            <p:nvPr/>
          </p:nvSpPr>
          <p:spPr bwMode="auto">
            <a:xfrm>
              <a:off x="3493" y="4299"/>
              <a:ext cx="85" cy="129"/>
            </a:xfrm>
            <a:custGeom>
              <a:avLst/>
              <a:gdLst>
                <a:gd name="T0" fmla="*/ 61 w 170"/>
                <a:gd name="T1" fmla="*/ 129 h 258"/>
                <a:gd name="T2" fmla="*/ 52 w 170"/>
                <a:gd name="T3" fmla="*/ 128 h 258"/>
                <a:gd name="T4" fmla="*/ 44 w 170"/>
                <a:gd name="T5" fmla="*/ 127 h 258"/>
                <a:gd name="T6" fmla="*/ 35 w 170"/>
                <a:gd name="T7" fmla="*/ 125 h 258"/>
                <a:gd name="T8" fmla="*/ 26 w 170"/>
                <a:gd name="T9" fmla="*/ 122 h 258"/>
                <a:gd name="T10" fmla="*/ 19 w 170"/>
                <a:gd name="T11" fmla="*/ 118 h 258"/>
                <a:gd name="T12" fmla="*/ 11 w 170"/>
                <a:gd name="T13" fmla="*/ 112 h 258"/>
                <a:gd name="T14" fmla="*/ 8 w 170"/>
                <a:gd name="T15" fmla="*/ 109 h 258"/>
                <a:gd name="T16" fmla="*/ 5 w 170"/>
                <a:gd name="T17" fmla="*/ 105 h 258"/>
                <a:gd name="T18" fmla="*/ 3 w 170"/>
                <a:gd name="T19" fmla="*/ 101 h 258"/>
                <a:gd name="T20" fmla="*/ 1 w 170"/>
                <a:gd name="T21" fmla="*/ 95 h 258"/>
                <a:gd name="T22" fmla="*/ 0 w 170"/>
                <a:gd name="T23" fmla="*/ 84 h 258"/>
                <a:gd name="T24" fmla="*/ 0 w 170"/>
                <a:gd name="T25" fmla="*/ 71 h 258"/>
                <a:gd name="T26" fmla="*/ 0 w 170"/>
                <a:gd name="T27" fmla="*/ 59 h 258"/>
                <a:gd name="T28" fmla="*/ 2 w 170"/>
                <a:gd name="T29" fmla="*/ 46 h 258"/>
                <a:gd name="T30" fmla="*/ 5 w 170"/>
                <a:gd name="T31" fmla="*/ 34 h 258"/>
                <a:gd name="T32" fmla="*/ 7 w 170"/>
                <a:gd name="T33" fmla="*/ 29 h 258"/>
                <a:gd name="T34" fmla="*/ 10 w 170"/>
                <a:gd name="T35" fmla="*/ 23 h 258"/>
                <a:gd name="T36" fmla="*/ 14 w 170"/>
                <a:gd name="T37" fmla="*/ 18 h 258"/>
                <a:gd name="T38" fmla="*/ 18 w 170"/>
                <a:gd name="T39" fmla="*/ 13 h 258"/>
                <a:gd name="T40" fmla="*/ 22 w 170"/>
                <a:gd name="T41" fmla="*/ 9 h 258"/>
                <a:gd name="T42" fmla="*/ 28 w 170"/>
                <a:gd name="T43" fmla="*/ 5 h 258"/>
                <a:gd name="T44" fmla="*/ 32 w 170"/>
                <a:gd name="T45" fmla="*/ 3 h 258"/>
                <a:gd name="T46" fmla="*/ 35 w 170"/>
                <a:gd name="T47" fmla="*/ 2 h 258"/>
                <a:gd name="T48" fmla="*/ 39 w 170"/>
                <a:gd name="T49" fmla="*/ 0 h 258"/>
                <a:gd name="T50" fmla="*/ 42 w 170"/>
                <a:gd name="T51" fmla="*/ 0 h 258"/>
                <a:gd name="T52" fmla="*/ 49 w 170"/>
                <a:gd name="T53" fmla="*/ 2 h 258"/>
                <a:gd name="T54" fmla="*/ 54 w 170"/>
                <a:gd name="T55" fmla="*/ 5 h 258"/>
                <a:gd name="T56" fmla="*/ 61 w 170"/>
                <a:gd name="T57" fmla="*/ 9 h 258"/>
                <a:gd name="T58" fmla="*/ 66 w 170"/>
                <a:gd name="T59" fmla="*/ 15 h 258"/>
                <a:gd name="T60" fmla="*/ 72 w 170"/>
                <a:gd name="T61" fmla="*/ 20 h 258"/>
                <a:gd name="T62" fmla="*/ 74 w 170"/>
                <a:gd name="T63" fmla="*/ 23 h 258"/>
                <a:gd name="T64" fmla="*/ 77 w 170"/>
                <a:gd name="T65" fmla="*/ 26 h 258"/>
                <a:gd name="T66" fmla="*/ 80 w 170"/>
                <a:gd name="T67" fmla="*/ 31 h 258"/>
                <a:gd name="T68" fmla="*/ 83 w 170"/>
                <a:gd name="T69" fmla="*/ 38 h 258"/>
                <a:gd name="T70" fmla="*/ 84 w 170"/>
                <a:gd name="T71" fmla="*/ 45 h 258"/>
                <a:gd name="T72" fmla="*/ 85 w 170"/>
                <a:gd name="T73" fmla="*/ 52 h 258"/>
                <a:gd name="T74" fmla="*/ 85 w 170"/>
                <a:gd name="T75" fmla="*/ 59 h 258"/>
                <a:gd name="T76" fmla="*/ 85 w 170"/>
                <a:gd name="T77" fmla="*/ 66 h 258"/>
                <a:gd name="T78" fmla="*/ 84 w 170"/>
                <a:gd name="T79" fmla="*/ 80 h 258"/>
                <a:gd name="T80" fmla="*/ 81 w 170"/>
                <a:gd name="T81" fmla="*/ 93 h 258"/>
                <a:gd name="T82" fmla="*/ 76 w 170"/>
                <a:gd name="T83" fmla="*/ 107 h 258"/>
                <a:gd name="T84" fmla="*/ 69 w 170"/>
                <a:gd name="T85" fmla="*/ 119 h 258"/>
                <a:gd name="T86" fmla="*/ 61 w 170"/>
                <a:gd name="T87" fmla="*/ 129 h 2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
                <a:gd name="T133" fmla="*/ 0 h 258"/>
                <a:gd name="T134" fmla="*/ 170 w 170"/>
                <a:gd name="T135" fmla="*/ 258 h 25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 h="258">
                  <a:moveTo>
                    <a:pt x="122" y="258"/>
                  </a:moveTo>
                  <a:lnTo>
                    <a:pt x="104" y="256"/>
                  </a:lnTo>
                  <a:lnTo>
                    <a:pt x="87" y="254"/>
                  </a:lnTo>
                  <a:lnTo>
                    <a:pt x="69" y="249"/>
                  </a:lnTo>
                  <a:lnTo>
                    <a:pt x="52" y="243"/>
                  </a:lnTo>
                  <a:lnTo>
                    <a:pt x="37" y="235"/>
                  </a:lnTo>
                  <a:lnTo>
                    <a:pt x="21" y="223"/>
                  </a:lnTo>
                  <a:lnTo>
                    <a:pt x="15" y="218"/>
                  </a:lnTo>
                  <a:lnTo>
                    <a:pt x="9" y="210"/>
                  </a:lnTo>
                  <a:lnTo>
                    <a:pt x="5" y="202"/>
                  </a:lnTo>
                  <a:lnTo>
                    <a:pt x="2" y="190"/>
                  </a:lnTo>
                  <a:lnTo>
                    <a:pt x="0" y="167"/>
                  </a:lnTo>
                  <a:lnTo>
                    <a:pt x="0" y="142"/>
                  </a:lnTo>
                  <a:lnTo>
                    <a:pt x="0" y="117"/>
                  </a:lnTo>
                  <a:lnTo>
                    <a:pt x="4" y="91"/>
                  </a:lnTo>
                  <a:lnTo>
                    <a:pt x="9" y="68"/>
                  </a:lnTo>
                  <a:lnTo>
                    <a:pt x="13" y="57"/>
                  </a:lnTo>
                  <a:lnTo>
                    <a:pt x="19" y="45"/>
                  </a:lnTo>
                  <a:lnTo>
                    <a:pt x="27" y="35"/>
                  </a:lnTo>
                  <a:lnTo>
                    <a:pt x="35" y="26"/>
                  </a:lnTo>
                  <a:lnTo>
                    <a:pt x="44" y="18"/>
                  </a:lnTo>
                  <a:lnTo>
                    <a:pt x="56" y="10"/>
                  </a:lnTo>
                  <a:lnTo>
                    <a:pt x="64" y="6"/>
                  </a:lnTo>
                  <a:lnTo>
                    <a:pt x="69" y="4"/>
                  </a:lnTo>
                  <a:lnTo>
                    <a:pt x="77" y="0"/>
                  </a:lnTo>
                  <a:lnTo>
                    <a:pt x="83" y="0"/>
                  </a:lnTo>
                  <a:lnTo>
                    <a:pt x="97" y="4"/>
                  </a:lnTo>
                  <a:lnTo>
                    <a:pt x="108" y="10"/>
                  </a:lnTo>
                  <a:lnTo>
                    <a:pt x="122" y="18"/>
                  </a:lnTo>
                  <a:lnTo>
                    <a:pt x="132" y="29"/>
                  </a:lnTo>
                  <a:lnTo>
                    <a:pt x="143" y="39"/>
                  </a:lnTo>
                  <a:lnTo>
                    <a:pt x="147" y="45"/>
                  </a:lnTo>
                  <a:lnTo>
                    <a:pt x="153" y="51"/>
                  </a:lnTo>
                  <a:lnTo>
                    <a:pt x="159" y="62"/>
                  </a:lnTo>
                  <a:lnTo>
                    <a:pt x="165" y="76"/>
                  </a:lnTo>
                  <a:lnTo>
                    <a:pt x="168" y="90"/>
                  </a:lnTo>
                  <a:lnTo>
                    <a:pt x="170" y="103"/>
                  </a:lnTo>
                  <a:lnTo>
                    <a:pt x="170" y="117"/>
                  </a:lnTo>
                  <a:lnTo>
                    <a:pt x="170" y="132"/>
                  </a:lnTo>
                  <a:lnTo>
                    <a:pt x="168" y="159"/>
                  </a:lnTo>
                  <a:lnTo>
                    <a:pt x="161" y="186"/>
                  </a:lnTo>
                  <a:lnTo>
                    <a:pt x="151" y="214"/>
                  </a:lnTo>
                  <a:lnTo>
                    <a:pt x="137" y="237"/>
                  </a:lnTo>
                  <a:lnTo>
                    <a:pt x="122" y="2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2" name="Freeform 22"/>
            <p:cNvSpPr>
              <a:spLocks/>
            </p:cNvSpPr>
            <p:nvPr/>
          </p:nvSpPr>
          <p:spPr bwMode="auto">
            <a:xfrm>
              <a:off x="3503" y="4311"/>
              <a:ext cx="66" cy="107"/>
            </a:xfrm>
            <a:custGeom>
              <a:avLst/>
              <a:gdLst>
                <a:gd name="T0" fmla="*/ 48 w 132"/>
                <a:gd name="T1" fmla="*/ 107 h 213"/>
                <a:gd name="T2" fmla="*/ 35 w 132"/>
                <a:gd name="T3" fmla="*/ 104 h 213"/>
                <a:gd name="T4" fmla="*/ 28 w 132"/>
                <a:gd name="T5" fmla="*/ 103 h 213"/>
                <a:gd name="T6" fmla="*/ 23 w 132"/>
                <a:gd name="T7" fmla="*/ 101 h 213"/>
                <a:gd name="T8" fmla="*/ 17 w 132"/>
                <a:gd name="T9" fmla="*/ 98 h 213"/>
                <a:gd name="T10" fmla="*/ 12 w 132"/>
                <a:gd name="T11" fmla="*/ 94 h 213"/>
                <a:gd name="T12" fmla="*/ 7 w 132"/>
                <a:gd name="T13" fmla="*/ 89 h 213"/>
                <a:gd name="T14" fmla="*/ 3 w 132"/>
                <a:gd name="T15" fmla="*/ 82 h 213"/>
                <a:gd name="T16" fmla="*/ 2 w 132"/>
                <a:gd name="T17" fmla="*/ 74 h 213"/>
                <a:gd name="T18" fmla="*/ 1 w 132"/>
                <a:gd name="T19" fmla="*/ 63 h 213"/>
                <a:gd name="T20" fmla="*/ 0 w 132"/>
                <a:gd name="T21" fmla="*/ 53 h 213"/>
                <a:gd name="T22" fmla="*/ 0 w 132"/>
                <a:gd name="T23" fmla="*/ 44 h 213"/>
                <a:gd name="T24" fmla="*/ 0 w 132"/>
                <a:gd name="T25" fmla="*/ 34 h 213"/>
                <a:gd name="T26" fmla="*/ 2 w 132"/>
                <a:gd name="T27" fmla="*/ 24 h 213"/>
                <a:gd name="T28" fmla="*/ 4 w 132"/>
                <a:gd name="T29" fmla="*/ 20 h 213"/>
                <a:gd name="T30" fmla="*/ 7 w 132"/>
                <a:gd name="T31" fmla="*/ 17 h 213"/>
                <a:gd name="T32" fmla="*/ 10 w 132"/>
                <a:gd name="T33" fmla="*/ 13 h 213"/>
                <a:gd name="T34" fmla="*/ 14 w 132"/>
                <a:gd name="T35" fmla="*/ 10 h 213"/>
                <a:gd name="T36" fmla="*/ 18 w 132"/>
                <a:gd name="T37" fmla="*/ 5 h 213"/>
                <a:gd name="T38" fmla="*/ 23 w 132"/>
                <a:gd name="T39" fmla="*/ 2 h 213"/>
                <a:gd name="T40" fmla="*/ 28 w 132"/>
                <a:gd name="T41" fmla="*/ 0 h 213"/>
                <a:gd name="T42" fmla="*/ 33 w 132"/>
                <a:gd name="T43" fmla="*/ 0 h 213"/>
                <a:gd name="T44" fmla="*/ 38 w 132"/>
                <a:gd name="T45" fmla="*/ 2 h 213"/>
                <a:gd name="T46" fmla="*/ 43 w 132"/>
                <a:gd name="T47" fmla="*/ 4 h 213"/>
                <a:gd name="T48" fmla="*/ 49 w 132"/>
                <a:gd name="T49" fmla="*/ 7 h 213"/>
                <a:gd name="T50" fmla="*/ 53 w 132"/>
                <a:gd name="T51" fmla="*/ 10 h 213"/>
                <a:gd name="T52" fmla="*/ 57 w 132"/>
                <a:gd name="T53" fmla="*/ 16 h 213"/>
                <a:gd name="T54" fmla="*/ 60 w 132"/>
                <a:gd name="T55" fmla="*/ 21 h 213"/>
                <a:gd name="T56" fmla="*/ 63 w 132"/>
                <a:gd name="T57" fmla="*/ 27 h 213"/>
                <a:gd name="T58" fmla="*/ 65 w 132"/>
                <a:gd name="T59" fmla="*/ 33 h 213"/>
                <a:gd name="T60" fmla="*/ 66 w 132"/>
                <a:gd name="T61" fmla="*/ 40 h 213"/>
                <a:gd name="T62" fmla="*/ 66 w 132"/>
                <a:gd name="T63" fmla="*/ 46 h 213"/>
                <a:gd name="T64" fmla="*/ 65 w 132"/>
                <a:gd name="T65" fmla="*/ 59 h 213"/>
                <a:gd name="T66" fmla="*/ 63 w 132"/>
                <a:gd name="T67" fmla="*/ 72 h 213"/>
                <a:gd name="T68" fmla="*/ 58 w 132"/>
                <a:gd name="T69" fmla="*/ 84 h 213"/>
                <a:gd name="T70" fmla="*/ 54 w 132"/>
                <a:gd name="T71" fmla="*/ 95 h 213"/>
                <a:gd name="T72" fmla="*/ 48 w 132"/>
                <a:gd name="T73" fmla="*/ 107 h 2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2"/>
                <a:gd name="T112" fmla="*/ 0 h 213"/>
                <a:gd name="T113" fmla="*/ 132 w 132"/>
                <a:gd name="T114" fmla="*/ 213 h 2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2" h="213">
                  <a:moveTo>
                    <a:pt x="95" y="213"/>
                  </a:moveTo>
                  <a:lnTo>
                    <a:pt x="70" y="207"/>
                  </a:lnTo>
                  <a:lnTo>
                    <a:pt x="56" y="205"/>
                  </a:lnTo>
                  <a:lnTo>
                    <a:pt x="45" y="201"/>
                  </a:lnTo>
                  <a:lnTo>
                    <a:pt x="33" y="195"/>
                  </a:lnTo>
                  <a:lnTo>
                    <a:pt x="23" y="188"/>
                  </a:lnTo>
                  <a:lnTo>
                    <a:pt x="14" y="178"/>
                  </a:lnTo>
                  <a:lnTo>
                    <a:pt x="6" y="164"/>
                  </a:lnTo>
                  <a:lnTo>
                    <a:pt x="4" y="147"/>
                  </a:lnTo>
                  <a:lnTo>
                    <a:pt x="2" y="126"/>
                  </a:lnTo>
                  <a:lnTo>
                    <a:pt x="0" y="106"/>
                  </a:lnTo>
                  <a:lnTo>
                    <a:pt x="0" y="87"/>
                  </a:lnTo>
                  <a:lnTo>
                    <a:pt x="0" y="67"/>
                  </a:lnTo>
                  <a:lnTo>
                    <a:pt x="4" y="48"/>
                  </a:lnTo>
                  <a:lnTo>
                    <a:pt x="8" y="40"/>
                  </a:lnTo>
                  <a:lnTo>
                    <a:pt x="14" y="33"/>
                  </a:lnTo>
                  <a:lnTo>
                    <a:pt x="19" y="25"/>
                  </a:lnTo>
                  <a:lnTo>
                    <a:pt x="27" y="19"/>
                  </a:lnTo>
                  <a:lnTo>
                    <a:pt x="35" y="9"/>
                  </a:lnTo>
                  <a:lnTo>
                    <a:pt x="45" y="3"/>
                  </a:lnTo>
                  <a:lnTo>
                    <a:pt x="56" y="0"/>
                  </a:lnTo>
                  <a:lnTo>
                    <a:pt x="66" y="0"/>
                  </a:lnTo>
                  <a:lnTo>
                    <a:pt x="76" y="3"/>
                  </a:lnTo>
                  <a:lnTo>
                    <a:pt x="85" y="7"/>
                  </a:lnTo>
                  <a:lnTo>
                    <a:pt x="97" y="13"/>
                  </a:lnTo>
                  <a:lnTo>
                    <a:pt x="105" y="19"/>
                  </a:lnTo>
                  <a:lnTo>
                    <a:pt x="114" y="31"/>
                  </a:lnTo>
                  <a:lnTo>
                    <a:pt x="120" y="42"/>
                  </a:lnTo>
                  <a:lnTo>
                    <a:pt x="126" y="54"/>
                  </a:lnTo>
                  <a:lnTo>
                    <a:pt x="130" y="65"/>
                  </a:lnTo>
                  <a:lnTo>
                    <a:pt x="132" y="79"/>
                  </a:lnTo>
                  <a:lnTo>
                    <a:pt x="132" y="91"/>
                  </a:lnTo>
                  <a:lnTo>
                    <a:pt x="130" y="118"/>
                  </a:lnTo>
                  <a:lnTo>
                    <a:pt x="126" y="143"/>
                  </a:lnTo>
                  <a:lnTo>
                    <a:pt x="116" y="168"/>
                  </a:lnTo>
                  <a:lnTo>
                    <a:pt x="107" y="190"/>
                  </a:lnTo>
                  <a:lnTo>
                    <a:pt x="95" y="213"/>
                  </a:lnTo>
                  <a:close/>
                </a:path>
              </a:pathLst>
            </a:custGeom>
            <a:solidFill>
              <a:srgbClr val="E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3" name="Freeform 23"/>
            <p:cNvSpPr>
              <a:spLocks/>
            </p:cNvSpPr>
            <p:nvPr/>
          </p:nvSpPr>
          <p:spPr bwMode="auto">
            <a:xfrm>
              <a:off x="2801" y="4153"/>
              <a:ext cx="714" cy="45"/>
            </a:xfrm>
            <a:custGeom>
              <a:avLst/>
              <a:gdLst>
                <a:gd name="T0" fmla="*/ 714 w 1427"/>
                <a:gd name="T1" fmla="*/ 45 h 90"/>
                <a:gd name="T2" fmla="*/ 656 w 1427"/>
                <a:gd name="T3" fmla="*/ 41 h 90"/>
                <a:gd name="T4" fmla="*/ 597 w 1427"/>
                <a:gd name="T5" fmla="*/ 38 h 90"/>
                <a:gd name="T6" fmla="*/ 478 w 1427"/>
                <a:gd name="T7" fmla="*/ 35 h 90"/>
                <a:gd name="T8" fmla="*/ 360 w 1427"/>
                <a:gd name="T9" fmla="*/ 32 h 90"/>
                <a:gd name="T10" fmla="*/ 300 w 1427"/>
                <a:gd name="T11" fmla="*/ 31 h 90"/>
                <a:gd name="T12" fmla="*/ 241 w 1427"/>
                <a:gd name="T13" fmla="*/ 27 h 90"/>
                <a:gd name="T14" fmla="*/ 212 w 1427"/>
                <a:gd name="T15" fmla="*/ 23 h 90"/>
                <a:gd name="T16" fmla="*/ 182 w 1427"/>
                <a:gd name="T17" fmla="*/ 20 h 90"/>
                <a:gd name="T18" fmla="*/ 153 w 1427"/>
                <a:gd name="T19" fmla="*/ 17 h 90"/>
                <a:gd name="T20" fmla="*/ 122 w 1427"/>
                <a:gd name="T21" fmla="*/ 15 h 90"/>
                <a:gd name="T22" fmla="*/ 62 w 1427"/>
                <a:gd name="T23" fmla="*/ 12 h 90"/>
                <a:gd name="T24" fmla="*/ 2 w 1427"/>
                <a:gd name="T25" fmla="*/ 8 h 90"/>
                <a:gd name="T26" fmla="*/ 1 w 1427"/>
                <a:gd name="T27" fmla="*/ 6 h 90"/>
                <a:gd name="T28" fmla="*/ 0 w 1427"/>
                <a:gd name="T29" fmla="*/ 4 h 90"/>
                <a:gd name="T30" fmla="*/ 1 w 1427"/>
                <a:gd name="T31" fmla="*/ 2 h 90"/>
                <a:gd name="T32" fmla="*/ 0 w 1427"/>
                <a:gd name="T33" fmla="*/ 0 h 90"/>
                <a:gd name="T34" fmla="*/ 28 w 1427"/>
                <a:gd name="T35" fmla="*/ 0 h 90"/>
                <a:gd name="T36" fmla="*/ 54 w 1427"/>
                <a:gd name="T37" fmla="*/ 2 h 90"/>
                <a:gd name="T38" fmla="*/ 109 w 1427"/>
                <a:gd name="T39" fmla="*/ 8 h 90"/>
                <a:gd name="T40" fmla="*/ 136 w 1427"/>
                <a:gd name="T41" fmla="*/ 12 h 90"/>
                <a:gd name="T42" fmla="*/ 163 w 1427"/>
                <a:gd name="T43" fmla="*/ 14 h 90"/>
                <a:gd name="T44" fmla="*/ 190 w 1427"/>
                <a:gd name="T45" fmla="*/ 16 h 90"/>
                <a:gd name="T46" fmla="*/ 217 w 1427"/>
                <a:gd name="T47" fmla="*/ 16 h 90"/>
                <a:gd name="T48" fmla="*/ 244 w 1427"/>
                <a:gd name="T49" fmla="*/ 20 h 90"/>
                <a:gd name="T50" fmla="*/ 269 w 1427"/>
                <a:gd name="T51" fmla="*/ 22 h 90"/>
                <a:gd name="T52" fmla="*/ 295 w 1427"/>
                <a:gd name="T53" fmla="*/ 23 h 90"/>
                <a:gd name="T54" fmla="*/ 321 w 1427"/>
                <a:gd name="T55" fmla="*/ 23 h 90"/>
                <a:gd name="T56" fmla="*/ 373 w 1427"/>
                <a:gd name="T57" fmla="*/ 24 h 90"/>
                <a:gd name="T58" fmla="*/ 399 w 1427"/>
                <a:gd name="T59" fmla="*/ 26 h 90"/>
                <a:gd name="T60" fmla="*/ 425 w 1427"/>
                <a:gd name="T61" fmla="*/ 29 h 90"/>
                <a:gd name="T62" fmla="*/ 442 w 1427"/>
                <a:gd name="T63" fmla="*/ 31 h 90"/>
                <a:gd name="T64" fmla="*/ 460 w 1427"/>
                <a:gd name="T65" fmla="*/ 31 h 90"/>
                <a:gd name="T66" fmla="*/ 495 w 1427"/>
                <a:gd name="T67" fmla="*/ 32 h 90"/>
                <a:gd name="T68" fmla="*/ 532 w 1427"/>
                <a:gd name="T69" fmla="*/ 32 h 90"/>
                <a:gd name="T70" fmla="*/ 568 w 1427"/>
                <a:gd name="T71" fmla="*/ 32 h 90"/>
                <a:gd name="T72" fmla="*/ 605 w 1427"/>
                <a:gd name="T73" fmla="*/ 32 h 90"/>
                <a:gd name="T74" fmla="*/ 642 w 1427"/>
                <a:gd name="T75" fmla="*/ 33 h 90"/>
                <a:gd name="T76" fmla="*/ 661 w 1427"/>
                <a:gd name="T77" fmla="*/ 34 h 90"/>
                <a:gd name="T78" fmla="*/ 679 w 1427"/>
                <a:gd name="T79" fmla="*/ 36 h 90"/>
                <a:gd name="T80" fmla="*/ 696 w 1427"/>
                <a:gd name="T81" fmla="*/ 39 h 90"/>
                <a:gd name="T82" fmla="*/ 714 w 1427"/>
                <a:gd name="T83" fmla="*/ 42 h 90"/>
                <a:gd name="T84" fmla="*/ 714 w 1427"/>
                <a:gd name="T85" fmla="*/ 45 h 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27"/>
                <a:gd name="T130" fmla="*/ 0 h 90"/>
                <a:gd name="T131" fmla="*/ 1427 w 1427"/>
                <a:gd name="T132" fmla="*/ 90 h 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27" h="90">
                  <a:moveTo>
                    <a:pt x="1427" y="90"/>
                  </a:moveTo>
                  <a:lnTo>
                    <a:pt x="1311" y="82"/>
                  </a:lnTo>
                  <a:lnTo>
                    <a:pt x="1193" y="76"/>
                  </a:lnTo>
                  <a:lnTo>
                    <a:pt x="956" y="70"/>
                  </a:lnTo>
                  <a:lnTo>
                    <a:pt x="719" y="64"/>
                  </a:lnTo>
                  <a:lnTo>
                    <a:pt x="599" y="61"/>
                  </a:lnTo>
                  <a:lnTo>
                    <a:pt x="481" y="53"/>
                  </a:lnTo>
                  <a:lnTo>
                    <a:pt x="423" y="45"/>
                  </a:lnTo>
                  <a:lnTo>
                    <a:pt x="364" y="39"/>
                  </a:lnTo>
                  <a:lnTo>
                    <a:pt x="306" y="33"/>
                  </a:lnTo>
                  <a:lnTo>
                    <a:pt x="244" y="30"/>
                  </a:lnTo>
                  <a:lnTo>
                    <a:pt x="124" y="24"/>
                  </a:lnTo>
                  <a:lnTo>
                    <a:pt x="4" y="16"/>
                  </a:lnTo>
                  <a:lnTo>
                    <a:pt x="2" y="12"/>
                  </a:lnTo>
                  <a:lnTo>
                    <a:pt x="0" y="8"/>
                  </a:lnTo>
                  <a:lnTo>
                    <a:pt x="2" y="4"/>
                  </a:lnTo>
                  <a:lnTo>
                    <a:pt x="0" y="0"/>
                  </a:lnTo>
                  <a:lnTo>
                    <a:pt x="56" y="0"/>
                  </a:lnTo>
                  <a:lnTo>
                    <a:pt x="108" y="4"/>
                  </a:lnTo>
                  <a:lnTo>
                    <a:pt x="217" y="16"/>
                  </a:lnTo>
                  <a:lnTo>
                    <a:pt x="271" y="24"/>
                  </a:lnTo>
                  <a:lnTo>
                    <a:pt x="326" y="28"/>
                  </a:lnTo>
                  <a:lnTo>
                    <a:pt x="380" y="32"/>
                  </a:lnTo>
                  <a:lnTo>
                    <a:pt x="434" y="32"/>
                  </a:lnTo>
                  <a:lnTo>
                    <a:pt x="487" y="39"/>
                  </a:lnTo>
                  <a:lnTo>
                    <a:pt x="537" y="43"/>
                  </a:lnTo>
                  <a:lnTo>
                    <a:pt x="589" y="45"/>
                  </a:lnTo>
                  <a:lnTo>
                    <a:pt x="642" y="45"/>
                  </a:lnTo>
                  <a:lnTo>
                    <a:pt x="745" y="47"/>
                  </a:lnTo>
                  <a:lnTo>
                    <a:pt x="797" y="51"/>
                  </a:lnTo>
                  <a:lnTo>
                    <a:pt x="849" y="57"/>
                  </a:lnTo>
                  <a:lnTo>
                    <a:pt x="884" y="61"/>
                  </a:lnTo>
                  <a:lnTo>
                    <a:pt x="919" y="61"/>
                  </a:lnTo>
                  <a:lnTo>
                    <a:pt x="989" y="63"/>
                  </a:lnTo>
                  <a:lnTo>
                    <a:pt x="1063" y="63"/>
                  </a:lnTo>
                  <a:lnTo>
                    <a:pt x="1136" y="63"/>
                  </a:lnTo>
                  <a:lnTo>
                    <a:pt x="1210" y="63"/>
                  </a:lnTo>
                  <a:lnTo>
                    <a:pt x="1284" y="66"/>
                  </a:lnTo>
                  <a:lnTo>
                    <a:pt x="1321" y="68"/>
                  </a:lnTo>
                  <a:lnTo>
                    <a:pt x="1357" y="72"/>
                  </a:lnTo>
                  <a:lnTo>
                    <a:pt x="1392" y="78"/>
                  </a:lnTo>
                  <a:lnTo>
                    <a:pt x="1427" y="84"/>
                  </a:lnTo>
                  <a:lnTo>
                    <a:pt x="1427"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4" name="Freeform 24"/>
            <p:cNvSpPr>
              <a:spLocks/>
            </p:cNvSpPr>
            <p:nvPr/>
          </p:nvSpPr>
          <p:spPr bwMode="auto">
            <a:xfrm>
              <a:off x="2817" y="4068"/>
              <a:ext cx="686" cy="19"/>
            </a:xfrm>
            <a:custGeom>
              <a:avLst/>
              <a:gdLst>
                <a:gd name="T0" fmla="*/ 679 w 1373"/>
                <a:gd name="T1" fmla="*/ 19 h 39"/>
                <a:gd name="T2" fmla="*/ 639 w 1373"/>
                <a:gd name="T3" fmla="*/ 16 h 39"/>
                <a:gd name="T4" fmla="*/ 598 w 1373"/>
                <a:gd name="T5" fmla="*/ 13 h 39"/>
                <a:gd name="T6" fmla="*/ 514 w 1373"/>
                <a:gd name="T7" fmla="*/ 9 h 39"/>
                <a:gd name="T8" fmla="*/ 429 w 1373"/>
                <a:gd name="T9" fmla="*/ 7 h 39"/>
                <a:gd name="T10" fmla="*/ 345 w 1373"/>
                <a:gd name="T11" fmla="*/ 6 h 39"/>
                <a:gd name="T12" fmla="*/ 261 w 1373"/>
                <a:gd name="T13" fmla="*/ 7 h 39"/>
                <a:gd name="T14" fmla="*/ 176 w 1373"/>
                <a:gd name="T15" fmla="*/ 8 h 39"/>
                <a:gd name="T16" fmla="*/ 92 w 1373"/>
                <a:gd name="T17" fmla="*/ 10 h 39"/>
                <a:gd name="T18" fmla="*/ 10 w 1373"/>
                <a:gd name="T19" fmla="*/ 12 h 39"/>
                <a:gd name="T20" fmla="*/ 6 w 1373"/>
                <a:gd name="T21" fmla="*/ 16 h 39"/>
                <a:gd name="T22" fmla="*/ 5 w 1373"/>
                <a:gd name="T23" fmla="*/ 17 h 39"/>
                <a:gd name="T24" fmla="*/ 2 w 1373"/>
                <a:gd name="T25" fmla="*/ 17 h 39"/>
                <a:gd name="T26" fmla="*/ 1 w 1373"/>
                <a:gd name="T27" fmla="*/ 12 h 39"/>
                <a:gd name="T28" fmla="*/ 0 w 1373"/>
                <a:gd name="T29" fmla="*/ 7 h 39"/>
                <a:gd name="T30" fmla="*/ 1 w 1373"/>
                <a:gd name="T31" fmla="*/ 5 h 39"/>
                <a:gd name="T32" fmla="*/ 2 w 1373"/>
                <a:gd name="T33" fmla="*/ 3 h 39"/>
                <a:gd name="T34" fmla="*/ 4 w 1373"/>
                <a:gd name="T35" fmla="*/ 1 h 39"/>
                <a:gd name="T36" fmla="*/ 6 w 1373"/>
                <a:gd name="T37" fmla="*/ 1 h 39"/>
                <a:gd name="T38" fmla="*/ 72 w 1373"/>
                <a:gd name="T39" fmla="*/ 3 h 39"/>
                <a:gd name="T40" fmla="*/ 138 w 1373"/>
                <a:gd name="T41" fmla="*/ 3 h 39"/>
                <a:gd name="T42" fmla="*/ 272 w 1373"/>
                <a:gd name="T43" fmla="*/ 1 h 39"/>
                <a:gd name="T44" fmla="*/ 339 w 1373"/>
                <a:gd name="T45" fmla="*/ 0 h 39"/>
                <a:gd name="T46" fmla="*/ 407 w 1373"/>
                <a:gd name="T47" fmla="*/ 0 h 39"/>
                <a:gd name="T48" fmla="*/ 474 w 1373"/>
                <a:gd name="T49" fmla="*/ 1 h 39"/>
                <a:gd name="T50" fmla="*/ 509 w 1373"/>
                <a:gd name="T51" fmla="*/ 3 h 39"/>
                <a:gd name="T52" fmla="*/ 543 w 1373"/>
                <a:gd name="T53" fmla="*/ 5 h 39"/>
                <a:gd name="T54" fmla="*/ 579 w 1373"/>
                <a:gd name="T55" fmla="*/ 5 h 39"/>
                <a:gd name="T56" fmla="*/ 614 w 1373"/>
                <a:gd name="T57" fmla="*/ 6 h 39"/>
                <a:gd name="T58" fmla="*/ 650 w 1373"/>
                <a:gd name="T59" fmla="*/ 8 h 39"/>
                <a:gd name="T60" fmla="*/ 668 w 1373"/>
                <a:gd name="T61" fmla="*/ 10 h 39"/>
                <a:gd name="T62" fmla="*/ 686 w 1373"/>
                <a:gd name="T63" fmla="*/ 11 h 39"/>
                <a:gd name="T64" fmla="*/ 686 w 1373"/>
                <a:gd name="T65" fmla="*/ 13 h 39"/>
                <a:gd name="T66" fmla="*/ 686 w 1373"/>
                <a:gd name="T67" fmla="*/ 14 h 39"/>
                <a:gd name="T68" fmla="*/ 685 w 1373"/>
                <a:gd name="T69" fmla="*/ 16 h 39"/>
                <a:gd name="T70" fmla="*/ 682 w 1373"/>
                <a:gd name="T71" fmla="*/ 17 h 39"/>
                <a:gd name="T72" fmla="*/ 679 w 1373"/>
                <a:gd name="T73" fmla="*/ 19 h 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73"/>
                <a:gd name="T112" fmla="*/ 0 h 39"/>
                <a:gd name="T113" fmla="*/ 1373 w 1373"/>
                <a:gd name="T114" fmla="*/ 39 h 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73" h="39">
                  <a:moveTo>
                    <a:pt x="1359" y="39"/>
                  </a:moveTo>
                  <a:lnTo>
                    <a:pt x="1278" y="33"/>
                  </a:lnTo>
                  <a:lnTo>
                    <a:pt x="1197" y="27"/>
                  </a:lnTo>
                  <a:lnTo>
                    <a:pt x="1028" y="19"/>
                  </a:lnTo>
                  <a:lnTo>
                    <a:pt x="859" y="15"/>
                  </a:lnTo>
                  <a:lnTo>
                    <a:pt x="690" y="13"/>
                  </a:lnTo>
                  <a:lnTo>
                    <a:pt x="522" y="15"/>
                  </a:lnTo>
                  <a:lnTo>
                    <a:pt x="353" y="17"/>
                  </a:lnTo>
                  <a:lnTo>
                    <a:pt x="184" y="21"/>
                  </a:lnTo>
                  <a:lnTo>
                    <a:pt x="21" y="25"/>
                  </a:lnTo>
                  <a:lnTo>
                    <a:pt x="13" y="33"/>
                  </a:lnTo>
                  <a:lnTo>
                    <a:pt x="10" y="35"/>
                  </a:lnTo>
                  <a:lnTo>
                    <a:pt x="4" y="35"/>
                  </a:lnTo>
                  <a:lnTo>
                    <a:pt x="2" y="25"/>
                  </a:lnTo>
                  <a:lnTo>
                    <a:pt x="0" y="15"/>
                  </a:lnTo>
                  <a:lnTo>
                    <a:pt x="2" y="10"/>
                  </a:lnTo>
                  <a:lnTo>
                    <a:pt x="4" y="6"/>
                  </a:lnTo>
                  <a:lnTo>
                    <a:pt x="8" y="2"/>
                  </a:lnTo>
                  <a:lnTo>
                    <a:pt x="13" y="2"/>
                  </a:lnTo>
                  <a:lnTo>
                    <a:pt x="145" y="6"/>
                  </a:lnTo>
                  <a:lnTo>
                    <a:pt x="277" y="6"/>
                  </a:lnTo>
                  <a:lnTo>
                    <a:pt x="545" y="2"/>
                  </a:lnTo>
                  <a:lnTo>
                    <a:pt x="679" y="0"/>
                  </a:lnTo>
                  <a:lnTo>
                    <a:pt x="814" y="0"/>
                  </a:lnTo>
                  <a:lnTo>
                    <a:pt x="948" y="2"/>
                  </a:lnTo>
                  <a:lnTo>
                    <a:pt x="1018" y="6"/>
                  </a:lnTo>
                  <a:lnTo>
                    <a:pt x="1086" y="10"/>
                  </a:lnTo>
                  <a:lnTo>
                    <a:pt x="1158" y="10"/>
                  </a:lnTo>
                  <a:lnTo>
                    <a:pt x="1229" y="13"/>
                  </a:lnTo>
                  <a:lnTo>
                    <a:pt x="1301" y="17"/>
                  </a:lnTo>
                  <a:lnTo>
                    <a:pt x="1336" y="21"/>
                  </a:lnTo>
                  <a:lnTo>
                    <a:pt x="1373" y="23"/>
                  </a:lnTo>
                  <a:lnTo>
                    <a:pt x="1373" y="27"/>
                  </a:lnTo>
                  <a:lnTo>
                    <a:pt x="1373" y="29"/>
                  </a:lnTo>
                  <a:lnTo>
                    <a:pt x="1371" y="33"/>
                  </a:lnTo>
                  <a:lnTo>
                    <a:pt x="1365" y="35"/>
                  </a:lnTo>
                  <a:lnTo>
                    <a:pt x="1359"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5" name="Freeform 25"/>
            <p:cNvSpPr>
              <a:spLocks/>
            </p:cNvSpPr>
            <p:nvPr/>
          </p:nvSpPr>
          <p:spPr bwMode="auto">
            <a:xfrm>
              <a:off x="3439" y="4260"/>
              <a:ext cx="64" cy="64"/>
            </a:xfrm>
            <a:custGeom>
              <a:avLst/>
              <a:gdLst>
                <a:gd name="T0" fmla="*/ 39 w 128"/>
                <a:gd name="T1" fmla="*/ 62 h 128"/>
                <a:gd name="T2" fmla="*/ 35 w 128"/>
                <a:gd name="T3" fmla="*/ 64 h 128"/>
                <a:gd name="T4" fmla="*/ 32 w 128"/>
                <a:gd name="T5" fmla="*/ 64 h 128"/>
                <a:gd name="T6" fmla="*/ 28 w 128"/>
                <a:gd name="T7" fmla="*/ 62 h 128"/>
                <a:gd name="T8" fmla="*/ 25 w 128"/>
                <a:gd name="T9" fmla="*/ 60 h 128"/>
                <a:gd name="T10" fmla="*/ 21 w 128"/>
                <a:gd name="T11" fmla="*/ 57 h 128"/>
                <a:gd name="T12" fmla="*/ 17 w 128"/>
                <a:gd name="T13" fmla="*/ 55 h 128"/>
                <a:gd name="T14" fmla="*/ 13 w 128"/>
                <a:gd name="T15" fmla="*/ 53 h 128"/>
                <a:gd name="T16" fmla="*/ 9 w 128"/>
                <a:gd name="T17" fmla="*/ 52 h 128"/>
                <a:gd name="T18" fmla="*/ 5 w 128"/>
                <a:gd name="T19" fmla="*/ 51 h 128"/>
                <a:gd name="T20" fmla="*/ 3 w 128"/>
                <a:gd name="T21" fmla="*/ 49 h 128"/>
                <a:gd name="T22" fmla="*/ 1 w 128"/>
                <a:gd name="T23" fmla="*/ 44 h 128"/>
                <a:gd name="T24" fmla="*/ 0 w 128"/>
                <a:gd name="T25" fmla="*/ 39 h 128"/>
                <a:gd name="T26" fmla="*/ 1 w 128"/>
                <a:gd name="T27" fmla="*/ 35 h 128"/>
                <a:gd name="T28" fmla="*/ 3 w 128"/>
                <a:gd name="T29" fmla="*/ 29 h 128"/>
                <a:gd name="T30" fmla="*/ 5 w 128"/>
                <a:gd name="T31" fmla="*/ 24 h 128"/>
                <a:gd name="T32" fmla="*/ 11 w 128"/>
                <a:gd name="T33" fmla="*/ 15 h 128"/>
                <a:gd name="T34" fmla="*/ 14 w 128"/>
                <a:gd name="T35" fmla="*/ 11 h 128"/>
                <a:gd name="T36" fmla="*/ 22 w 128"/>
                <a:gd name="T37" fmla="*/ 6 h 128"/>
                <a:gd name="T38" fmla="*/ 25 w 128"/>
                <a:gd name="T39" fmla="*/ 4 h 128"/>
                <a:gd name="T40" fmla="*/ 34 w 128"/>
                <a:gd name="T41" fmla="*/ 2 h 128"/>
                <a:gd name="T42" fmla="*/ 43 w 128"/>
                <a:gd name="T43" fmla="*/ 0 h 128"/>
                <a:gd name="T44" fmla="*/ 49 w 128"/>
                <a:gd name="T45" fmla="*/ 2 h 128"/>
                <a:gd name="T46" fmla="*/ 54 w 128"/>
                <a:gd name="T47" fmla="*/ 5 h 128"/>
                <a:gd name="T48" fmla="*/ 57 w 128"/>
                <a:gd name="T49" fmla="*/ 8 h 128"/>
                <a:gd name="T50" fmla="*/ 60 w 128"/>
                <a:gd name="T51" fmla="*/ 12 h 128"/>
                <a:gd name="T52" fmla="*/ 62 w 128"/>
                <a:gd name="T53" fmla="*/ 16 h 128"/>
                <a:gd name="T54" fmla="*/ 64 w 128"/>
                <a:gd name="T55" fmla="*/ 20 h 128"/>
                <a:gd name="T56" fmla="*/ 64 w 128"/>
                <a:gd name="T57" fmla="*/ 25 h 128"/>
                <a:gd name="T58" fmla="*/ 64 w 128"/>
                <a:gd name="T59" fmla="*/ 30 h 128"/>
                <a:gd name="T60" fmla="*/ 63 w 128"/>
                <a:gd name="T61" fmla="*/ 35 h 128"/>
                <a:gd name="T62" fmla="*/ 61 w 128"/>
                <a:gd name="T63" fmla="*/ 41 h 128"/>
                <a:gd name="T64" fmla="*/ 58 w 128"/>
                <a:gd name="T65" fmla="*/ 45 h 128"/>
                <a:gd name="T66" fmla="*/ 56 w 128"/>
                <a:gd name="T67" fmla="*/ 50 h 128"/>
                <a:gd name="T68" fmla="*/ 53 w 128"/>
                <a:gd name="T69" fmla="*/ 53 h 128"/>
                <a:gd name="T70" fmla="*/ 49 w 128"/>
                <a:gd name="T71" fmla="*/ 57 h 128"/>
                <a:gd name="T72" fmla="*/ 44 w 128"/>
                <a:gd name="T73" fmla="*/ 60 h 128"/>
                <a:gd name="T74" fmla="*/ 39 w 128"/>
                <a:gd name="T75" fmla="*/ 62 h 1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
                <a:gd name="T115" fmla="*/ 0 h 128"/>
                <a:gd name="T116" fmla="*/ 128 w 128"/>
                <a:gd name="T117" fmla="*/ 128 h 1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 h="128">
                  <a:moveTo>
                    <a:pt x="78" y="124"/>
                  </a:moveTo>
                  <a:lnTo>
                    <a:pt x="70" y="128"/>
                  </a:lnTo>
                  <a:lnTo>
                    <a:pt x="64" y="128"/>
                  </a:lnTo>
                  <a:lnTo>
                    <a:pt x="56" y="124"/>
                  </a:lnTo>
                  <a:lnTo>
                    <a:pt x="49" y="120"/>
                  </a:lnTo>
                  <a:lnTo>
                    <a:pt x="41" y="114"/>
                  </a:lnTo>
                  <a:lnTo>
                    <a:pt x="33" y="110"/>
                  </a:lnTo>
                  <a:lnTo>
                    <a:pt x="25" y="106"/>
                  </a:lnTo>
                  <a:lnTo>
                    <a:pt x="18" y="104"/>
                  </a:lnTo>
                  <a:lnTo>
                    <a:pt x="10" y="101"/>
                  </a:lnTo>
                  <a:lnTo>
                    <a:pt x="6" y="97"/>
                  </a:lnTo>
                  <a:lnTo>
                    <a:pt x="2" y="87"/>
                  </a:lnTo>
                  <a:lnTo>
                    <a:pt x="0" y="77"/>
                  </a:lnTo>
                  <a:lnTo>
                    <a:pt x="2" y="70"/>
                  </a:lnTo>
                  <a:lnTo>
                    <a:pt x="6" y="58"/>
                  </a:lnTo>
                  <a:lnTo>
                    <a:pt x="10" y="48"/>
                  </a:lnTo>
                  <a:lnTo>
                    <a:pt x="21" y="29"/>
                  </a:lnTo>
                  <a:lnTo>
                    <a:pt x="27" y="21"/>
                  </a:lnTo>
                  <a:lnTo>
                    <a:pt x="43" y="11"/>
                  </a:lnTo>
                  <a:lnTo>
                    <a:pt x="50" y="8"/>
                  </a:lnTo>
                  <a:lnTo>
                    <a:pt x="68" y="4"/>
                  </a:lnTo>
                  <a:lnTo>
                    <a:pt x="85" y="0"/>
                  </a:lnTo>
                  <a:lnTo>
                    <a:pt x="97" y="4"/>
                  </a:lnTo>
                  <a:lnTo>
                    <a:pt x="107" y="9"/>
                  </a:lnTo>
                  <a:lnTo>
                    <a:pt x="114" y="15"/>
                  </a:lnTo>
                  <a:lnTo>
                    <a:pt x="120" y="23"/>
                  </a:lnTo>
                  <a:lnTo>
                    <a:pt x="124" y="31"/>
                  </a:lnTo>
                  <a:lnTo>
                    <a:pt x="128" y="40"/>
                  </a:lnTo>
                  <a:lnTo>
                    <a:pt x="128" y="50"/>
                  </a:lnTo>
                  <a:lnTo>
                    <a:pt x="128" y="60"/>
                  </a:lnTo>
                  <a:lnTo>
                    <a:pt x="126" y="70"/>
                  </a:lnTo>
                  <a:lnTo>
                    <a:pt x="122" y="81"/>
                  </a:lnTo>
                  <a:lnTo>
                    <a:pt x="116" y="89"/>
                  </a:lnTo>
                  <a:lnTo>
                    <a:pt x="111" y="99"/>
                  </a:lnTo>
                  <a:lnTo>
                    <a:pt x="105" y="106"/>
                  </a:lnTo>
                  <a:lnTo>
                    <a:pt x="97" y="114"/>
                  </a:lnTo>
                  <a:lnTo>
                    <a:pt x="87" y="120"/>
                  </a:lnTo>
                  <a:lnTo>
                    <a:pt x="78"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6" name="Freeform 26"/>
            <p:cNvSpPr>
              <a:spLocks/>
            </p:cNvSpPr>
            <p:nvPr/>
          </p:nvSpPr>
          <p:spPr bwMode="auto">
            <a:xfrm>
              <a:off x="3443" y="4417"/>
              <a:ext cx="58" cy="59"/>
            </a:xfrm>
            <a:custGeom>
              <a:avLst/>
              <a:gdLst>
                <a:gd name="T0" fmla="*/ 41 w 114"/>
                <a:gd name="T1" fmla="*/ 54 h 118"/>
                <a:gd name="T2" fmla="*/ 37 w 114"/>
                <a:gd name="T3" fmla="*/ 57 h 118"/>
                <a:gd name="T4" fmla="*/ 34 w 114"/>
                <a:gd name="T5" fmla="*/ 59 h 118"/>
                <a:gd name="T6" fmla="*/ 28 w 114"/>
                <a:gd name="T7" fmla="*/ 59 h 118"/>
                <a:gd name="T8" fmla="*/ 24 w 114"/>
                <a:gd name="T9" fmla="*/ 57 h 118"/>
                <a:gd name="T10" fmla="*/ 20 w 114"/>
                <a:gd name="T11" fmla="*/ 56 h 118"/>
                <a:gd name="T12" fmla="*/ 17 w 114"/>
                <a:gd name="T13" fmla="*/ 54 h 118"/>
                <a:gd name="T14" fmla="*/ 13 w 114"/>
                <a:gd name="T15" fmla="*/ 53 h 118"/>
                <a:gd name="T16" fmla="*/ 9 w 114"/>
                <a:gd name="T17" fmla="*/ 52 h 118"/>
                <a:gd name="T18" fmla="*/ 6 w 114"/>
                <a:gd name="T19" fmla="*/ 49 h 118"/>
                <a:gd name="T20" fmla="*/ 3 w 114"/>
                <a:gd name="T21" fmla="*/ 45 h 118"/>
                <a:gd name="T22" fmla="*/ 2 w 114"/>
                <a:gd name="T23" fmla="*/ 40 h 118"/>
                <a:gd name="T24" fmla="*/ 0 w 114"/>
                <a:gd name="T25" fmla="*/ 36 h 118"/>
                <a:gd name="T26" fmla="*/ 0 w 114"/>
                <a:gd name="T27" fmla="*/ 31 h 118"/>
                <a:gd name="T28" fmla="*/ 0 w 114"/>
                <a:gd name="T29" fmla="*/ 26 h 118"/>
                <a:gd name="T30" fmla="*/ 1 w 114"/>
                <a:gd name="T31" fmla="*/ 23 h 118"/>
                <a:gd name="T32" fmla="*/ 4 w 114"/>
                <a:gd name="T33" fmla="*/ 19 h 118"/>
                <a:gd name="T34" fmla="*/ 6 w 114"/>
                <a:gd name="T35" fmla="*/ 13 h 118"/>
                <a:gd name="T36" fmla="*/ 9 w 114"/>
                <a:gd name="T37" fmla="*/ 8 h 118"/>
                <a:gd name="T38" fmla="*/ 13 w 114"/>
                <a:gd name="T39" fmla="*/ 4 h 118"/>
                <a:gd name="T40" fmla="*/ 19 w 114"/>
                <a:gd name="T41" fmla="*/ 2 h 118"/>
                <a:gd name="T42" fmla="*/ 24 w 114"/>
                <a:gd name="T43" fmla="*/ 0 h 118"/>
                <a:gd name="T44" fmla="*/ 32 w 114"/>
                <a:gd name="T45" fmla="*/ 0 h 118"/>
                <a:gd name="T46" fmla="*/ 37 w 114"/>
                <a:gd name="T47" fmla="*/ 0 h 118"/>
                <a:gd name="T48" fmla="*/ 43 w 114"/>
                <a:gd name="T49" fmla="*/ 2 h 118"/>
                <a:gd name="T50" fmla="*/ 48 w 114"/>
                <a:gd name="T51" fmla="*/ 4 h 118"/>
                <a:gd name="T52" fmla="*/ 51 w 114"/>
                <a:gd name="T53" fmla="*/ 7 h 118"/>
                <a:gd name="T54" fmla="*/ 54 w 114"/>
                <a:gd name="T55" fmla="*/ 10 h 118"/>
                <a:gd name="T56" fmla="*/ 56 w 114"/>
                <a:gd name="T57" fmla="*/ 13 h 118"/>
                <a:gd name="T58" fmla="*/ 57 w 114"/>
                <a:gd name="T59" fmla="*/ 16 h 118"/>
                <a:gd name="T60" fmla="*/ 58 w 114"/>
                <a:gd name="T61" fmla="*/ 20 h 118"/>
                <a:gd name="T62" fmla="*/ 57 w 114"/>
                <a:gd name="T63" fmla="*/ 27 h 118"/>
                <a:gd name="T64" fmla="*/ 54 w 114"/>
                <a:gd name="T65" fmla="*/ 35 h 118"/>
                <a:gd name="T66" fmla="*/ 50 w 114"/>
                <a:gd name="T67" fmla="*/ 43 h 118"/>
                <a:gd name="T68" fmla="*/ 46 w 114"/>
                <a:gd name="T69" fmla="*/ 49 h 118"/>
                <a:gd name="T70" fmla="*/ 41 w 114"/>
                <a:gd name="T71" fmla="*/ 54 h 1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4"/>
                <a:gd name="T109" fmla="*/ 0 h 118"/>
                <a:gd name="T110" fmla="*/ 114 w 114"/>
                <a:gd name="T111" fmla="*/ 118 h 1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4" h="118">
                  <a:moveTo>
                    <a:pt x="81" y="108"/>
                  </a:moveTo>
                  <a:lnTo>
                    <a:pt x="73" y="114"/>
                  </a:lnTo>
                  <a:lnTo>
                    <a:pt x="66" y="118"/>
                  </a:lnTo>
                  <a:lnTo>
                    <a:pt x="56" y="118"/>
                  </a:lnTo>
                  <a:lnTo>
                    <a:pt x="48" y="114"/>
                  </a:lnTo>
                  <a:lnTo>
                    <a:pt x="40" y="112"/>
                  </a:lnTo>
                  <a:lnTo>
                    <a:pt x="33" y="108"/>
                  </a:lnTo>
                  <a:lnTo>
                    <a:pt x="25" y="105"/>
                  </a:lnTo>
                  <a:lnTo>
                    <a:pt x="17" y="103"/>
                  </a:lnTo>
                  <a:lnTo>
                    <a:pt x="11" y="97"/>
                  </a:lnTo>
                  <a:lnTo>
                    <a:pt x="6" y="89"/>
                  </a:lnTo>
                  <a:lnTo>
                    <a:pt x="4" y="79"/>
                  </a:lnTo>
                  <a:lnTo>
                    <a:pt x="0" y="72"/>
                  </a:lnTo>
                  <a:lnTo>
                    <a:pt x="0" y="62"/>
                  </a:lnTo>
                  <a:lnTo>
                    <a:pt x="0" y="52"/>
                  </a:lnTo>
                  <a:lnTo>
                    <a:pt x="2" y="45"/>
                  </a:lnTo>
                  <a:lnTo>
                    <a:pt x="8" y="37"/>
                  </a:lnTo>
                  <a:lnTo>
                    <a:pt x="11" y="25"/>
                  </a:lnTo>
                  <a:lnTo>
                    <a:pt x="17" y="15"/>
                  </a:lnTo>
                  <a:lnTo>
                    <a:pt x="25" y="8"/>
                  </a:lnTo>
                  <a:lnTo>
                    <a:pt x="37" y="4"/>
                  </a:lnTo>
                  <a:lnTo>
                    <a:pt x="48" y="0"/>
                  </a:lnTo>
                  <a:lnTo>
                    <a:pt x="62" y="0"/>
                  </a:lnTo>
                  <a:lnTo>
                    <a:pt x="73" y="0"/>
                  </a:lnTo>
                  <a:lnTo>
                    <a:pt x="85" y="4"/>
                  </a:lnTo>
                  <a:lnTo>
                    <a:pt x="95" y="8"/>
                  </a:lnTo>
                  <a:lnTo>
                    <a:pt x="101" y="13"/>
                  </a:lnTo>
                  <a:lnTo>
                    <a:pt x="106" y="19"/>
                  </a:lnTo>
                  <a:lnTo>
                    <a:pt x="110" y="25"/>
                  </a:lnTo>
                  <a:lnTo>
                    <a:pt x="112" y="31"/>
                  </a:lnTo>
                  <a:lnTo>
                    <a:pt x="114" y="39"/>
                  </a:lnTo>
                  <a:lnTo>
                    <a:pt x="112" y="54"/>
                  </a:lnTo>
                  <a:lnTo>
                    <a:pt x="106" y="70"/>
                  </a:lnTo>
                  <a:lnTo>
                    <a:pt x="99" y="85"/>
                  </a:lnTo>
                  <a:lnTo>
                    <a:pt x="91" y="97"/>
                  </a:lnTo>
                  <a:lnTo>
                    <a:pt x="81"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7" name="Freeform 27"/>
            <p:cNvSpPr>
              <a:spLocks/>
            </p:cNvSpPr>
            <p:nvPr/>
          </p:nvSpPr>
          <p:spPr bwMode="auto">
            <a:xfrm>
              <a:off x="3447" y="4274"/>
              <a:ext cx="48" cy="39"/>
            </a:xfrm>
            <a:custGeom>
              <a:avLst/>
              <a:gdLst>
                <a:gd name="T0" fmla="*/ 30 w 95"/>
                <a:gd name="T1" fmla="*/ 38 h 77"/>
                <a:gd name="T2" fmla="*/ 25 w 95"/>
                <a:gd name="T3" fmla="*/ 39 h 77"/>
                <a:gd name="T4" fmla="*/ 21 w 95"/>
                <a:gd name="T5" fmla="*/ 39 h 77"/>
                <a:gd name="T6" fmla="*/ 16 w 95"/>
                <a:gd name="T7" fmla="*/ 38 h 77"/>
                <a:gd name="T8" fmla="*/ 13 w 95"/>
                <a:gd name="T9" fmla="*/ 36 h 77"/>
                <a:gd name="T10" fmla="*/ 6 w 95"/>
                <a:gd name="T11" fmla="*/ 30 h 77"/>
                <a:gd name="T12" fmla="*/ 0 w 95"/>
                <a:gd name="T13" fmla="*/ 24 h 77"/>
                <a:gd name="T14" fmla="*/ 2 w 95"/>
                <a:gd name="T15" fmla="*/ 18 h 77"/>
                <a:gd name="T16" fmla="*/ 6 w 95"/>
                <a:gd name="T17" fmla="*/ 11 h 77"/>
                <a:gd name="T18" fmla="*/ 11 w 95"/>
                <a:gd name="T19" fmla="*/ 5 h 77"/>
                <a:gd name="T20" fmla="*/ 15 w 95"/>
                <a:gd name="T21" fmla="*/ 2 h 77"/>
                <a:gd name="T22" fmla="*/ 18 w 95"/>
                <a:gd name="T23" fmla="*/ 0 h 77"/>
                <a:gd name="T24" fmla="*/ 21 w 95"/>
                <a:gd name="T25" fmla="*/ 1 h 77"/>
                <a:gd name="T26" fmla="*/ 25 w 95"/>
                <a:gd name="T27" fmla="*/ 2 h 77"/>
                <a:gd name="T28" fmla="*/ 29 w 95"/>
                <a:gd name="T29" fmla="*/ 2 h 77"/>
                <a:gd name="T30" fmla="*/ 33 w 95"/>
                <a:gd name="T31" fmla="*/ 1 h 77"/>
                <a:gd name="T32" fmla="*/ 37 w 95"/>
                <a:gd name="T33" fmla="*/ 1 h 77"/>
                <a:gd name="T34" fmla="*/ 40 w 95"/>
                <a:gd name="T35" fmla="*/ 2 h 77"/>
                <a:gd name="T36" fmla="*/ 44 w 95"/>
                <a:gd name="T37" fmla="*/ 4 h 77"/>
                <a:gd name="T38" fmla="*/ 47 w 95"/>
                <a:gd name="T39" fmla="*/ 8 h 77"/>
                <a:gd name="T40" fmla="*/ 48 w 95"/>
                <a:gd name="T41" fmla="*/ 13 h 77"/>
                <a:gd name="T42" fmla="*/ 48 w 95"/>
                <a:gd name="T43" fmla="*/ 18 h 77"/>
                <a:gd name="T44" fmla="*/ 47 w 95"/>
                <a:gd name="T45" fmla="*/ 22 h 77"/>
                <a:gd name="T46" fmla="*/ 45 w 95"/>
                <a:gd name="T47" fmla="*/ 26 h 77"/>
                <a:gd name="T48" fmla="*/ 42 w 95"/>
                <a:gd name="T49" fmla="*/ 29 h 77"/>
                <a:gd name="T50" fmla="*/ 38 w 95"/>
                <a:gd name="T51" fmla="*/ 33 h 77"/>
                <a:gd name="T52" fmla="*/ 30 w 95"/>
                <a:gd name="T53" fmla="*/ 38 h 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5"/>
                <a:gd name="T82" fmla="*/ 0 h 77"/>
                <a:gd name="T83" fmla="*/ 95 w 95"/>
                <a:gd name="T84" fmla="*/ 77 h 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5" h="77">
                  <a:moveTo>
                    <a:pt x="60" y="75"/>
                  </a:moveTo>
                  <a:lnTo>
                    <a:pt x="50" y="77"/>
                  </a:lnTo>
                  <a:lnTo>
                    <a:pt x="42" y="77"/>
                  </a:lnTo>
                  <a:lnTo>
                    <a:pt x="32" y="75"/>
                  </a:lnTo>
                  <a:lnTo>
                    <a:pt x="25" y="72"/>
                  </a:lnTo>
                  <a:lnTo>
                    <a:pt x="11" y="60"/>
                  </a:lnTo>
                  <a:lnTo>
                    <a:pt x="0" y="48"/>
                  </a:lnTo>
                  <a:lnTo>
                    <a:pt x="3" y="35"/>
                  </a:lnTo>
                  <a:lnTo>
                    <a:pt x="11" y="21"/>
                  </a:lnTo>
                  <a:lnTo>
                    <a:pt x="21" y="10"/>
                  </a:lnTo>
                  <a:lnTo>
                    <a:pt x="29" y="4"/>
                  </a:lnTo>
                  <a:lnTo>
                    <a:pt x="36" y="0"/>
                  </a:lnTo>
                  <a:lnTo>
                    <a:pt x="42" y="2"/>
                  </a:lnTo>
                  <a:lnTo>
                    <a:pt x="50" y="4"/>
                  </a:lnTo>
                  <a:lnTo>
                    <a:pt x="58" y="4"/>
                  </a:lnTo>
                  <a:lnTo>
                    <a:pt x="65" y="2"/>
                  </a:lnTo>
                  <a:lnTo>
                    <a:pt x="73" y="2"/>
                  </a:lnTo>
                  <a:lnTo>
                    <a:pt x="79" y="4"/>
                  </a:lnTo>
                  <a:lnTo>
                    <a:pt x="87" y="8"/>
                  </a:lnTo>
                  <a:lnTo>
                    <a:pt x="93" y="15"/>
                  </a:lnTo>
                  <a:lnTo>
                    <a:pt x="95" y="25"/>
                  </a:lnTo>
                  <a:lnTo>
                    <a:pt x="95" y="35"/>
                  </a:lnTo>
                  <a:lnTo>
                    <a:pt x="93" y="44"/>
                  </a:lnTo>
                  <a:lnTo>
                    <a:pt x="89" y="52"/>
                  </a:lnTo>
                  <a:lnTo>
                    <a:pt x="83" y="58"/>
                  </a:lnTo>
                  <a:lnTo>
                    <a:pt x="75" y="66"/>
                  </a:lnTo>
                  <a:lnTo>
                    <a:pt x="60" y="7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8" name="Freeform 28"/>
            <p:cNvSpPr>
              <a:spLocks/>
            </p:cNvSpPr>
            <p:nvPr/>
          </p:nvSpPr>
          <p:spPr bwMode="auto">
            <a:xfrm>
              <a:off x="3453" y="4428"/>
              <a:ext cx="37" cy="38"/>
            </a:xfrm>
            <a:custGeom>
              <a:avLst/>
              <a:gdLst>
                <a:gd name="T0" fmla="*/ 21 w 74"/>
                <a:gd name="T1" fmla="*/ 38 h 78"/>
                <a:gd name="T2" fmla="*/ 17 w 74"/>
                <a:gd name="T3" fmla="*/ 37 h 78"/>
                <a:gd name="T4" fmla="*/ 14 w 74"/>
                <a:gd name="T5" fmla="*/ 37 h 78"/>
                <a:gd name="T6" fmla="*/ 11 w 74"/>
                <a:gd name="T7" fmla="*/ 35 h 78"/>
                <a:gd name="T8" fmla="*/ 8 w 74"/>
                <a:gd name="T9" fmla="*/ 33 h 78"/>
                <a:gd name="T10" fmla="*/ 3 w 74"/>
                <a:gd name="T11" fmla="*/ 28 h 78"/>
                <a:gd name="T12" fmla="*/ 0 w 74"/>
                <a:gd name="T13" fmla="*/ 22 h 78"/>
                <a:gd name="T14" fmla="*/ 1 w 74"/>
                <a:gd name="T15" fmla="*/ 16 h 78"/>
                <a:gd name="T16" fmla="*/ 4 w 74"/>
                <a:gd name="T17" fmla="*/ 11 h 78"/>
                <a:gd name="T18" fmla="*/ 8 w 74"/>
                <a:gd name="T19" fmla="*/ 5 h 78"/>
                <a:gd name="T20" fmla="*/ 13 w 74"/>
                <a:gd name="T21" fmla="*/ 0 h 78"/>
                <a:gd name="T22" fmla="*/ 18 w 74"/>
                <a:gd name="T23" fmla="*/ 1 h 78"/>
                <a:gd name="T24" fmla="*/ 23 w 74"/>
                <a:gd name="T25" fmla="*/ 3 h 78"/>
                <a:gd name="T26" fmla="*/ 25 w 74"/>
                <a:gd name="T27" fmla="*/ 4 h 78"/>
                <a:gd name="T28" fmla="*/ 27 w 74"/>
                <a:gd name="T29" fmla="*/ 3 h 78"/>
                <a:gd name="T30" fmla="*/ 29 w 74"/>
                <a:gd name="T31" fmla="*/ 2 h 78"/>
                <a:gd name="T32" fmla="*/ 31 w 74"/>
                <a:gd name="T33" fmla="*/ 0 h 78"/>
                <a:gd name="T34" fmla="*/ 33 w 74"/>
                <a:gd name="T35" fmla="*/ 2 h 78"/>
                <a:gd name="T36" fmla="*/ 35 w 74"/>
                <a:gd name="T37" fmla="*/ 5 h 78"/>
                <a:gd name="T38" fmla="*/ 36 w 74"/>
                <a:gd name="T39" fmla="*/ 7 h 78"/>
                <a:gd name="T40" fmla="*/ 37 w 74"/>
                <a:gd name="T41" fmla="*/ 10 h 78"/>
                <a:gd name="T42" fmla="*/ 37 w 74"/>
                <a:gd name="T43" fmla="*/ 15 h 78"/>
                <a:gd name="T44" fmla="*/ 36 w 74"/>
                <a:gd name="T45" fmla="*/ 20 h 78"/>
                <a:gd name="T46" fmla="*/ 32 w 74"/>
                <a:gd name="T47" fmla="*/ 26 h 78"/>
                <a:gd name="T48" fmla="*/ 29 w 74"/>
                <a:gd name="T49" fmla="*/ 30 h 78"/>
                <a:gd name="T50" fmla="*/ 26 w 74"/>
                <a:gd name="T51" fmla="*/ 34 h 78"/>
                <a:gd name="T52" fmla="*/ 21 w 74"/>
                <a:gd name="T53" fmla="*/ 38 h 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4"/>
                <a:gd name="T82" fmla="*/ 0 h 78"/>
                <a:gd name="T83" fmla="*/ 74 w 74"/>
                <a:gd name="T84" fmla="*/ 78 h 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4" h="78">
                  <a:moveTo>
                    <a:pt x="41" y="78"/>
                  </a:moveTo>
                  <a:lnTo>
                    <a:pt x="33" y="76"/>
                  </a:lnTo>
                  <a:lnTo>
                    <a:pt x="27" y="76"/>
                  </a:lnTo>
                  <a:lnTo>
                    <a:pt x="21" y="72"/>
                  </a:lnTo>
                  <a:lnTo>
                    <a:pt x="16" y="68"/>
                  </a:lnTo>
                  <a:lnTo>
                    <a:pt x="6" y="58"/>
                  </a:lnTo>
                  <a:lnTo>
                    <a:pt x="0" y="45"/>
                  </a:lnTo>
                  <a:lnTo>
                    <a:pt x="2" y="33"/>
                  </a:lnTo>
                  <a:lnTo>
                    <a:pt x="8" y="22"/>
                  </a:lnTo>
                  <a:lnTo>
                    <a:pt x="16" y="10"/>
                  </a:lnTo>
                  <a:lnTo>
                    <a:pt x="25" y="0"/>
                  </a:lnTo>
                  <a:lnTo>
                    <a:pt x="35" y="2"/>
                  </a:lnTo>
                  <a:lnTo>
                    <a:pt x="45" y="6"/>
                  </a:lnTo>
                  <a:lnTo>
                    <a:pt x="49" y="8"/>
                  </a:lnTo>
                  <a:lnTo>
                    <a:pt x="54" y="6"/>
                  </a:lnTo>
                  <a:lnTo>
                    <a:pt x="58" y="4"/>
                  </a:lnTo>
                  <a:lnTo>
                    <a:pt x="62" y="0"/>
                  </a:lnTo>
                  <a:lnTo>
                    <a:pt x="66" y="4"/>
                  </a:lnTo>
                  <a:lnTo>
                    <a:pt x="70" y="10"/>
                  </a:lnTo>
                  <a:lnTo>
                    <a:pt x="72" y="14"/>
                  </a:lnTo>
                  <a:lnTo>
                    <a:pt x="74" y="20"/>
                  </a:lnTo>
                  <a:lnTo>
                    <a:pt x="74" y="31"/>
                  </a:lnTo>
                  <a:lnTo>
                    <a:pt x="72" y="41"/>
                  </a:lnTo>
                  <a:lnTo>
                    <a:pt x="64" y="53"/>
                  </a:lnTo>
                  <a:lnTo>
                    <a:pt x="58" y="62"/>
                  </a:lnTo>
                  <a:lnTo>
                    <a:pt x="51" y="70"/>
                  </a:lnTo>
                  <a:lnTo>
                    <a:pt x="41" y="78"/>
                  </a:lnTo>
                  <a:close/>
                </a:path>
              </a:pathLst>
            </a:custGeom>
            <a:solidFill>
              <a:srgbClr val="FF4F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59" name="Freeform 29"/>
            <p:cNvSpPr>
              <a:spLocks/>
            </p:cNvSpPr>
            <p:nvPr/>
          </p:nvSpPr>
          <p:spPr bwMode="auto">
            <a:xfrm>
              <a:off x="2866" y="4296"/>
              <a:ext cx="516" cy="286"/>
            </a:xfrm>
            <a:custGeom>
              <a:avLst/>
              <a:gdLst>
                <a:gd name="T0" fmla="*/ 509 w 1032"/>
                <a:gd name="T1" fmla="*/ 273 h 572"/>
                <a:gd name="T2" fmla="*/ 497 w 1032"/>
                <a:gd name="T3" fmla="*/ 272 h 572"/>
                <a:gd name="T4" fmla="*/ 486 w 1032"/>
                <a:gd name="T5" fmla="*/ 271 h 572"/>
                <a:gd name="T6" fmla="*/ 472 w 1032"/>
                <a:gd name="T7" fmla="*/ 264 h 572"/>
                <a:gd name="T8" fmla="*/ 460 w 1032"/>
                <a:gd name="T9" fmla="*/ 249 h 572"/>
                <a:gd name="T10" fmla="*/ 450 w 1032"/>
                <a:gd name="T11" fmla="*/ 231 h 572"/>
                <a:gd name="T12" fmla="*/ 436 w 1032"/>
                <a:gd name="T13" fmla="*/ 188 h 572"/>
                <a:gd name="T14" fmla="*/ 428 w 1032"/>
                <a:gd name="T15" fmla="*/ 168 h 572"/>
                <a:gd name="T16" fmla="*/ 417 w 1032"/>
                <a:gd name="T17" fmla="*/ 151 h 572"/>
                <a:gd name="T18" fmla="*/ 403 w 1032"/>
                <a:gd name="T19" fmla="*/ 130 h 572"/>
                <a:gd name="T20" fmla="*/ 382 w 1032"/>
                <a:gd name="T21" fmla="*/ 97 h 572"/>
                <a:gd name="T22" fmla="*/ 373 w 1032"/>
                <a:gd name="T23" fmla="*/ 88 h 572"/>
                <a:gd name="T24" fmla="*/ 363 w 1032"/>
                <a:gd name="T25" fmla="*/ 81 h 572"/>
                <a:gd name="T26" fmla="*/ 350 w 1032"/>
                <a:gd name="T27" fmla="*/ 78 h 572"/>
                <a:gd name="T28" fmla="*/ 292 w 1032"/>
                <a:gd name="T29" fmla="*/ 70 h 572"/>
                <a:gd name="T30" fmla="*/ 234 w 1032"/>
                <a:gd name="T31" fmla="*/ 67 h 572"/>
                <a:gd name="T32" fmla="*/ 176 w 1032"/>
                <a:gd name="T33" fmla="*/ 68 h 572"/>
                <a:gd name="T34" fmla="*/ 108 w 1032"/>
                <a:gd name="T35" fmla="*/ 72 h 572"/>
                <a:gd name="T36" fmla="*/ 91 w 1032"/>
                <a:gd name="T37" fmla="*/ 80 h 572"/>
                <a:gd name="T38" fmla="*/ 78 w 1032"/>
                <a:gd name="T39" fmla="*/ 92 h 572"/>
                <a:gd name="T40" fmla="*/ 67 w 1032"/>
                <a:gd name="T41" fmla="*/ 106 h 572"/>
                <a:gd name="T42" fmla="*/ 54 w 1032"/>
                <a:gd name="T43" fmla="*/ 129 h 572"/>
                <a:gd name="T44" fmla="*/ 41 w 1032"/>
                <a:gd name="T45" fmla="*/ 163 h 572"/>
                <a:gd name="T46" fmla="*/ 0 w 1032"/>
                <a:gd name="T47" fmla="*/ 286 h 572"/>
                <a:gd name="T48" fmla="*/ 3 w 1032"/>
                <a:gd name="T49" fmla="*/ 254 h 572"/>
                <a:gd name="T50" fmla="*/ 9 w 1032"/>
                <a:gd name="T51" fmla="*/ 224 h 572"/>
                <a:gd name="T52" fmla="*/ 19 w 1032"/>
                <a:gd name="T53" fmla="*/ 193 h 572"/>
                <a:gd name="T54" fmla="*/ 42 w 1032"/>
                <a:gd name="T55" fmla="*/ 133 h 572"/>
                <a:gd name="T56" fmla="*/ 82 w 1032"/>
                <a:gd name="T57" fmla="*/ 45 h 572"/>
                <a:gd name="T58" fmla="*/ 96 w 1032"/>
                <a:gd name="T59" fmla="*/ 32 h 572"/>
                <a:gd name="T60" fmla="*/ 119 w 1032"/>
                <a:gd name="T61" fmla="*/ 16 h 572"/>
                <a:gd name="T62" fmla="*/ 137 w 1032"/>
                <a:gd name="T63" fmla="*/ 10 h 572"/>
                <a:gd name="T64" fmla="*/ 158 w 1032"/>
                <a:gd name="T65" fmla="*/ 5 h 572"/>
                <a:gd name="T66" fmla="*/ 183 w 1032"/>
                <a:gd name="T67" fmla="*/ 0 h 572"/>
                <a:gd name="T68" fmla="*/ 211 w 1032"/>
                <a:gd name="T69" fmla="*/ 1 h 572"/>
                <a:gd name="T70" fmla="*/ 237 w 1032"/>
                <a:gd name="T71" fmla="*/ 5 h 572"/>
                <a:gd name="T72" fmla="*/ 277 w 1032"/>
                <a:gd name="T73" fmla="*/ 6 h 572"/>
                <a:gd name="T74" fmla="*/ 320 w 1032"/>
                <a:gd name="T75" fmla="*/ 6 h 572"/>
                <a:gd name="T76" fmla="*/ 347 w 1032"/>
                <a:gd name="T77" fmla="*/ 10 h 572"/>
                <a:gd name="T78" fmla="*/ 373 w 1032"/>
                <a:gd name="T79" fmla="*/ 16 h 572"/>
                <a:gd name="T80" fmla="*/ 397 w 1032"/>
                <a:gd name="T81" fmla="*/ 26 h 572"/>
                <a:gd name="T82" fmla="*/ 417 w 1032"/>
                <a:gd name="T83" fmla="*/ 41 h 572"/>
                <a:gd name="T84" fmla="*/ 436 w 1032"/>
                <a:gd name="T85" fmla="*/ 61 h 572"/>
                <a:gd name="T86" fmla="*/ 453 w 1032"/>
                <a:gd name="T87" fmla="*/ 97 h 572"/>
                <a:gd name="T88" fmla="*/ 480 w 1032"/>
                <a:gd name="T89" fmla="*/ 172 h 572"/>
                <a:gd name="T90" fmla="*/ 506 w 1032"/>
                <a:gd name="T91" fmla="*/ 247 h 57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32"/>
                <a:gd name="T139" fmla="*/ 0 h 572"/>
                <a:gd name="T140" fmla="*/ 1032 w 1032"/>
                <a:gd name="T141" fmla="*/ 572 h 57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32" h="572">
                  <a:moveTo>
                    <a:pt x="1032" y="544"/>
                  </a:moveTo>
                  <a:lnTo>
                    <a:pt x="1018" y="546"/>
                  </a:lnTo>
                  <a:lnTo>
                    <a:pt x="1006" y="546"/>
                  </a:lnTo>
                  <a:lnTo>
                    <a:pt x="993" y="544"/>
                  </a:lnTo>
                  <a:lnTo>
                    <a:pt x="983" y="544"/>
                  </a:lnTo>
                  <a:lnTo>
                    <a:pt x="971" y="541"/>
                  </a:lnTo>
                  <a:lnTo>
                    <a:pt x="962" y="537"/>
                  </a:lnTo>
                  <a:lnTo>
                    <a:pt x="944" y="527"/>
                  </a:lnTo>
                  <a:lnTo>
                    <a:pt x="931" y="513"/>
                  </a:lnTo>
                  <a:lnTo>
                    <a:pt x="919" y="498"/>
                  </a:lnTo>
                  <a:lnTo>
                    <a:pt x="907" y="480"/>
                  </a:lnTo>
                  <a:lnTo>
                    <a:pt x="900" y="461"/>
                  </a:lnTo>
                  <a:lnTo>
                    <a:pt x="884" y="420"/>
                  </a:lnTo>
                  <a:lnTo>
                    <a:pt x="871" y="376"/>
                  </a:lnTo>
                  <a:lnTo>
                    <a:pt x="863" y="356"/>
                  </a:lnTo>
                  <a:lnTo>
                    <a:pt x="855" y="335"/>
                  </a:lnTo>
                  <a:lnTo>
                    <a:pt x="845" y="318"/>
                  </a:lnTo>
                  <a:lnTo>
                    <a:pt x="834" y="302"/>
                  </a:lnTo>
                  <a:lnTo>
                    <a:pt x="818" y="281"/>
                  </a:lnTo>
                  <a:lnTo>
                    <a:pt x="805" y="259"/>
                  </a:lnTo>
                  <a:lnTo>
                    <a:pt x="779" y="215"/>
                  </a:lnTo>
                  <a:lnTo>
                    <a:pt x="764" y="193"/>
                  </a:lnTo>
                  <a:lnTo>
                    <a:pt x="756" y="184"/>
                  </a:lnTo>
                  <a:lnTo>
                    <a:pt x="746" y="176"/>
                  </a:lnTo>
                  <a:lnTo>
                    <a:pt x="737" y="170"/>
                  </a:lnTo>
                  <a:lnTo>
                    <a:pt x="725" y="162"/>
                  </a:lnTo>
                  <a:lnTo>
                    <a:pt x="714" y="159"/>
                  </a:lnTo>
                  <a:lnTo>
                    <a:pt x="700" y="155"/>
                  </a:lnTo>
                  <a:lnTo>
                    <a:pt x="642" y="145"/>
                  </a:lnTo>
                  <a:lnTo>
                    <a:pt x="584" y="139"/>
                  </a:lnTo>
                  <a:lnTo>
                    <a:pt x="525" y="135"/>
                  </a:lnTo>
                  <a:lnTo>
                    <a:pt x="467" y="133"/>
                  </a:lnTo>
                  <a:lnTo>
                    <a:pt x="409" y="133"/>
                  </a:lnTo>
                  <a:lnTo>
                    <a:pt x="351" y="135"/>
                  </a:lnTo>
                  <a:lnTo>
                    <a:pt x="234" y="137"/>
                  </a:lnTo>
                  <a:lnTo>
                    <a:pt x="215" y="143"/>
                  </a:lnTo>
                  <a:lnTo>
                    <a:pt x="198" y="151"/>
                  </a:lnTo>
                  <a:lnTo>
                    <a:pt x="182" y="160"/>
                  </a:lnTo>
                  <a:lnTo>
                    <a:pt x="169" y="170"/>
                  </a:lnTo>
                  <a:lnTo>
                    <a:pt x="155" y="184"/>
                  </a:lnTo>
                  <a:lnTo>
                    <a:pt x="143" y="195"/>
                  </a:lnTo>
                  <a:lnTo>
                    <a:pt x="134" y="211"/>
                  </a:lnTo>
                  <a:lnTo>
                    <a:pt x="124" y="226"/>
                  </a:lnTo>
                  <a:lnTo>
                    <a:pt x="108" y="257"/>
                  </a:lnTo>
                  <a:lnTo>
                    <a:pt x="95" y="290"/>
                  </a:lnTo>
                  <a:lnTo>
                    <a:pt x="81" y="325"/>
                  </a:lnTo>
                  <a:lnTo>
                    <a:pt x="68" y="356"/>
                  </a:lnTo>
                  <a:lnTo>
                    <a:pt x="0" y="572"/>
                  </a:lnTo>
                  <a:lnTo>
                    <a:pt x="2" y="541"/>
                  </a:lnTo>
                  <a:lnTo>
                    <a:pt x="6" y="508"/>
                  </a:lnTo>
                  <a:lnTo>
                    <a:pt x="10" y="478"/>
                  </a:lnTo>
                  <a:lnTo>
                    <a:pt x="17" y="447"/>
                  </a:lnTo>
                  <a:lnTo>
                    <a:pt x="25" y="416"/>
                  </a:lnTo>
                  <a:lnTo>
                    <a:pt x="37" y="385"/>
                  </a:lnTo>
                  <a:lnTo>
                    <a:pt x="58" y="325"/>
                  </a:lnTo>
                  <a:lnTo>
                    <a:pt x="83" y="265"/>
                  </a:lnTo>
                  <a:lnTo>
                    <a:pt x="136" y="147"/>
                  </a:lnTo>
                  <a:lnTo>
                    <a:pt x="163" y="89"/>
                  </a:lnTo>
                  <a:lnTo>
                    <a:pt x="176" y="75"/>
                  </a:lnTo>
                  <a:lnTo>
                    <a:pt x="192" y="64"/>
                  </a:lnTo>
                  <a:lnTo>
                    <a:pt x="223" y="42"/>
                  </a:lnTo>
                  <a:lnTo>
                    <a:pt x="238" y="32"/>
                  </a:lnTo>
                  <a:lnTo>
                    <a:pt x="256" y="25"/>
                  </a:lnTo>
                  <a:lnTo>
                    <a:pt x="273" y="19"/>
                  </a:lnTo>
                  <a:lnTo>
                    <a:pt x="293" y="17"/>
                  </a:lnTo>
                  <a:lnTo>
                    <a:pt x="316" y="9"/>
                  </a:lnTo>
                  <a:lnTo>
                    <a:pt x="341" y="3"/>
                  </a:lnTo>
                  <a:lnTo>
                    <a:pt x="366" y="0"/>
                  </a:lnTo>
                  <a:lnTo>
                    <a:pt x="394" y="0"/>
                  </a:lnTo>
                  <a:lnTo>
                    <a:pt x="421" y="1"/>
                  </a:lnTo>
                  <a:lnTo>
                    <a:pt x="448" y="3"/>
                  </a:lnTo>
                  <a:lnTo>
                    <a:pt x="473" y="9"/>
                  </a:lnTo>
                  <a:lnTo>
                    <a:pt x="498" y="15"/>
                  </a:lnTo>
                  <a:lnTo>
                    <a:pt x="554" y="11"/>
                  </a:lnTo>
                  <a:lnTo>
                    <a:pt x="611" y="11"/>
                  </a:lnTo>
                  <a:lnTo>
                    <a:pt x="640" y="11"/>
                  </a:lnTo>
                  <a:lnTo>
                    <a:pt x="667" y="15"/>
                  </a:lnTo>
                  <a:lnTo>
                    <a:pt x="694" y="19"/>
                  </a:lnTo>
                  <a:lnTo>
                    <a:pt x="719" y="23"/>
                  </a:lnTo>
                  <a:lnTo>
                    <a:pt x="745" y="31"/>
                  </a:lnTo>
                  <a:lnTo>
                    <a:pt x="770" y="40"/>
                  </a:lnTo>
                  <a:lnTo>
                    <a:pt x="793" y="52"/>
                  </a:lnTo>
                  <a:lnTo>
                    <a:pt x="814" y="65"/>
                  </a:lnTo>
                  <a:lnTo>
                    <a:pt x="834" y="81"/>
                  </a:lnTo>
                  <a:lnTo>
                    <a:pt x="853" y="100"/>
                  </a:lnTo>
                  <a:lnTo>
                    <a:pt x="871" y="122"/>
                  </a:lnTo>
                  <a:lnTo>
                    <a:pt x="884" y="145"/>
                  </a:lnTo>
                  <a:lnTo>
                    <a:pt x="906" y="193"/>
                  </a:lnTo>
                  <a:lnTo>
                    <a:pt x="925" y="244"/>
                  </a:lnTo>
                  <a:lnTo>
                    <a:pt x="960" y="343"/>
                  </a:lnTo>
                  <a:lnTo>
                    <a:pt x="993" y="446"/>
                  </a:lnTo>
                  <a:lnTo>
                    <a:pt x="1012" y="494"/>
                  </a:lnTo>
                  <a:lnTo>
                    <a:pt x="1032" y="544"/>
                  </a:lnTo>
                  <a:close/>
                </a:path>
              </a:pathLst>
            </a:custGeom>
            <a:solidFill>
              <a:srgbClr val="9E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0" name="Freeform 30"/>
            <p:cNvSpPr>
              <a:spLocks/>
            </p:cNvSpPr>
            <p:nvPr/>
          </p:nvSpPr>
          <p:spPr bwMode="auto">
            <a:xfrm>
              <a:off x="2982" y="4609"/>
              <a:ext cx="244" cy="311"/>
            </a:xfrm>
            <a:custGeom>
              <a:avLst/>
              <a:gdLst>
                <a:gd name="T0" fmla="*/ 185 w 488"/>
                <a:gd name="T1" fmla="*/ 291 h 622"/>
                <a:gd name="T2" fmla="*/ 158 w 488"/>
                <a:gd name="T3" fmla="*/ 304 h 622"/>
                <a:gd name="T4" fmla="*/ 128 w 488"/>
                <a:gd name="T5" fmla="*/ 310 h 622"/>
                <a:gd name="T6" fmla="*/ 99 w 488"/>
                <a:gd name="T7" fmla="*/ 309 h 622"/>
                <a:gd name="T8" fmla="*/ 84 w 488"/>
                <a:gd name="T9" fmla="*/ 306 h 622"/>
                <a:gd name="T10" fmla="*/ 68 w 488"/>
                <a:gd name="T11" fmla="*/ 297 h 622"/>
                <a:gd name="T12" fmla="*/ 54 w 488"/>
                <a:gd name="T13" fmla="*/ 284 h 622"/>
                <a:gd name="T14" fmla="*/ 44 w 488"/>
                <a:gd name="T15" fmla="*/ 269 h 622"/>
                <a:gd name="T16" fmla="*/ 35 w 488"/>
                <a:gd name="T17" fmla="*/ 253 h 622"/>
                <a:gd name="T18" fmla="*/ 18 w 488"/>
                <a:gd name="T19" fmla="*/ 236 h 622"/>
                <a:gd name="T20" fmla="*/ 7 w 488"/>
                <a:gd name="T21" fmla="*/ 212 h 622"/>
                <a:gd name="T22" fmla="*/ 2 w 488"/>
                <a:gd name="T23" fmla="*/ 186 h 622"/>
                <a:gd name="T24" fmla="*/ 0 w 488"/>
                <a:gd name="T25" fmla="*/ 160 h 622"/>
                <a:gd name="T26" fmla="*/ 4 w 488"/>
                <a:gd name="T27" fmla="*/ 133 h 622"/>
                <a:gd name="T28" fmla="*/ 10 w 488"/>
                <a:gd name="T29" fmla="*/ 108 h 622"/>
                <a:gd name="T30" fmla="*/ 18 w 488"/>
                <a:gd name="T31" fmla="*/ 83 h 622"/>
                <a:gd name="T32" fmla="*/ 30 w 488"/>
                <a:gd name="T33" fmla="*/ 59 h 622"/>
                <a:gd name="T34" fmla="*/ 45 w 488"/>
                <a:gd name="T35" fmla="*/ 38 h 622"/>
                <a:gd name="T36" fmla="*/ 63 w 488"/>
                <a:gd name="T37" fmla="*/ 20 h 622"/>
                <a:gd name="T38" fmla="*/ 82 w 488"/>
                <a:gd name="T39" fmla="*/ 6 h 622"/>
                <a:gd name="T40" fmla="*/ 94 w 488"/>
                <a:gd name="T41" fmla="*/ 2 h 622"/>
                <a:gd name="T42" fmla="*/ 106 w 488"/>
                <a:gd name="T43" fmla="*/ 0 h 622"/>
                <a:gd name="T44" fmla="*/ 119 w 488"/>
                <a:gd name="T45" fmla="*/ 1 h 622"/>
                <a:gd name="T46" fmla="*/ 154 w 488"/>
                <a:gd name="T47" fmla="*/ 9 h 622"/>
                <a:gd name="T48" fmla="*/ 180 w 488"/>
                <a:gd name="T49" fmla="*/ 20 h 622"/>
                <a:gd name="T50" fmla="*/ 196 w 488"/>
                <a:gd name="T51" fmla="*/ 29 h 622"/>
                <a:gd name="T52" fmla="*/ 210 w 488"/>
                <a:gd name="T53" fmla="*/ 42 h 622"/>
                <a:gd name="T54" fmla="*/ 222 w 488"/>
                <a:gd name="T55" fmla="*/ 55 h 622"/>
                <a:gd name="T56" fmla="*/ 230 w 488"/>
                <a:gd name="T57" fmla="*/ 73 h 622"/>
                <a:gd name="T58" fmla="*/ 238 w 488"/>
                <a:gd name="T59" fmla="*/ 95 h 622"/>
                <a:gd name="T60" fmla="*/ 242 w 488"/>
                <a:gd name="T61" fmla="*/ 121 h 622"/>
                <a:gd name="T62" fmla="*/ 244 w 488"/>
                <a:gd name="T63" fmla="*/ 149 h 622"/>
                <a:gd name="T64" fmla="*/ 242 w 488"/>
                <a:gd name="T65" fmla="*/ 175 h 622"/>
                <a:gd name="T66" fmla="*/ 238 w 488"/>
                <a:gd name="T67" fmla="*/ 201 h 622"/>
                <a:gd name="T68" fmla="*/ 229 w 488"/>
                <a:gd name="T69" fmla="*/ 226 h 622"/>
                <a:gd name="T70" fmla="*/ 218 w 488"/>
                <a:gd name="T71" fmla="*/ 250 h 622"/>
                <a:gd name="T72" fmla="*/ 205 w 488"/>
                <a:gd name="T73" fmla="*/ 273 h 6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8"/>
                <a:gd name="T112" fmla="*/ 0 h 622"/>
                <a:gd name="T113" fmla="*/ 488 w 488"/>
                <a:gd name="T114" fmla="*/ 622 h 6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8" h="622">
                  <a:moveTo>
                    <a:pt x="393" y="568"/>
                  </a:moveTo>
                  <a:lnTo>
                    <a:pt x="370" y="582"/>
                  </a:lnTo>
                  <a:lnTo>
                    <a:pt x="343" y="597"/>
                  </a:lnTo>
                  <a:lnTo>
                    <a:pt x="316" y="607"/>
                  </a:lnTo>
                  <a:lnTo>
                    <a:pt x="287" y="616"/>
                  </a:lnTo>
                  <a:lnTo>
                    <a:pt x="256" y="620"/>
                  </a:lnTo>
                  <a:lnTo>
                    <a:pt x="227" y="622"/>
                  </a:lnTo>
                  <a:lnTo>
                    <a:pt x="197" y="618"/>
                  </a:lnTo>
                  <a:lnTo>
                    <a:pt x="182" y="615"/>
                  </a:lnTo>
                  <a:lnTo>
                    <a:pt x="168" y="611"/>
                  </a:lnTo>
                  <a:lnTo>
                    <a:pt x="153" y="603"/>
                  </a:lnTo>
                  <a:lnTo>
                    <a:pt x="135" y="593"/>
                  </a:lnTo>
                  <a:lnTo>
                    <a:pt x="122" y="582"/>
                  </a:lnTo>
                  <a:lnTo>
                    <a:pt x="108" y="568"/>
                  </a:lnTo>
                  <a:lnTo>
                    <a:pt x="97" y="552"/>
                  </a:lnTo>
                  <a:lnTo>
                    <a:pt x="87" y="537"/>
                  </a:lnTo>
                  <a:lnTo>
                    <a:pt x="77" y="521"/>
                  </a:lnTo>
                  <a:lnTo>
                    <a:pt x="69" y="506"/>
                  </a:lnTo>
                  <a:lnTo>
                    <a:pt x="50" y="494"/>
                  </a:lnTo>
                  <a:lnTo>
                    <a:pt x="35" y="471"/>
                  </a:lnTo>
                  <a:lnTo>
                    <a:pt x="23" y="448"/>
                  </a:lnTo>
                  <a:lnTo>
                    <a:pt x="13" y="423"/>
                  </a:lnTo>
                  <a:lnTo>
                    <a:pt x="7" y="397"/>
                  </a:lnTo>
                  <a:lnTo>
                    <a:pt x="3" y="372"/>
                  </a:lnTo>
                  <a:lnTo>
                    <a:pt x="0" y="345"/>
                  </a:lnTo>
                  <a:lnTo>
                    <a:pt x="0" y="320"/>
                  </a:lnTo>
                  <a:lnTo>
                    <a:pt x="3" y="293"/>
                  </a:lnTo>
                  <a:lnTo>
                    <a:pt x="7" y="265"/>
                  </a:lnTo>
                  <a:lnTo>
                    <a:pt x="11" y="240"/>
                  </a:lnTo>
                  <a:lnTo>
                    <a:pt x="19" y="215"/>
                  </a:lnTo>
                  <a:lnTo>
                    <a:pt x="27" y="190"/>
                  </a:lnTo>
                  <a:lnTo>
                    <a:pt x="36" y="165"/>
                  </a:lnTo>
                  <a:lnTo>
                    <a:pt x="48" y="139"/>
                  </a:lnTo>
                  <a:lnTo>
                    <a:pt x="60" y="118"/>
                  </a:lnTo>
                  <a:lnTo>
                    <a:pt x="73" y="95"/>
                  </a:lnTo>
                  <a:lnTo>
                    <a:pt x="89" y="75"/>
                  </a:lnTo>
                  <a:lnTo>
                    <a:pt x="106" y="56"/>
                  </a:lnTo>
                  <a:lnTo>
                    <a:pt x="126" y="39"/>
                  </a:lnTo>
                  <a:lnTo>
                    <a:pt x="143" y="23"/>
                  </a:lnTo>
                  <a:lnTo>
                    <a:pt x="164" y="11"/>
                  </a:lnTo>
                  <a:lnTo>
                    <a:pt x="176" y="6"/>
                  </a:lnTo>
                  <a:lnTo>
                    <a:pt x="188" y="4"/>
                  </a:lnTo>
                  <a:lnTo>
                    <a:pt x="199" y="2"/>
                  </a:lnTo>
                  <a:lnTo>
                    <a:pt x="211" y="0"/>
                  </a:lnTo>
                  <a:lnTo>
                    <a:pt x="225" y="0"/>
                  </a:lnTo>
                  <a:lnTo>
                    <a:pt x="238" y="2"/>
                  </a:lnTo>
                  <a:lnTo>
                    <a:pt x="273" y="10"/>
                  </a:lnTo>
                  <a:lnTo>
                    <a:pt x="308" y="17"/>
                  </a:lnTo>
                  <a:lnTo>
                    <a:pt x="343" y="31"/>
                  </a:lnTo>
                  <a:lnTo>
                    <a:pt x="360" y="39"/>
                  </a:lnTo>
                  <a:lnTo>
                    <a:pt x="376" y="48"/>
                  </a:lnTo>
                  <a:lnTo>
                    <a:pt x="391" y="58"/>
                  </a:lnTo>
                  <a:lnTo>
                    <a:pt x="407" y="70"/>
                  </a:lnTo>
                  <a:lnTo>
                    <a:pt x="419" y="83"/>
                  </a:lnTo>
                  <a:lnTo>
                    <a:pt x="432" y="97"/>
                  </a:lnTo>
                  <a:lnTo>
                    <a:pt x="444" y="110"/>
                  </a:lnTo>
                  <a:lnTo>
                    <a:pt x="451" y="128"/>
                  </a:lnTo>
                  <a:lnTo>
                    <a:pt x="459" y="145"/>
                  </a:lnTo>
                  <a:lnTo>
                    <a:pt x="467" y="165"/>
                  </a:lnTo>
                  <a:lnTo>
                    <a:pt x="475" y="190"/>
                  </a:lnTo>
                  <a:lnTo>
                    <a:pt x="481" y="217"/>
                  </a:lnTo>
                  <a:lnTo>
                    <a:pt x="484" y="242"/>
                  </a:lnTo>
                  <a:lnTo>
                    <a:pt x="488" y="269"/>
                  </a:lnTo>
                  <a:lnTo>
                    <a:pt x="488" y="297"/>
                  </a:lnTo>
                  <a:lnTo>
                    <a:pt x="486" y="324"/>
                  </a:lnTo>
                  <a:lnTo>
                    <a:pt x="484" y="349"/>
                  </a:lnTo>
                  <a:lnTo>
                    <a:pt x="481" y="376"/>
                  </a:lnTo>
                  <a:lnTo>
                    <a:pt x="475" y="401"/>
                  </a:lnTo>
                  <a:lnTo>
                    <a:pt x="467" y="428"/>
                  </a:lnTo>
                  <a:lnTo>
                    <a:pt x="457" y="452"/>
                  </a:lnTo>
                  <a:lnTo>
                    <a:pt x="448" y="477"/>
                  </a:lnTo>
                  <a:lnTo>
                    <a:pt x="436" y="500"/>
                  </a:lnTo>
                  <a:lnTo>
                    <a:pt x="422" y="523"/>
                  </a:lnTo>
                  <a:lnTo>
                    <a:pt x="409" y="545"/>
                  </a:lnTo>
                  <a:lnTo>
                    <a:pt x="393" y="568"/>
                  </a:lnTo>
                  <a:close/>
                </a:path>
              </a:pathLst>
            </a:custGeom>
            <a:solidFill>
              <a:srgbClr val="E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1" name="Freeform 31"/>
            <p:cNvSpPr>
              <a:spLocks/>
            </p:cNvSpPr>
            <p:nvPr/>
          </p:nvSpPr>
          <p:spPr bwMode="auto">
            <a:xfrm>
              <a:off x="3156" y="4741"/>
              <a:ext cx="52" cy="63"/>
            </a:xfrm>
            <a:custGeom>
              <a:avLst/>
              <a:gdLst>
                <a:gd name="T0" fmla="*/ 25 w 102"/>
                <a:gd name="T1" fmla="*/ 63 h 126"/>
                <a:gd name="T2" fmla="*/ 0 w 102"/>
                <a:gd name="T3" fmla="*/ 33 h 126"/>
                <a:gd name="T4" fmla="*/ 5 w 102"/>
                <a:gd name="T5" fmla="*/ 29 h 126"/>
                <a:gd name="T6" fmla="*/ 10 w 102"/>
                <a:gd name="T7" fmla="*/ 23 h 126"/>
                <a:gd name="T8" fmla="*/ 19 w 102"/>
                <a:gd name="T9" fmla="*/ 14 h 126"/>
                <a:gd name="T10" fmla="*/ 24 w 102"/>
                <a:gd name="T11" fmla="*/ 9 h 126"/>
                <a:gd name="T12" fmla="*/ 30 w 102"/>
                <a:gd name="T13" fmla="*/ 5 h 126"/>
                <a:gd name="T14" fmla="*/ 36 w 102"/>
                <a:gd name="T15" fmla="*/ 1 h 126"/>
                <a:gd name="T16" fmla="*/ 41 w 102"/>
                <a:gd name="T17" fmla="*/ 0 h 126"/>
                <a:gd name="T18" fmla="*/ 44 w 102"/>
                <a:gd name="T19" fmla="*/ 3 h 126"/>
                <a:gd name="T20" fmla="*/ 47 w 102"/>
                <a:gd name="T21" fmla="*/ 7 h 126"/>
                <a:gd name="T22" fmla="*/ 49 w 102"/>
                <a:gd name="T23" fmla="*/ 10 h 126"/>
                <a:gd name="T24" fmla="*/ 50 w 102"/>
                <a:gd name="T25" fmla="*/ 14 h 126"/>
                <a:gd name="T26" fmla="*/ 52 w 102"/>
                <a:gd name="T27" fmla="*/ 21 h 126"/>
                <a:gd name="T28" fmla="*/ 51 w 102"/>
                <a:gd name="T29" fmla="*/ 30 h 126"/>
                <a:gd name="T30" fmla="*/ 49 w 102"/>
                <a:gd name="T31" fmla="*/ 39 h 126"/>
                <a:gd name="T32" fmla="*/ 47 w 102"/>
                <a:gd name="T33" fmla="*/ 48 h 126"/>
                <a:gd name="T34" fmla="*/ 43 w 102"/>
                <a:gd name="T35" fmla="*/ 55 h 126"/>
                <a:gd name="T36" fmla="*/ 40 w 102"/>
                <a:gd name="T37" fmla="*/ 62 h 126"/>
                <a:gd name="T38" fmla="*/ 25 w 102"/>
                <a:gd name="T39" fmla="*/ 63 h 1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2"/>
                <a:gd name="T61" fmla="*/ 0 h 126"/>
                <a:gd name="T62" fmla="*/ 102 w 102"/>
                <a:gd name="T63" fmla="*/ 126 h 1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2" h="126">
                  <a:moveTo>
                    <a:pt x="50" y="126"/>
                  </a:moveTo>
                  <a:lnTo>
                    <a:pt x="0" y="65"/>
                  </a:lnTo>
                  <a:lnTo>
                    <a:pt x="9" y="58"/>
                  </a:lnTo>
                  <a:lnTo>
                    <a:pt x="19" y="46"/>
                  </a:lnTo>
                  <a:lnTo>
                    <a:pt x="37" y="27"/>
                  </a:lnTo>
                  <a:lnTo>
                    <a:pt x="48" y="17"/>
                  </a:lnTo>
                  <a:lnTo>
                    <a:pt x="58" y="9"/>
                  </a:lnTo>
                  <a:lnTo>
                    <a:pt x="70" y="1"/>
                  </a:lnTo>
                  <a:lnTo>
                    <a:pt x="81" y="0"/>
                  </a:lnTo>
                  <a:lnTo>
                    <a:pt x="87" y="5"/>
                  </a:lnTo>
                  <a:lnTo>
                    <a:pt x="93" y="13"/>
                  </a:lnTo>
                  <a:lnTo>
                    <a:pt x="97" y="19"/>
                  </a:lnTo>
                  <a:lnTo>
                    <a:pt x="99" y="27"/>
                  </a:lnTo>
                  <a:lnTo>
                    <a:pt x="102" y="42"/>
                  </a:lnTo>
                  <a:lnTo>
                    <a:pt x="101" y="60"/>
                  </a:lnTo>
                  <a:lnTo>
                    <a:pt x="97" y="77"/>
                  </a:lnTo>
                  <a:lnTo>
                    <a:pt x="93" y="95"/>
                  </a:lnTo>
                  <a:lnTo>
                    <a:pt x="85" y="110"/>
                  </a:lnTo>
                  <a:lnTo>
                    <a:pt x="79" y="124"/>
                  </a:lnTo>
                  <a:lnTo>
                    <a:pt x="50"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2" name="Freeform 32"/>
            <p:cNvSpPr>
              <a:spLocks/>
            </p:cNvSpPr>
            <p:nvPr/>
          </p:nvSpPr>
          <p:spPr bwMode="auto">
            <a:xfrm>
              <a:off x="3120" y="4654"/>
              <a:ext cx="63" cy="66"/>
            </a:xfrm>
            <a:custGeom>
              <a:avLst/>
              <a:gdLst>
                <a:gd name="T0" fmla="*/ 29 w 124"/>
                <a:gd name="T1" fmla="*/ 66 h 132"/>
                <a:gd name="T2" fmla="*/ 22 w 124"/>
                <a:gd name="T3" fmla="*/ 51 h 132"/>
                <a:gd name="T4" fmla="*/ 14 w 124"/>
                <a:gd name="T5" fmla="*/ 35 h 132"/>
                <a:gd name="T6" fmla="*/ 0 w 124"/>
                <a:gd name="T7" fmla="*/ 3 h 132"/>
                <a:gd name="T8" fmla="*/ 3 w 124"/>
                <a:gd name="T9" fmla="*/ 2 h 132"/>
                <a:gd name="T10" fmla="*/ 5 w 124"/>
                <a:gd name="T11" fmla="*/ 0 h 132"/>
                <a:gd name="T12" fmla="*/ 10 w 124"/>
                <a:gd name="T13" fmla="*/ 0 h 132"/>
                <a:gd name="T14" fmla="*/ 15 w 124"/>
                <a:gd name="T15" fmla="*/ 1 h 132"/>
                <a:gd name="T16" fmla="*/ 25 w 124"/>
                <a:gd name="T17" fmla="*/ 6 h 132"/>
                <a:gd name="T18" fmla="*/ 30 w 124"/>
                <a:gd name="T19" fmla="*/ 9 h 132"/>
                <a:gd name="T20" fmla="*/ 37 w 124"/>
                <a:gd name="T21" fmla="*/ 11 h 132"/>
                <a:gd name="T22" fmla="*/ 42 w 124"/>
                <a:gd name="T23" fmla="*/ 11 h 132"/>
                <a:gd name="T24" fmla="*/ 44 w 124"/>
                <a:gd name="T25" fmla="*/ 15 h 132"/>
                <a:gd name="T26" fmla="*/ 48 w 124"/>
                <a:gd name="T27" fmla="*/ 18 h 132"/>
                <a:gd name="T28" fmla="*/ 52 w 124"/>
                <a:gd name="T29" fmla="*/ 21 h 132"/>
                <a:gd name="T30" fmla="*/ 56 w 124"/>
                <a:gd name="T31" fmla="*/ 24 h 132"/>
                <a:gd name="T32" fmla="*/ 59 w 124"/>
                <a:gd name="T33" fmla="*/ 26 h 132"/>
                <a:gd name="T34" fmla="*/ 62 w 124"/>
                <a:gd name="T35" fmla="*/ 29 h 132"/>
                <a:gd name="T36" fmla="*/ 63 w 124"/>
                <a:gd name="T37" fmla="*/ 34 h 132"/>
                <a:gd name="T38" fmla="*/ 63 w 124"/>
                <a:gd name="T39" fmla="*/ 37 h 132"/>
                <a:gd name="T40" fmla="*/ 63 w 124"/>
                <a:gd name="T41" fmla="*/ 39 h 132"/>
                <a:gd name="T42" fmla="*/ 58 w 124"/>
                <a:gd name="T43" fmla="*/ 41 h 132"/>
                <a:gd name="T44" fmla="*/ 53 w 124"/>
                <a:gd name="T45" fmla="*/ 44 h 132"/>
                <a:gd name="T46" fmla="*/ 46 w 124"/>
                <a:gd name="T47" fmla="*/ 53 h 132"/>
                <a:gd name="T48" fmla="*/ 40 w 124"/>
                <a:gd name="T49" fmla="*/ 61 h 132"/>
                <a:gd name="T50" fmla="*/ 35 w 124"/>
                <a:gd name="T51" fmla="*/ 64 h 132"/>
                <a:gd name="T52" fmla="*/ 29 w 124"/>
                <a:gd name="T53" fmla="*/ 66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4"/>
                <a:gd name="T82" fmla="*/ 0 h 132"/>
                <a:gd name="T83" fmla="*/ 124 w 124"/>
                <a:gd name="T84" fmla="*/ 132 h 13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4" h="132">
                  <a:moveTo>
                    <a:pt x="58" y="132"/>
                  </a:moveTo>
                  <a:lnTo>
                    <a:pt x="43" y="101"/>
                  </a:lnTo>
                  <a:lnTo>
                    <a:pt x="27" y="70"/>
                  </a:lnTo>
                  <a:lnTo>
                    <a:pt x="0" y="6"/>
                  </a:lnTo>
                  <a:lnTo>
                    <a:pt x="6" y="4"/>
                  </a:lnTo>
                  <a:lnTo>
                    <a:pt x="10" y="0"/>
                  </a:lnTo>
                  <a:lnTo>
                    <a:pt x="19" y="0"/>
                  </a:lnTo>
                  <a:lnTo>
                    <a:pt x="29" y="2"/>
                  </a:lnTo>
                  <a:lnTo>
                    <a:pt x="50" y="12"/>
                  </a:lnTo>
                  <a:lnTo>
                    <a:pt x="60" y="17"/>
                  </a:lnTo>
                  <a:lnTo>
                    <a:pt x="72" y="21"/>
                  </a:lnTo>
                  <a:lnTo>
                    <a:pt x="83" y="21"/>
                  </a:lnTo>
                  <a:lnTo>
                    <a:pt x="87" y="29"/>
                  </a:lnTo>
                  <a:lnTo>
                    <a:pt x="95" y="35"/>
                  </a:lnTo>
                  <a:lnTo>
                    <a:pt x="103" y="41"/>
                  </a:lnTo>
                  <a:lnTo>
                    <a:pt x="110" y="47"/>
                  </a:lnTo>
                  <a:lnTo>
                    <a:pt x="116" y="52"/>
                  </a:lnTo>
                  <a:lnTo>
                    <a:pt x="122" y="58"/>
                  </a:lnTo>
                  <a:lnTo>
                    <a:pt x="124" y="68"/>
                  </a:lnTo>
                  <a:lnTo>
                    <a:pt x="124" y="74"/>
                  </a:lnTo>
                  <a:lnTo>
                    <a:pt x="124" y="78"/>
                  </a:lnTo>
                  <a:lnTo>
                    <a:pt x="114" y="81"/>
                  </a:lnTo>
                  <a:lnTo>
                    <a:pt x="105" y="87"/>
                  </a:lnTo>
                  <a:lnTo>
                    <a:pt x="91" y="105"/>
                  </a:lnTo>
                  <a:lnTo>
                    <a:pt x="78" y="122"/>
                  </a:lnTo>
                  <a:lnTo>
                    <a:pt x="68" y="128"/>
                  </a:lnTo>
                  <a:lnTo>
                    <a:pt x="58" y="1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3" name="Freeform 33"/>
            <p:cNvSpPr>
              <a:spLocks/>
            </p:cNvSpPr>
            <p:nvPr/>
          </p:nvSpPr>
          <p:spPr bwMode="auto">
            <a:xfrm>
              <a:off x="3103" y="4828"/>
              <a:ext cx="61" cy="63"/>
            </a:xfrm>
            <a:custGeom>
              <a:avLst/>
              <a:gdLst>
                <a:gd name="T0" fmla="*/ 13 w 122"/>
                <a:gd name="T1" fmla="*/ 63 h 126"/>
                <a:gd name="T2" fmla="*/ 8 w 122"/>
                <a:gd name="T3" fmla="*/ 62 h 126"/>
                <a:gd name="T4" fmla="*/ 4 w 122"/>
                <a:gd name="T5" fmla="*/ 60 h 126"/>
                <a:gd name="T6" fmla="*/ 2 w 122"/>
                <a:gd name="T7" fmla="*/ 58 h 126"/>
                <a:gd name="T8" fmla="*/ 0 w 122"/>
                <a:gd name="T9" fmla="*/ 57 h 126"/>
                <a:gd name="T10" fmla="*/ 0 w 122"/>
                <a:gd name="T11" fmla="*/ 54 h 126"/>
                <a:gd name="T12" fmla="*/ 1 w 122"/>
                <a:gd name="T13" fmla="*/ 52 h 126"/>
                <a:gd name="T14" fmla="*/ 4 w 122"/>
                <a:gd name="T15" fmla="*/ 45 h 126"/>
                <a:gd name="T16" fmla="*/ 7 w 122"/>
                <a:gd name="T17" fmla="*/ 38 h 126"/>
                <a:gd name="T18" fmla="*/ 11 w 122"/>
                <a:gd name="T19" fmla="*/ 31 h 126"/>
                <a:gd name="T20" fmla="*/ 12 w 122"/>
                <a:gd name="T21" fmla="*/ 27 h 126"/>
                <a:gd name="T22" fmla="*/ 12 w 122"/>
                <a:gd name="T23" fmla="*/ 24 h 126"/>
                <a:gd name="T24" fmla="*/ 12 w 122"/>
                <a:gd name="T25" fmla="*/ 20 h 126"/>
                <a:gd name="T26" fmla="*/ 10 w 122"/>
                <a:gd name="T27" fmla="*/ 16 h 126"/>
                <a:gd name="T28" fmla="*/ 16 w 122"/>
                <a:gd name="T29" fmla="*/ 0 h 126"/>
                <a:gd name="T30" fmla="*/ 22 w 122"/>
                <a:gd name="T31" fmla="*/ 5 h 126"/>
                <a:gd name="T32" fmla="*/ 27 w 122"/>
                <a:gd name="T33" fmla="*/ 11 h 126"/>
                <a:gd name="T34" fmla="*/ 34 w 122"/>
                <a:gd name="T35" fmla="*/ 16 h 126"/>
                <a:gd name="T36" fmla="*/ 41 w 122"/>
                <a:gd name="T37" fmla="*/ 21 h 126"/>
                <a:gd name="T38" fmla="*/ 47 w 122"/>
                <a:gd name="T39" fmla="*/ 26 h 126"/>
                <a:gd name="T40" fmla="*/ 53 w 122"/>
                <a:gd name="T41" fmla="*/ 32 h 126"/>
                <a:gd name="T42" fmla="*/ 57 w 122"/>
                <a:gd name="T43" fmla="*/ 38 h 126"/>
                <a:gd name="T44" fmla="*/ 61 w 122"/>
                <a:gd name="T45" fmla="*/ 45 h 126"/>
                <a:gd name="T46" fmla="*/ 13 w 122"/>
                <a:gd name="T47" fmla="*/ 63 h 126"/>
                <a:gd name="T48" fmla="*/ 13 w 122"/>
                <a:gd name="T49" fmla="*/ 63 h 1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22"/>
                <a:gd name="T76" fmla="*/ 0 h 126"/>
                <a:gd name="T77" fmla="*/ 122 w 122"/>
                <a:gd name="T78" fmla="*/ 126 h 1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22" h="126">
                  <a:moveTo>
                    <a:pt x="25" y="126"/>
                  </a:moveTo>
                  <a:lnTo>
                    <a:pt x="16" y="124"/>
                  </a:lnTo>
                  <a:lnTo>
                    <a:pt x="8" y="120"/>
                  </a:lnTo>
                  <a:lnTo>
                    <a:pt x="4" y="116"/>
                  </a:lnTo>
                  <a:lnTo>
                    <a:pt x="0" y="113"/>
                  </a:lnTo>
                  <a:lnTo>
                    <a:pt x="0" y="107"/>
                  </a:lnTo>
                  <a:lnTo>
                    <a:pt x="2" y="103"/>
                  </a:lnTo>
                  <a:lnTo>
                    <a:pt x="8" y="89"/>
                  </a:lnTo>
                  <a:lnTo>
                    <a:pt x="14" y="76"/>
                  </a:lnTo>
                  <a:lnTo>
                    <a:pt x="21" y="62"/>
                  </a:lnTo>
                  <a:lnTo>
                    <a:pt x="23" y="54"/>
                  </a:lnTo>
                  <a:lnTo>
                    <a:pt x="23" y="47"/>
                  </a:lnTo>
                  <a:lnTo>
                    <a:pt x="23" y="39"/>
                  </a:lnTo>
                  <a:lnTo>
                    <a:pt x="19" y="31"/>
                  </a:lnTo>
                  <a:lnTo>
                    <a:pt x="31" y="0"/>
                  </a:lnTo>
                  <a:lnTo>
                    <a:pt x="43" y="10"/>
                  </a:lnTo>
                  <a:lnTo>
                    <a:pt x="54" y="21"/>
                  </a:lnTo>
                  <a:lnTo>
                    <a:pt x="68" y="31"/>
                  </a:lnTo>
                  <a:lnTo>
                    <a:pt x="81" y="41"/>
                  </a:lnTo>
                  <a:lnTo>
                    <a:pt x="93" y="52"/>
                  </a:lnTo>
                  <a:lnTo>
                    <a:pt x="105" y="64"/>
                  </a:lnTo>
                  <a:lnTo>
                    <a:pt x="114" y="76"/>
                  </a:lnTo>
                  <a:lnTo>
                    <a:pt x="122" y="89"/>
                  </a:lnTo>
                  <a:lnTo>
                    <a:pt x="25"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4" name="Freeform 34"/>
            <p:cNvSpPr>
              <a:spLocks/>
            </p:cNvSpPr>
            <p:nvPr/>
          </p:nvSpPr>
          <p:spPr bwMode="auto">
            <a:xfrm>
              <a:off x="3095" y="4751"/>
              <a:ext cx="27" cy="46"/>
            </a:xfrm>
            <a:custGeom>
              <a:avLst/>
              <a:gdLst>
                <a:gd name="T0" fmla="*/ 17 w 54"/>
                <a:gd name="T1" fmla="*/ 46 h 91"/>
                <a:gd name="T2" fmla="*/ 14 w 54"/>
                <a:gd name="T3" fmla="*/ 45 h 91"/>
                <a:gd name="T4" fmla="*/ 11 w 54"/>
                <a:gd name="T5" fmla="*/ 43 h 91"/>
                <a:gd name="T6" fmla="*/ 8 w 54"/>
                <a:gd name="T7" fmla="*/ 41 h 91"/>
                <a:gd name="T8" fmla="*/ 6 w 54"/>
                <a:gd name="T9" fmla="*/ 39 h 91"/>
                <a:gd name="T10" fmla="*/ 2 w 54"/>
                <a:gd name="T11" fmla="*/ 32 h 91"/>
                <a:gd name="T12" fmla="*/ 0 w 54"/>
                <a:gd name="T13" fmla="*/ 25 h 91"/>
                <a:gd name="T14" fmla="*/ 1 w 54"/>
                <a:gd name="T15" fmla="*/ 22 h 91"/>
                <a:gd name="T16" fmla="*/ 3 w 54"/>
                <a:gd name="T17" fmla="*/ 16 h 91"/>
                <a:gd name="T18" fmla="*/ 3 w 54"/>
                <a:gd name="T19" fmla="*/ 12 h 91"/>
                <a:gd name="T20" fmla="*/ 5 w 54"/>
                <a:gd name="T21" fmla="*/ 8 h 91"/>
                <a:gd name="T22" fmla="*/ 7 w 54"/>
                <a:gd name="T23" fmla="*/ 5 h 91"/>
                <a:gd name="T24" fmla="*/ 10 w 54"/>
                <a:gd name="T25" fmla="*/ 2 h 91"/>
                <a:gd name="T26" fmla="*/ 15 w 54"/>
                <a:gd name="T27" fmla="*/ 0 h 91"/>
                <a:gd name="T28" fmla="*/ 19 w 54"/>
                <a:gd name="T29" fmla="*/ 5 h 91"/>
                <a:gd name="T30" fmla="*/ 22 w 54"/>
                <a:gd name="T31" fmla="*/ 11 h 91"/>
                <a:gd name="T32" fmla="*/ 25 w 54"/>
                <a:gd name="T33" fmla="*/ 17 h 91"/>
                <a:gd name="T34" fmla="*/ 27 w 54"/>
                <a:gd name="T35" fmla="*/ 23 h 91"/>
                <a:gd name="T36" fmla="*/ 27 w 54"/>
                <a:gd name="T37" fmla="*/ 29 h 91"/>
                <a:gd name="T38" fmla="*/ 26 w 54"/>
                <a:gd name="T39" fmla="*/ 35 h 91"/>
                <a:gd name="T40" fmla="*/ 24 w 54"/>
                <a:gd name="T41" fmla="*/ 38 h 91"/>
                <a:gd name="T42" fmla="*/ 22 w 54"/>
                <a:gd name="T43" fmla="*/ 41 h 91"/>
                <a:gd name="T44" fmla="*/ 20 w 54"/>
                <a:gd name="T45" fmla="*/ 44 h 91"/>
                <a:gd name="T46" fmla="*/ 17 w 54"/>
                <a:gd name="T47" fmla="*/ 46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4"/>
                <a:gd name="T73" fmla="*/ 0 h 91"/>
                <a:gd name="T74" fmla="*/ 54 w 54"/>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4" h="91">
                  <a:moveTo>
                    <a:pt x="34" y="91"/>
                  </a:moveTo>
                  <a:lnTo>
                    <a:pt x="27" y="89"/>
                  </a:lnTo>
                  <a:lnTo>
                    <a:pt x="21" y="85"/>
                  </a:lnTo>
                  <a:lnTo>
                    <a:pt x="15" y="81"/>
                  </a:lnTo>
                  <a:lnTo>
                    <a:pt x="11" y="77"/>
                  </a:lnTo>
                  <a:lnTo>
                    <a:pt x="3" y="64"/>
                  </a:lnTo>
                  <a:lnTo>
                    <a:pt x="0" y="50"/>
                  </a:lnTo>
                  <a:lnTo>
                    <a:pt x="1" y="44"/>
                  </a:lnTo>
                  <a:lnTo>
                    <a:pt x="5" y="31"/>
                  </a:lnTo>
                  <a:lnTo>
                    <a:pt x="5" y="23"/>
                  </a:lnTo>
                  <a:lnTo>
                    <a:pt x="9" y="15"/>
                  </a:lnTo>
                  <a:lnTo>
                    <a:pt x="13" y="10"/>
                  </a:lnTo>
                  <a:lnTo>
                    <a:pt x="19" y="4"/>
                  </a:lnTo>
                  <a:lnTo>
                    <a:pt x="29" y="0"/>
                  </a:lnTo>
                  <a:lnTo>
                    <a:pt x="38" y="10"/>
                  </a:lnTo>
                  <a:lnTo>
                    <a:pt x="44" y="21"/>
                  </a:lnTo>
                  <a:lnTo>
                    <a:pt x="50" y="33"/>
                  </a:lnTo>
                  <a:lnTo>
                    <a:pt x="54" y="46"/>
                  </a:lnTo>
                  <a:lnTo>
                    <a:pt x="54" y="58"/>
                  </a:lnTo>
                  <a:lnTo>
                    <a:pt x="52" y="70"/>
                  </a:lnTo>
                  <a:lnTo>
                    <a:pt x="48" y="76"/>
                  </a:lnTo>
                  <a:lnTo>
                    <a:pt x="44" y="81"/>
                  </a:lnTo>
                  <a:lnTo>
                    <a:pt x="40" y="87"/>
                  </a:lnTo>
                  <a:lnTo>
                    <a:pt x="34"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5" name="Freeform 35"/>
            <p:cNvSpPr>
              <a:spLocks/>
            </p:cNvSpPr>
            <p:nvPr/>
          </p:nvSpPr>
          <p:spPr bwMode="auto">
            <a:xfrm>
              <a:off x="3033" y="4673"/>
              <a:ext cx="52" cy="64"/>
            </a:xfrm>
            <a:custGeom>
              <a:avLst/>
              <a:gdLst>
                <a:gd name="T0" fmla="*/ 0 w 103"/>
                <a:gd name="T1" fmla="*/ 64 h 128"/>
                <a:gd name="T2" fmla="*/ 0 w 103"/>
                <a:gd name="T3" fmla="*/ 59 h 128"/>
                <a:gd name="T4" fmla="*/ 2 w 103"/>
                <a:gd name="T5" fmla="*/ 54 h 128"/>
                <a:gd name="T6" fmla="*/ 3 w 103"/>
                <a:gd name="T7" fmla="*/ 51 h 128"/>
                <a:gd name="T8" fmla="*/ 6 w 103"/>
                <a:gd name="T9" fmla="*/ 47 h 128"/>
                <a:gd name="T10" fmla="*/ 12 w 103"/>
                <a:gd name="T11" fmla="*/ 39 h 128"/>
                <a:gd name="T12" fmla="*/ 19 w 103"/>
                <a:gd name="T13" fmla="*/ 32 h 128"/>
                <a:gd name="T14" fmla="*/ 27 w 103"/>
                <a:gd name="T15" fmla="*/ 25 h 128"/>
                <a:gd name="T16" fmla="*/ 32 w 103"/>
                <a:gd name="T17" fmla="*/ 18 h 128"/>
                <a:gd name="T18" fmla="*/ 35 w 103"/>
                <a:gd name="T19" fmla="*/ 14 h 128"/>
                <a:gd name="T20" fmla="*/ 37 w 103"/>
                <a:gd name="T21" fmla="*/ 9 h 128"/>
                <a:gd name="T22" fmla="*/ 39 w 103"/>
                <a:gd name="T23" fmla="*/ 5 h 128"/>
                <a:gd name="T24" fmla="*/ 40 w 103"/>
                <a:gd name="T25" fmla="*/ 0 h 128"/>
                <a:gd name="T26" fmla="*/ 43 w 103"/>
                <a:gd name="T27" fmla="*/ 2 h 128"/>
                <a:gd name="T28" fmla="*/ 45 w 103"/>
                <a:gd name="T29" fmla="*/ 3 h 128"/>
                <a:gd name="T30" fmla="*/ 47 w 103"/>
                <a:gd name="T31" fmla="*/ 6 h 128"/>
                <a:gd name="T32" fmla="*/ 48 w 103"/>
                <a:gd name="T33" fmla="*/ 9 h 128"/>
                <a:gd name="T34" fmla="*/ 49 w 103"/>
                <a:gd name="T35" fmla="*/ 15 h 128"/>
                <a:gd name="T36" fmla="*/ 48 w 103"/>
                <a:gd name="T37" fmla="*/ 21 h 128"/>
                <a:gd name="T38" fmla="*/ 47 w 103"/>
                <a:gd name="T39" fmla="*/ 28 h 128"/>
                <a:gd name="T40" fmla="*/ 47 w 103"/>
                <a:gd name="T41" fmla="*/ 36 h 128"/>
                <a:gd name="T42" fmla="*/ 47 w 103"/>
                <a:gd name="T43" fmla="*/ 43 h 128"/>
                <a:gd name="T44" fmla="*/ 48 w 103"/>
                <a:gd name="T45" fmla="*/ 46 h 128"/>
                <a:gd name="T46" fmla="*/ 50 w 103"/>
                <a:gd name="T47" fmla="*/ 49 h 128"/>
                <a:gd name="T48" fmla="*/ 51 w 103"/>
                <a:gd name="T49" fmla="*/ 50 h 128"/>
                <a:gd name="T50" fmla="*/ 52 w 103"/>
                <a:gd name="T51" fmla="*/ 52 h 128"/>
                <a:gd name="T52" fmla="*/ 51 w 103"/>
                <a:gd name="T53" fmla="*/ 53 h 128"/>
                <a:gd name="T54" fmla="*/ 50 w 103"/>
                <a:gd name="T55" fmla="*/ 54 h 128"/>
                <a:gd name="T56" fmla="*/ 37 w 103"/>
                <a:gd name="T57" fmla="*/ 58 h 128"/>
                <a:gd name="T58" fmla="*/ 26 w 103"/>
                <a:gd name="T59" fmla="*/ 60 h 128"/>
                <a:gd name="T60" fmla="*/ 13 w 103"/>
                <a:gd name="T61" fmla="*/ 62 h 128"/>
                <a:gd name="T62" fmla="*/ 0 w 103"/>
                <a:gd name="T63" fmla="*/ 64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3"/>
                <a:gd name="T97" fmla="*/ 0 h 128"/>
                <a:gd name="T98" fmla="*/ 103 w 103"/>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3" h="128">
                  <a:moveTo>
                    <a:pt x="0" y="128"/>
                  </a:moveTo>
                  <a:lnTo>
                    <a:pt x="0" y="118"/>
                  </a:lnTo>
                  <a:lnTo>
                    <a:pt x="4" y="108"/>
                  </a:lnTo>
                  <a:lnTo>
                    <a:pt x="6" y="101"/>
                  </a:lnTo>
                  <a:lnTo>
                    <a:pt x="12" y="93"/>
                  </a:lnTo>
                  <a:lnTo>
                    <a:pt x="24" y="77"/>
                  </a:lnTo>
                  <a:lnTo>
                    <a:pt x="37" y="64"/>
                  </a:lnTo>
                  <a:lnTo>
                    <a:pt x="53" y="50"/>
                  </a:lnTo>
                  <a:lnTo>
                    <a:pt x="64" y="35"/>
                  </a:lnTo>
                  <a:lnTo>
                    <a:pt x="70" y="27"/>
                  </a:lnTo>
                  <a:lnTo>
                    <a:pt x="74" y="17"/>
                  </a:lnTo>
                  <a:lnTo>
                    <a:pt x="78" y="10"/>
                  </a:lnTo>
                  <a:lnTo>
                    <a:pt x="80" y="0"/>
                  </a:lnTo>
                  <a:lnTo>
                    <a:pt x="86" y="4"/>
                  </a:lnTo>
                  <a:lnTo>
                    <a:pt x="90" y="6"/>
                  </a:lnTo>
                  <a:lnTo>
                    <a:pt x="93" y="11"/>
                  </a:lnTo>
                  <a:lnTo>
                    <a:pt x="95" y="17"/>
                  </a:lnTo>
                  <a:lnTo>
                    <a:pt x="97" y="29"/>
                  </a:lnTo>
                  <a:lnTo>
                    <a:pt x="95" y="42"/>
                  </a:lnTo>
                  <a:lnTo>
                    <a:pt x="93" y="56"/>
                  </a:lnTo>
                  <a:lnTo>
                    <a:pt x="93" y="72"/>
                  </a:lnTo>
                  <a:lnTo>
                    <a:pt x="93" y="85"/>
                  </a:lnTo>
                  <a:lnTo>
                    <a:pt x="95" y="91"/>
                  </a:lnTo>
                  <a:lnTo>
                    <a:pt x="99" y="97"/>
                  </a:lnTo>
                  <a:lnTo>
                    <a:pt x="101" y="99"/>
                  </a:lnTo>
                  <a:lnTo>
                    <a:pt x="103" y="103"/>
                  </a:lnTo>
                  <a:lnTo>
                    <a:pt x="101" y="106"/>
                  </a:lnTo>
                  <a:lnTo>
                    <a:pt x="99" y="108"/>
                  </a:lnTo>
                  <a:lnTo>
                    <a:pt x="74" y="116"/>
                  </a:lnTo>
                  <a:lnTo>
                    <a:pt x="51" y="120"/>
                  </a:lnTo>
                  <a:lnTo>
                    <a:pt x="26" y="124"/>
                  </a:lnTo>
                  <a:lnTo>
                    <a:pt x="0"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6" name="Freeform 36"/>
            <p:cNvSpPr>
              <a:spLocks/>
            </p:cNvSpPr>
            <p:nvPr/>
          </p:nvSpPr>
          <p:spPr bwMode="auto">
            <a:xfrm>
              <a:off x="3037" y="4787"/>
              <a:ext cx="41" cy="68"/>
            </a:xfrm>
            <a:custGeom>
              <a:avLst/>
              <a:gdLst>
                <a:gd name="T0" fmla="*/ 26 w 82"/>
                <a:gd name="T1" fmla="*/ 68 h 135"/>
                <a:gd name="T2" fmla="*/ 21 w 82"/>
                <a:gd name="T3" fmla="*/ 65 h 135"/>
                <a:gd name="T4" fmla="*/ 17 w 82"/>
                <a:gd name="T5" fmla="*/ 62 h 135"/>
                <a:gd name="T6" fmla="*/ 13 w 82"/>
                <a:gd name="T7" fmla="*/ 58 h 135"/>
                <a:gd name="T8" fmla="*/ 10 w 82"/>
                <a:gd name="T9" fmla="*/ 54 h 135"/>
                <a:gd name="T10" fmla="*/ 4 w 82"/>
                <a:gd name="T11" fmla="*/ 45 h 135"/>
                <a:gd name="T12" fmla="*/ 0 w 82"/>
                <a:gd name="T13" fmla="*/ 36 h 135"/>
                <a:gd name="T14" fmla="*/ 2 w 82"/>
                <a:gd name="T15" fmla="*/ 31 h 135"/>
                <a:gd name="T16" fmla="*/ 4 w 82"/>
                <a:gd name="T17" fmla="*/ 26 h 135"/>
                <a:gd name="T18" fmla="*/ 11 w 82"/>
                <a:gd name="T19" fmla="*/ 17 h 135"/>
                <a:gd name="T20" fmla="*/ 19 w 82"/>
                <a:gd name="T21" fmla="*/ 8 h 135"/>
                <a:gd name="T22" fmla="*/ 27 w 82"/>
                <a:gd name="T23" fmla="*/ 0 h 135"/>
                <a:gd name="T24" fmla="*/ 30 w 82"/>
                <a:gd name="T25" fmla="*/ 5 h 135"/>
                <a:gd name="T26" fmla="*/ 34 w 82"/>
                <a:gd name="T27" fmla="*/ 9 h 135"/>
                <a:gd name="T28" fmla="*/ 37 w 82"/>
                <a:gd name="T29" fmla="*/ 14 h 135"/>
                <a:gd name="T30" fmla="*/ 39 w 82"/>
                <a:gd name="T31" fmla="*/ 18 h 135"/>
                <a:gd name="T32" fmla="*/ 41 w 82"/>
                <a:gd name="T33" fmla="*/ 23 h 135"/>
                <a:gd name="T34" fmla="*/ 41 w 82"/>
                <a:gd name="T35" fmla="*/ 29 h 135"/>
                <a:gd name="T36" fmla="*/ 39 w 82"/>
                <a:gd name="T37" fmla="*/ 35 h 135"/>
                <a:gd name="T38" fmla="*/ 37 w 82"/>
                <a:gd name="T39" fmla="*/ 41 h 135"/>
                <a:gd name="T40" fmla="*/ 35 w 82"/>
                <a:gd name="T41" fmla="*/ 45 h 135"/>
                <a:gd name="T42" fmla="*/ 33 w 82"/>
                <a:gd name="T43" fmla="*/ 48 h 135"/>
                <a:gd name="T44" fmla="*/ 32 w 82"/>
                <a:gd name="T45" fmla="*/ 54 h 135"/>
                <a:gd name="T46" fmla="*/ 29 w 82"/>
                <a:gd name="T47" fmla="*/ 61 h 135"/>
                <a:gd name="T48" fmla="*/ 27 w 82"/>
                <a:gd name="T49" fmla="*/ 65 h 135"/>
                <a:gd name="T50" fmla="*/ 26 w 82"/>
                <a:gd name="T51" fmla="*/ 68 h 13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
                <a:gd name="T79" fmla="*/ 0 h 135"/>
                <a:gd name="T80" fmla="*/ 82 w 82"/>
                <a:gd name="T81" fmla="*/ 135 h 13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 h="135">
                  <a:moveTo>
                    <a:pt x="51" y="135"/>
                  </a:moveTo>
                  <a:lnTo>
                    <a:pt x="41" y="130"/>
                  </a:lnTo>
                  <a:lnTo>
                    <a:pt x="33" y="124"/>
                  </a:lnTo>
                  <a:lnTo>
                    <a:pt x="25" y="116"/>
                  </a:lnTo>
                  <a:lnTo>
                    <a:pt x="20" y="108"/>
                  </a:lnTo>
                  <a:lnTo>
                    <a:pt x="8" y="89"/>
                  </a:lnTo>
                  <a:lnTo>
                    <a:pt x="0" y="71"/>
                  </a:lnTo>
                  <a:lnTo>
                    <a:pt x="4" y="62"/>
                  </a:lnTo>
                  <a:lnTo>
                    <a:pt x="8" y="52"/>
                  </a:lnTo>
                  <a:lnTo>
                    <a:pt x="21" y="33"/>
                  </a:lnTo>
                  <a:lnTo>
                    <a:pt x="37" y="15"/>
                  </a:lnTo>
                  <a:lnTo>
                    <a:pt x="53" y="0"/>
                  </a:lnTo>
                  <a:lnTo>
                    <a:pt x="60" y="9"/>
                  </a:lnTo>
                  <a:lnTo>
                    <a:pt x="68" y="17"/>
                  </a:lnTo>
                  <a:lnTo>
                    <a:pt x="74" y="27"/>
                  </a:lnTo>
                  <a:lnTo>
                    <a:pt x="78" y="36"/>
                  </a:lnTo>
                  <a:lnTo>
                    <a:pt x="82" y="46"/>
                  </a:lnTo>
                  <a:lnTo>
                    <a:pt x="82" y="58"/>
                  </a:lnTo>
                  <a:lnTo>
                    <a:pt x="78" y="69"/>
                  </a:lnTo>
                  <a:lnTo>
                    <a:pt x="74" y="81"/>
                  </a:lnTo>
                  <a:lnTo>
                    <a:pt x="70" y="89"/>
                  </a:lnTo>
                  <a:lnTo>
                    <a:pt x="66" y="95"/>
                  </a:lnTo>
                  <a:lnTo>
                    <a:pt x="64" y="108"/>
                  </a:lnTo>
                  <a:lnTo>
                    <a:pt x="58" y="122"/>
                  </a:lnTo>
                  <a:lnTo>
                    <a:pt x="54" y="130"/>
                  </a:lnTo>
                  <a:lnTo>
                    <a:pt x="51" y="1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7" name="Freeform 37"/>
            <p:cNvSpPr>
              <a:spLocks/>
            </p:cNvSpPr>
            <p:nvPr/>
          </p:nvSpPr>
          <p:spPr bwMode="auto">
            <a:xfrm>
              <a:off x="2351" y="3750"/>
              <a:ext cx="416" cy="408"/>
            </a:xfrm>
            <a:custGeom>
              <a:avLst/>
              <a:gdLst>
                <a:gd name="T0" fmla="*/ 379 w 832"/>
                <a:gd name="T1" fmla="*/ 399 h 816"/>
                <a:gd name="T2" fmla="*/ 362 w 832"/>
                <a:gd name="T3" fmla="*/ 366 h 816"/>
                <a:gd name="T4" fmla="*/ 348 w 832"/>
                <a:gd name="T5" fmla="*/ 344 h 816"/>
                <a:gd name="T6" fmla="*/ 333 w 832"/>
                <a:gd name="T7" fmla="*/ 325 h 816"/>
                <a:gd name="T8" fmla="*/ 289 w 832"/>
                <a:gd name="T9" fmla="*/ 320 h 816"/>
                <a:gd name="T10" fmla="*/ 268 w 832"/>
                <a:gd name="T11" fmla="*/ 320 h 816"/>
                <a:gd name="T12" fmla="*/ 248 w 832"/>
                <a:gd name="T13" fmla="*/ 326 h 816"/>
                <a:gd name="T14" fmla="*/ 223 w 832"/>
                <a:gd name="T15" fmla="*/ 320 h 816"/>
                <a:gd name="T16" fmla="*/ 176 w 832"/>
                <a:gd name="T17" fmla="*/ 316 h 816"/>
                <a:gd name="T18" fmla="*/ 106 w 832"/>
                <a:gd name="T19" fmla="*/ 314 h 816"/>
                <a:gd name="T20" fmla="*/ 69 w 832"/>
                <a:gd name="T21" fmla="*/ 309 h 816"/>
                <a:gd name="T22" fmla="*/ 51 w 832"/>
                <a:gd name="T23" fmla="*/ 306 h 816"/>
                <a:gd name="T24" fmla="*/ 27 w 832"/>
                <a:gd name="T25" fmla="*/ 308 h 816"/>
                <a:gd name="T26" fmla="*/ 13 w 832"/>
                <a:gd name="T27" fmla="*/ 308 h 816"/>
                <a:gd name="T28" fmla="*/ 0 w 832"/>
                <a:gd name="T29" fmla="*/ 308 h 816"/>
                <a:gd name="T30" fmla="*/ 4 w 832"/>
                <a:gd name="T31" fmla="*/ 302 h 816"/>
                <a:gd name="T32" fmla="*/ 11 w 832"/>
                <a:gd name="T33" fmla="*/ 228 h 816"/>
                <a:gd name="T34" fmla="*/ 30 w 832"/>
                <a:gd name="T35" fmla="*/ 80 h 816"/>
                <a:gd name="T36" fmla="*/ 40 w 832"/>
                <a:gd name="T37" fmla="*/ 8 h 816"/>
                <a:gd name="T38" fmla="*/ 57 w 832"/>
                <a:gd name="T39" fmla="*/ 2 h 816"/>
                <a:gd name="T40" fmla="*/ 74 w 832"/>
                <a:gd name="T41" fmla="*/ 0 h 816"/>
                <a:gd name="T42" fmla="*/ 91 w 832"/>
                <a:gd name="T43" fmla="*/ 1 h 816"/>
                <a:gd name="T44" fmla="*/ 134 w 832"/>
                <a:gd name="T45" fmla="*/ 2 h 816"/>
                <a:gd name="T46" fmla="*/ 257 w 832"/>
                <a:gd name="T47" fmla="*/ 8 h 816"/>
                <a:gd name="T48" fmla="*/ 312 w 832"/>
                <a:gd name="T49" fmla="*/ 32 h 816"/>
                <a:gd name="T50" fmla="*/ 322 w 832"/>
                <a:gd name="T51" fmla="*/ 77 h 816"/>
                <a:gd name="T52" fmla="*/ 336 w 832"/>
                <a:gd name="T53" fmla="*/ 121 h 816"/>
                <a:gd name="T54" fmla="*/ 350 w 832"/>
                <a:gd name="T55" fmla="*/ 164 h 816"/>
                <a:gd name="T56" fmla="*/ 356 w 832"/>
                <a:gd name="T57" fmla="*/ 191 h 816"/>
                <a:gd name="T58" fmla="*/ 355 w 832"/>
                <a:gd name="T59" fmla="*/ 205 h 816"/>
                <a:gd name="T60" fmla="*/ 360 w 832"/>
                <a:gd name="T61" fmla="*/ 227 h 816"/>
                <a:gd name="T62" fmla="*/ 359 w 832"/>
                <a:gd name="T63" fmla="*/ 243 h 816"/>
                <a:gd name="T64" fmla="*/ 353 w 832"/>
                <a:gd name="T65" fmla="*/ 264 h 816"/>
                <a:gd name="T66" fmla="*/ 354 w 832"/>
                <a:gd name="T67" fmla="*/ 283 h 816"/>
                <a:gd name="T68" fmla="*/ 360 w 832"/>
                <a:gd name="T69" fmla="*/ 302 h 816"/>
                <a:gd name="T70" fmla="*/ 370 w 832"/>
                <a:gd name="T71" fmla="*/ 317 h 816"/>
                <a:gd name="T72" fmla="*/ 395 w 832"/>
                <a:gd name="T73" fmla="*/ 347 h 816"/>
                <a:gd name="T74" fmla="*/ 412 w 832"/>
                <a:gd name="T75" fmla="*/ 370 h 816"/>
                <a:gd name="T76" fmla="*/ 412 w 832"/>
                <a:gd name="T77" fmla="*/ 380 h 816"/>
                <a:gd name="T78" fmla="*/ 403 w 832"/>
                <a:gd name="T79" fmla="*/ 395 h 816"/>
                <a:gd name="T80" fmla="*/ 397 w 832"/>
                <a:gd name="T81" fmla="*/ 403 h 816"/>
                <a:gd name="T82" fmla="*/ 389 w 832"/>
                <a:gd name="T83" fmla="*/ 407 h 8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32"/>
                <a:gd name="T127" fmla="*/ 0 h 816"/>
                <a:gd name="T128" fmla="*/ 832 w 832"/>
                <a:gd name="T129" fmla="*/ 816 h 8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32" h="816">
                  <a:moveTo>
                    <a:pt x="772" y="816"/>
                  </a:moveTo>
                  <a:lnTo>
                    <a:pt x="758" y="797"/>
                  </a:lnTo>
                  <a:lnTo>
                    <a:pt x="745" y="775"/>
                  </a:lnTo>
                  <a:lnTo>
                    <a:pt x="723" y="731"/>
                  </a:lnTo>
                  <a:lnTo>
                    <a:pt x="710" y="710"/>
                  </a:lnTo>
                  <a:lnTo>
                    <a:pt x="696" y="688"/>
                  </a:lnTo>
                  <a:lnTo>
                    <a:pt x="683" y="669"/>
                  </a:lnTo>
                  <a:lnTo>
                    <a:pt x="665" y="649"/>
                  </a:lnTo>
                  <a:lnTo>
                    <a:pt x="623" y="644"/>
                  </a:lnTo>
                  <a:lnTo>
                    <a:pt x="578" y="640"/>
                  </a:lnTo>
                  <a:lnTo>
                    <a:pt x="557" y="638"/>
                  </a:lnTo>
                  <a:lnTo>
                    <a:pt x="535" y="640"/>
                  </a:lnTo>
                  <a:lnTo>
                    <a:pt x="514" y="644"/>
                  </a:lnTo>
                  <a:lnTo>
                    <a:pt x="495" y="651"/>
                  </a:lnTo>
                  <a:lnTo>
                    <a:pt x="469" y="646"/>
                  </a:lnTo>
                  <a:lnTo>
                    <a:pt x="446" y="640"/>
                  </a:lnTo>
                  <a:lnTo>
                    <a:pt x="398" y="636"/>
                  </a:lnTo>
                  <a:lnTo>
                    <a:pt x="351" y="632"/>
                  </a:lnTo>
                  <a:lnTo>
                    <a:pt x="258" y="632"/>
                  </a:lnTo>
                  <a:lnTo>
                    <a:pt x="211" y="628"/>
                  </a:lnTo>
                  <a:lnTo>
                    <a:pt x="163" y="624"/>
                  </a:lnTo>
                  <a:lnTo>
                    <a:pt x="138" y="618"/>
                  </a:lnTo>
                  <a:lnTo>
                    <a:pt x="114" y="613"/>
                  </a:lnTo>
                  <a:lnTo>
                    <a:pt x="101" y="611"/>
                  </a:lnTo>
                  <a:lnTo>
                    <a:pt x="85" y="613"/>
                  </a:lnTo>
                  <a:lnTo>
                    <a:pt x="54" y="615"/>
                  </a:lnTo>
                  <a:lnTo>
                    <a:pt x="39" y="616"/>
                  </a:lnTo>
                  <a:lnTo>
                    <a:pt x="25" y="616"/>
                  </a:lnTo>
                  <a:lnTo>
                    <a:pt x="12" y="616"/>
                  </a:lnTo>
                  <a:lnTo>
                    <a:pt x="0" y="615"/>
                  </a:lnTo>
                  <a:lnTo>
                    <a:pt x="0" y="603"/>
                  </a:lnTo>
                  <a:lnTo>
                    <a:pt x="8" y="603"/>
                  </a:lnTo>
                  <a:lnTo>
                    <a:pt x="14" y="529"/>
                  </a:lnTo>
                  <a:lnTo>
                    <a:pt x="21" y="456"/>
                  </a:lnTo>
                  <a:lnTo>
                    <a:pt x="39" y="306"/>
                  </a:lnTo>
                  <a:lnTo>
                    <a:pt x="60" y="159"/>
                  </a:lnTo>
                  <a:lnTo>
                    <a:pt x="70" y="87"/>
                  </a:lnTo>
                  <a:lnTo>
                    <a:pt x="80" y="15"/>
                  </a:lnTo>
                  <a:lnTo>
                    <a:pt x="97" y="8"/>
                  </a:lnTo>
                  <a:lnTo>
                    <a:pt x="113" y="4"/>
                  </a:lnTo>
                  <a:lnTo>
                    <a:pt x="130" y="2"/>
                  </a:lnTo>
                  <a:lnTo>
                    <a:pt x="147" y="0"/>
                  </a:lnTo>
                  <a:lnTo>
                    <a:pt x="165" y="0"/>
                  </a:lnTo>
                  <a:lnTo>
                    <a:pt x="182" y="2"/>
                  </a:lnTo>
                  <a:lnTo>
                    <a:pt x="219" y="4"/>
                  </a:lnTo>
                  <a:lnTo>
                    <a:pt x="268" y="4"/>
                  </a:lnTo>
                  <a:lnTo>
                    <a:pt x="316" y="6"/>
                  </a:lnTo>
                  <a:lnTo>
                    <a:pt x="514" y="15"/>
                  </a:lnTo>
                  <a:lnTo>
                    <a:pt x="615" y="19"/>
                  </a:lnTo>
                  <a:lnTo>
                    <a:pt x="623" y="64"/>
                  </a:lnTo>
                  <a:lnTo>
                    <a:pt x="634" y="108"/>
                  </a:lnTo>
                  <a:lnTo>
                    <a:pt x="644" y="153"/>
                  </a:lnTo>
                  <a:lnTo>
                    <a:pt x="656" y="198"/>
                  </a:lnTo>
                  <a:lnTo>
                    <a:pt x="671" y="242"/>
                  </a:lnTo>
                  <a:lnTo>
                    <a:pt x="685" y="285"/>
                  </a:lnTo>
                  <a:lnTo>
                    <a:pt x="700" y="328"/>
                  </a:lnTo>
                  <a:lnTo>
                    <a:pt x="716" y="366"/>
                  </a:lnTo>
                  <a:lnTo>
                    <a:pt x="712" y="382"/>
                  </a:lnTo>
                  <a:lnTo>
                    <a:pt x="710" y="395"/>
                  </a:lnTo>
                  <a:lnTo>
                    <a:pt x="710" y="409"/>
                  </a:lnTo>
                  <a:lnTo>
                    <a:pt x="714" y="423"/>
                  </a:lnTo>
                  <a:lnTo>
                    <a:pt x="720" y="454"/>
                  </a:lnTo>
                  <a:lnTo>
                    <a:pt x="720" y="469"/>
                  </a:lnTo>
                  <a:lnTo>
                    <a:pt x="718" y="485"/>
                  </a:lnTo>
                  <a:lnTo>
                    <a:pt x="710" y="506"/>
                  </a:lnTo>
                  <a:lnTo>
                    <a:pt x="706" y="527"/>
                  </a:lnTo>
                  <a:lnTo>
                    <a:pt x="706" y="547"/>
                  </a:lnTo>
                  <a:lnTo>
                    <a:pt x="708" y="566"/>
                  </a:lnTo>
                  <a:lnTo>
                    <a:pt x="714" y="583"/>
                  </a:lnTo>
                  <a:lnTo>
                    <a:pt x="720" y="603"/>
                  </a:lnTo>
                  <a:lnTo>
                    <a:pt x="729" y="618"/>
                  </a:lnTo>
                  <a:lnTo>
                    <a:pt x="739" y="634"/>
                  </a:lnTo>
                  <a:lnTo>
                    <a:pt x="762" y="665"/>
                  </a:lnTo>
                  <a:lnTo>
                    <a:pt x="789" y="694"/>
                  </a:lnTo>
                  <a:lnTo>
                    <a:pt x="813" y="723"/>
                  </a:lnTo>
                  <a:lnTo>
                    <a:pt x="824" y="739"/>
                  </a:lnTo>
                  <a:lnTo>
                    <a:pt x="832" y="754"/>
                  </a:lnTo>
                  <a:lnTo>
                    <a:pt x="824" y="760"/>
                  </a:lnTo>
                  <a:lnTo>
                    <a:pt x="817" y="770"/>
                  </a:lnTo>
                  <a:lnTo>
                    <a:pt x="805" y="789"/>
                  </a:lnTo>
                  <a:lnTo>
                    <a:pt x="799" y="799"/>
                  </a:lnTo>
                  <a:lnTo>
                    <a:pt x="793" y="806"/>
                  </a:lnTo>
                  <a:lnTo>
                    <a:pt x="786" y="812"/>
                  </a:lnTo>
                  <a:lnTo>
                    <a:pt x="778" y="814"/>
                  </a:lnTo>
                  <a:lnTo>
                    <a:pt x="772" y="8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8" name="Freeform 38"/>
            <p:cNvSpPr>
              <a:spLocks/>
            </p:cNvSpPr>
            <p:nvPr/>
          </p:nvSpPr>
          <p:spPr bwMode="auto">
            <a:xfrm>
              <a:off x="2612" y="3936"/>
              <a:ext cx="137" cy="209"/>
            </a:xfrm>
            <a:custGeom>
              <a:avLst/>
              <a:gdLst>
                <a:gd name="T0" fmla="*/ 125 w 273"/>
                <a:gd name="T1" fmla="*/ 209 h 419"/>
                <a:gd name="T2" fmla="*/ 122 w 273"/>
                <a:gd name="T3" fmla="*/ 199 h 419"/>
                <a:gd name="T4" fmla="*/ 117 w 273"/>
                <a:gd name="T5" fmla="*/ 189 h 419"/>
                <a:gd name="T6" fmla="*/ 111 w 273"/>
                <a:gd name="T7" fmla="*/ 180 h 419"/>
                <a:gd name="T8" fmla="*/ 105 w 273"/>
                <a:gd name="T9" fmla="*/ 170 h 419"/>
                <a:gd name="T10" fmla="*/ 92 w 273"/>
                <a:gd name="T11" fmla="*/ 152 h 419"/>
                <a:gd name="T12" fmla="*/ 86 w 273"/>
                <a:gd name="T13" fmla="*/ 142 h 419"/>
                <a:gd name="T14" fmla="*/ 83 w 273"/>
                <a:gd name="T15" fmla="*/ 132 h 419"/>
                <a:gd name="T16" fmla="*/ 72 w 273"/>
                <a:gd name="T17" fmla="*/ 129 h 419"/>
                <a:gd name="T18" fmla="*/ 61 w 273"/>
                <a:gd name="T19" fmla="*/ 127 h 419"/>
                <a:gd name="T20" fmla="*/ 51 w 273"/>
                <a:gd name="T21" fmla="*/ 126 h 419"/>
                <a:gd name="T22" fmla="*/ 40 w 273"/>
                <a:gd name="T23" fmla="*/ 126 h 419"/>
                <a:gd name="T24" fmla="*/ 28 w 273"/>
                <a:gd name="T25" fmla="*/ 125 h 419"/>
                <a:gd name="T26" fmla="*/ 19 w 273"/>
                <a:gd name="T27" fmla="*/ 124 h 419"/>
                <a:gd name="T28" fmla="*/ 9 w 273"/>
                <a:gd name="T29" fmla="*/ 121 h 419"/>
                <a:gd name="T30" fmla="*/ 4 w 273"/>
                <a:gd name="T31" fmla="*/ 119 h 419"/>
                <a:gd name="T32" fmla="*/ 0 w 273"/>
                <a:gd name="T33" fmla="*/ 117 h 419"/>
                <a:gd name="T34" fmla="*/ 2 w 273"/>
                <a:gd name="T35" fmla="*/ 104 h 419"/>
                <a:gd name="T36" fmla="*/ 3 w 273"/>
                <a:gd name="T37" fmla="*/ 89 h 419"/>
                <a:gd name="T38" fmla="*/ 4 w 273"/>
                <a:gd name="T39" fmla="*/ 74 h 419"/>
                <a:gd name="T40" fmla="*/ 5 w 273"/>
                <a:gd name="T41" fmla="*/ 59 h 419"/>
                <a:gd name="T42" fmla="*/ 6 w 273"/>
                <a:gd name="T43" fmla="*/ 43 h 419"/>
                <a:gd name="T44" fmla="*/ 9 w 273"/>
                <a:gd name="T45" fmla="*/ 29 h 419"/>
                <a:gd name="T46" fmla="*/ 13 w 273"/>
                <a:gd name="T47" fmla="*/ 15 h 419"/>
                <a:gd name="T48" fmla="*/ 16 w 273"/>
                <a:gd name="T49" fmla="*/ 9 h 419"/>
                <a:gd name="T50" fmla="*/ 19 w 273"/>
                <a:gd name="T51" fmla="*/ 2 h 419"/>
                <a:gd name="T52" fmla="*/ 26 w 273"/>
                <a:gd name="T53" fmla="*/ 1 h 419"/>
                <a:gd name="T54" fmla="*/ 34 w 273"/>
                <a:gd name="T55" fmla="*/ 0 h 419"/>
                <a:gd name="T56" fmla="*/ 42 w 273"/>
                <a:gd name="T57" fmla="*/ 0 h 419"/>
                <a:gd name="T58" fmla="*/ 50 w 273"/>
                <a:gd name="T59" fmla="*/ 0 h 419"/>
                <a:gd name="T60" fmla="*/ 57 w 273"/>
                <a:gd name="T61" fmla="*/ 1 h 419"/>
                <a:gd name="T62" fmla="*/ 65 w 273"/>
                <a:gd name="T63" fmla="*/ 3 h 419"/>
                <a:gd name="T64" fmla="*/ 72 w 273"/>
                <a:gd name="T65" fmla="*/ 6 h 419"/>
                <a:gd name="T66" fmla="*/ 79 w 273"/>
                <a:gd name="T67" fmla="*/ 9 h 419"/>
                <a:gd name="T68" fmla="*/ 83 w 273"/>
                <a:gd name="T69" fmla="*/ 20 h 419"/>
                <a:gd name="T70" fmla="*/ 85 w 273"/>
                <a:gd name="T71" fmla="*/ 33 h 419"/>
                <a:gd name="T72" fmla="*/ 87 w 273"/>
                <a:gd name="T73" fmla="*/ 45 h 419"/>
                <a:gd name="T74" fmla="*/ 88 w 273"/>
                <a:gd name="T75" fmla="*/ 59 h 419"/>
                <a:gd name="T76" fmla="*/ 87 w 273"/>
                <a:gd name="T77" fmla="*/ 73 h 419"/>
                <a:gd name="T78" fmla="*/ 86 w 273"/>
                <a:gd name="T79" fmla="*/ 86 h 419"/>
                <a:gd name="T80" fmla="*/ 85 w 273"/>
                <a:gd name="T81" fmla="*/ 99 h 419"/>
                <a:gd name="T82" fmla="*/ 83 w 273"/>
                <a:gd name="T83" fmla="*/ 111 h 419"/>
                <a:gd name="T84" fmla="*/ 83 w 273"/>
                <a:gd name="T85" fmla="*/ 116 h 419"/>
                <a:gd name="T86" fmla="*/ 84 w 273"/>
                <a:gd name="T87" fmla="*/ 119 h 419"/>
                <a:gd name="T88" fmla="*/ 86 w 273"/>
                <a:gd name="T89" fmla="*/ 123 h 419"/>
                <a:gd name="T90" fmla="*/ 89 w 273"/>
                <a:gd name="T91" fmla="*/ 126 h 419"/>
                <a:gd name="T92" fmla="*/ 96 w 273"/>
                <a:gd name="T93" fmla="*/ 132 h 419"/>
                <a:gd name="T94" fmla="*/ 103 w 273"/>
                <a:gd name="T95" fmla="*/ 137 h 419"/>
                <a:gd name="T96" fmla="*/ 105 w 273"/>
                <a:gd name="T97" fmla="*/ 140 h 419"/>
                <a:gd name="T98" fmla="*/ 107 w 273"/>
                <a:gd name="T99" fmla="*/ 145 h 419"/>
                <a:gd name="T100" fmla="*/ 115 w 273"/>
                <a:gd name="T101" fmla="*/ 155 h 419"/>
                <a:gd name="T102" fmla="*/ 121 w 273"/>
                <a:gd name="T103" fmla="*/ 164 h 419"/>
                <a:gd name="T104" fmla="*/ 129 w 273"/>
                <a:gd name="T105" fmla="*/ 172 h 419"/>
                <a:gd name="T106" fmla="*/ 132 w 273"/>
                <a:gd name="T107" fmla="*/ 177 h 419"/>
                <a:gd name="T108" fmla="*/ 135 w 273"/>
                <a:gd name="T109" fmla="*/ 182 h 419"/>
                <a:gd name="T110" fmla="*/ 136 w 273"/>
                <a:gd name="T111" fmla="*/ 186 h 419"/>
                <a:gd name="T112" fmla="*/ 137 w 273"/>
                <a:gd name="T113" fmla="*/ 191 h 419"/>
                <a:gd name="T114" fmla="*/ 136 w 273"/>
                <a:gd name="T115" fmla="*/ 196 h 419"/>
                <a:gd name="T116" fmla="*/ 134 w 273"/>
                <a:gd name="T117" fmla="*/ 200 h 419"/>
                <a:gd name="T118" fmla="*/ 131 w 273"/>
                <a:gd name="T119" fmla="*/ 204 h 419"/>
                <a:gd name="T120" fmla="*/ 125 w 273"/>
                <a:gd name="T121" fmla="*/ 209 h 4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73"/>
                <a:gd name="T184" fmla="*/ 0 h 419"/>
                <a:gd name="T185" fmla="*/ 273 w 273"/>
                <a:gd name="T186" fmla="*/ 419 h 4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73" h="419">
                  <a:moveTo>
                    <a:pt x="250" y="419"/>
                  </a:moveTo>
                  <a:lnTo>
                    <a:pt x="244" y="398"/>
                  </a:lnTo>
                  <a:lnTo>
                    <a:pt x="234" y="378"/>
                  </a:lnTo>
                  <a:lnTo>
                    <a:pt x="221" y="361"/>
                  </a:lnTo>
                  <a:lnTo>
                    <a:pt x="209" y="341"/>
                  </a:lnTo>
                  <a:lnTo>
                    <a:pt x="184" y="305"/>
                  </a:lnTo>
                  <a:lnTo>
                    <a:pt x="172" y="285"/>
                  </a:lnTo>
                  <a:lnTo>
                    <a:pt x="165" y="264"/>
                  </a:lnTo>
                  <a:lnTo>
                    <a:pt x="143" y="258"/>
                  </a:lnTo>
                  <a:lnTo>
                    <a:pt x="122" y="254"/>
                  </a:lnTo>
                  <a:lnTo>
                    <a:pt x="101" y="252"/>
                  </a:lnTo>
                  <a:lnTo>
                    <a:pt x="79" y="252"/>
                  </a:lnTo>
                  <a:lnTo>
                    <a:pt x="56" y="250"/>
                  </a:lnTo>
                  <a:lnTo>
                    <a:pt x="37" y="248"/>
                  </a:lnTo>
                  <a:lnTo>
                    <a:pt x="17" y="243"/>
                  </a:lnTo>
                  <a:lnTo>
                    <a:pt x="7" y="239"/>
                  </a:lnTo>
                  <a:lnTo>
                    <a:pt x="0" y="235"/>
                  </a:lnTo>
                  <a:lnTo>
                    <a:pt x="4" y="208"/>
                  </a:lnTo>
                  <a:lnTo>
                    <a:pt x="6" y="179"/>
                  </a:lnTo>
                  <a:lnTo>
                    <a:pt x="7" y="148"/>
                  </a:lnTo>
                  <a:lnTo>
                    <a:pt x="9" y="118"/>
                  </a:lnTo>
                  <a:lnTo>
                    <a:pt x="11" y="87"/>
                  </a:lnTo>
                  <a:lnTo>
                    <a:pt x="17" y="58"/>
                  </a:lnTo>
                  <a:lnTo>
                    <a:pt x="25" y="31"/>
                  </a:lnTo>
                  <a:lnTo>
                    <a:pt x="31" y="18"/>
                  </a:lnTo>
                  <a:lnTo>
                    <a:pt x="37" y="4"/>
                  </a:lnTo>
                  <a:lnTo>
                    <a:pt x="52" y="2"/>
                  </a:lnTo>
                  <a:lnTo>
                    <a:pt x="68" y="0"/>
                  </a:lnTo>
                  <a:lnTo>
                    <a:pt x="83" y="0"/>
                  </a:lnTo>
                  <a:lnTo>
                    <a:pt x="99" y="0"/>
                  </a:lnTo>
                  <a:lnTo>
                    <a:pt x="114" y="2"/>
                  </a:lnTo>
                  <a:lnTo>
                    <a:pt x="130" y="6"/>
                  </a:lnTo>
                  <a:lnTo>
                    <a:pt x="143" y="12"/>
                  </a:lnTo>
                  <a:lnTo>
                    <a:pt x="157" y="18"/>
                  </a:lnTo>
                  <a:lnTo>
                    <a:pt x="165" y="41"/>
                  </a:lnTo>
                  <a:lnTo>
                    <a:pt x="170" y="66"/>
                  </a:lnTo>
                  <a:lnTo>
                    <a:pt x="174" y="91"/>
                  </a:lnTo>
                  <a:lnTo>
                    <a:pt x="176" y="118"/>
                  </a:lnTo>
                  <a:lnTo>
                    <a:pt x="174" y="146"/>
                  </a:lnTo>
                  <a:lnTo>
                    <a:pt x="172" y="173"/>
                  </a:lnTo>
                  <a:lnTo>
                    <a:pt x="170" y="198"/>
                  </a:lnTo>
                  <a:lnTo>
                    <a:pt x="166" y="223"/>
                  </a:lnTo>
                  <a:lnTo>
                    <a:pt x="166" y="233"/>
                  </a:lnTo>
                  <a:lnTo>
                    <a:pt x="168" y="239"/>
                  </a:lnTo>
                  <a:lnTo>
                    <a:pt x="172" y="246"/>
                  </a:lnTo>
                  <a:lnTo>
                    <a:pt x="178" y="252"/>
                  </a:lnTo>
                  <a:lnTo>
                    <a:pt x="192" y="264"/>
                  </a:lnTo>
                  <a:lnTo>
                    <a:pt x="205" y="274"/>
                  </a:lnTo>
                  <a:lnTo>
                    <a:pt x="209" y="281"/>
                  </a:lnTo>
                  <a:lnTo>
                    <a:pt x="213" y="291"/>
                  </a:lnTo>
                  <a:lnTo>
                    <a:pt x="229" y="310"/>
                  </a:lnTo>
                  <a:lnTo>
                    <a:pt x="242" y="328"/>
                  </a:lnTo>
                  <a:lnTo>
                    <a:pt x="258" y="345"/>
                  </a:lnTo>
                  <a:lnTo>
                    <a:pt x="263" y="355"/>
                  </a:lnTo>
                  <a:lnTo>
                    <a:pt x="269" y="365"/>
                  </a:lnTo>
                  <a:lnTo>
                    <a:pt x="271" y="372"/>
                  </a:lnTo>
                  <a:lnTo>
                    <a:pt x="273" y="382"/>
                  </a:lnTo>
                  <a:lnTo>
                    <a:pt x="271" y="392"/>
                  </a:lnTo>
                  <a:lnTo>
                    <a:pt x="267" y="400"/>
                  </a:lnTo>
                  <a:lnTo>
                    <a:pt x="262" y="409"/>
                  </a:lnTo>
                  <a:lnTo>
                    <a:pt x="250" y="419"/>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69" name="Freeform 39"/>
            <p:cNvSpPr>
              <a:spLocks/>
            </p:cNvSpPr>
            <p:nvPr/>
          </p:nvSpPr>
          <p:spPr bwMode="auto">
            <a:xfrm>
              <a:off x="2731" y="4188"/>
              <a:ext cx="21" cy="363"/>
            </a:xfrm>
            <a:custGeom>
              <a:avLst/>
              <a:gdLst>
                <a:gd name="T0" fmla="*/ 17 w 43"/>
                <a:gd name="T1" fmla="*/ 350 h 725"/>
                <a:gd name="T2" fmla="*/ 17 w 43"/>
                <a:gd name="T3" fmla="*/ 357 h 725"/>
                <a:gd name="T4" fmla="*/ 16 w 43"/>
                <a:gd name="T5" fmla="*/ 360 h 725"/>
                <a:gd name="T6" fmla="*/ 14 w 43"/>
                <a:gd name="T7" fmla="*/ 362 h 725"/>
                <a:gd name="T8" fmla="*/ 13 w 43"/>
                <a:gd name="T9" fmla="*/ 363 h 725"/>
                <a:gd name="T10" fmla="*/ 10 w 43"/>
                <a:gd name="T11" fmla="*/ 363 h 725"/>
                <a:gd name="T12" fmla="*/ 0 w 43"/>
                <a:gd name="T13" fmla="*/ 282 h 725"/>
                <a:gd name="T14" fmla="*/ 1 w 43"/>
                <a:gd name="T15" fmla="*/ 247 h 725"/>
                <a:gd name="T16" fmla="*/ 3 w 43"/>
                <a:gd name="T17" fmla="*/ 211 h 725"/>
                <a:gd name="T18" fmla="*/ 9 w 43"/>
                <a:gd name="T19" fmla="*/ 140 h 725"/>
                <a:gd name="T20" fmla="*/ 11 w 43"/>
                <a:gd name="T21" fmla="*/ 105 h 725"/>
                <a:gd name="T22" fmla="*/ 13 w 43"/>
                <a:gd name="T23" fmla="*/ 70 h 725"/>
                <a:gd name="T24" fmla="*/ 13 w 43"/>
                <a:gd name="T25" fmla="*/ 35 h 725"/>
                <a:gd name="T26" fmla="*/ 13 w 43"/>
                <a:gd name="T27" fmla="*/ 0 h 725"/>
                <a:gd name="T28" fmla="*/ 21 w 43"/>
                <a:gd name="T29" fmla="*/ 2 h 725"/>
                <a:gd name="T30" fmla="*/ 21 w 43"/>
                <a:gd name="T31" fmla="*/ 25 h 725"/>
                <a:gd name="T32" fmla="*/ 21 w 43"/>
                <a:gd name="T33" fmla="*/ 47 h 725"/>
                <a:gd name="T34" fmla="*/ 19 w 43"/>
                <a:gd name="T35" fmla="*/ 92 h 725"/>
                <a:gd name="T36" fmla="*/ 16 w 43"/>
                <a:gd name="T37" fmla="*/ 135 h 725"/>
                <a:gd name="T38" fmla="*/ 13 w 43"/>
                <a:gd name="T39" fmla="*/ 179 h 725"/>
                <a:gd name="T40" fmla="*/ 11 w 43"/>
                <a:gd name="T41" fmla="*/ 222 h 725"/>
                <a:gd name="T42" fmla="*/ 10 w 43"/>
                <a:gd name="T43" fmla="*/ 245 h 725"/>
                <a:gd name="T44" fmla="*/ 10 w 43"/>
                <a:gd name="T45" fmla="*/ 266 h 725"/>
                <a:gd name="T46" fmla="*/ 10 w 43"/>
                <a:gd name="T47" fmla="*/ 287 h 725"/>
                <a:gd name="T48" fmla="*/ 12 w 43"/>
                <a:gd name="T49" fmla="*/ 309 h 725"/>
                <a:gd name="T50" fmla="*/ 13 w 43"/>
                <a:gd name="T51" fmla="*/ 329 h 725"/>
                <a:gd name="T52" fmla="*/ 17 w 43"/>
                <a:gd name="T53" fmla="*/ 350 h 7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3"/>
                <a:gd name="T82" fmla="*/ 0 h 725"/>
                <a:gd name="T83" fmla="*/ 43 w 43"/>
                <a:gd name="T84" fmla="*/ 725 h 7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3" h="725">
                  <a:moveTo>
                    <a:pt x="35" y="700"/>
                  </a:moveTo>
                  <a:lnTo>
                    <a:pt x="35" y="714"/>
                  </a:lnTo>
                  <a:lnTo>
                    <a:pt x="33" y="720"/>
                  </a:lnTo>
                  <a:lnTo>
                    <a:pt x="29" y="724"/>
                  </a:lnTo>
                  <a:lnTo>
                    <a:pt x="27" y="725"/>
                  </a:lnTo>
                  <a:lnTo>
                    <a:pt x="20" y="725"/>
                  </a:lnTo>
                  <a:lnTo>
                    <a:pt x="0" y="563"/>
                  </a:lnTo>
                  <a:lnTo>
                    <a:pt x="2" y="493"/>
                  </a:lnTo>
                  <a:lnTo>
                    <a:pt x="6" y="421"/>
                  </a:lnTo>
                  <a:lnTo>
                    <a:pt x="18" y="280"/>
                  </a:lnTo>
                  <a:lnTo>
                    <a:pt x="22" y="210"/>
                  </a:lnTo>
                  <a:lnTo>
                    <a:pt x="26" y="140"/>
                  </a:lnTo>
                  <a:lnTo>
                    <a:pt x="27" y="70"/>
                  </a:lnTo>
                  <a:lnTo>
                    <a:pt x="26" y="0"/>
                  </a:lnTo>
                  <a:lnTo>
                    <a:pt x="43" y="4"/>
                  </a:lnTo>
                  <a:lnTo>
                    <a:pt x="43" y="49"/>
                  </a:lnTo>
                  <a:lnTo>
                    <a:pt x="43" y="93"/>
                  </a:lnTo>
                  <a:lnTo>
                    <a:pt x="39" y="183"/>
                  </a:lnTo>
                  <a:lnTo>
                    <a:pt x="33" y="270"/>
                  </a:lnTo>
                  <a:lnTo>
                    <a:pt x="27" y="357"/>
                  </a:lnTo>
                  <a:lnTo>
                    <a:pt x="22" y="444"/>
                  </a:lnTo>
                  <a:lnTo>
                    <a:pt x="20" y="489"/>
                  </a:lnTo>
                  <a:lnTo>
                    <a:pt x="20" y="532"/>
                  </a:lnTo>
                  <a:lnTo>
                    <a:pt x="20" y="574"/>
                  </a:lnTo>
                  <a:lnTo>
                    <a:pt x="24" y="617"/>
                  </a:lnTo>
                  <a:lnTo>
                    <a:pt x="27" y="658"/>
                  </a:lnTo>
                  <a:lnTo>
                    <a:pt x="35" y="7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0" name="Freeform 40"/>
            <p:cNvSpPr>
              <a:spLocks/>
            </p:cNvSpPr>
            <p:nvPr/>
          </p:nvSpPr>
          <p:spPr bwMode="auto">
            <a:xfrm>
              <a:off x="2274" y="3750"/>
              <a:ext cx="457" cy="825"/>
            </a:xfrm>
            <a:custGeom>
              <a:avLst/>
              <a:gdLst>
                <a:gd name="T0" fmla="*/ 398 w 913"/>
                <a:gd name="T1" fmla="*/ 819 h 1650"/>
                <a:gd name="T2" fmla="*/ 286 w 913"/>
                <a:gd name="T3" fmla="*/ 812 h 1650"/>
                <a:gd name="T4" fmla="*/ 174 w 913"/>
                <a:gd name="T5" fmla="*/ 806 h 1650"/>
                <a:gd name="T6" fmla="*/ 63 w 913"/>
                <a:gd name="T7" fmla="*/ 796 h 1650"/>
                <a:gd name="T8" fmla="*/ 8 w 913"/>
                <a:gd name="T9" fmla="*/ 789 h 1650"/>
                <a:gd name="T10" fmla="*/ 1 w 913"/>
                <a:gd name="T11" fmla="*/ 751 h 1650"/>
                <a:gd name="T12" fmla="*/ 0 w 913"/>
                <a:gd name="T13" fmla="*/ 712 h 1650"/>
                <a:gd name="T14" fmla="*/ 4 w 913"/>
                <a:gd name="T15" fmla="*/ 653 h 1650"/>
                <a:gd name="T16" fmla="*/ 6 w 913"/>
                <a:gd name="T17" fmla="*/ 604 h 1650"/>
                <a:gd name="T18" fmla="*/ 11 w 913"/>
                <a:gd name="T19" fmla="*/ 546 h 1650"/>
                <a:gd name="T20" fmla="*/ 22 w 913"/>
                <a:gd name="T21" fmla="*/ 462 h 1650"/>
                <a:gd name="T22" fmla="*/ 41 w 913"/>
                <a:gd name="T23" fmla="*/ 350 h 1650"/>
                <a:gd name="T24" fmla="*/ 58 w 913"/>
                <a:gd name="T25" fmla="*/ 238 h 1650"/>
                <a:gd name="T26" fmla="*/ 64 w 913"/>
                <a:gd name="T27" fmla="*/ 181 h 1650"/>
                <a:gd name="T28" fmla="*/ 67 w 913"/>
                <a:gd name="T29" fmla="*/ 162 h 1650"/>
                <a:gd name="T30" fmla="*/ 70 w 913"/>
                <a:gd name="T31" fmla="*/ 127 h 1650"/>
                <a:gd name="T32" fmla="*/ 74 w 913"/>
                <a:gd name="T33" fmla="*/ 82 h 1650"/>
                <a:gd name="T34" fmla="*/ 78 w 913"/>
                <a:gd name="T35" fmla="*/ 39 h 1650"/>
                <a:gd name="T36" fmla="*/ 83 w 913"/>
                <a:gd name="T37" fmla="*/ 13 h 1650"/>
                <a:gd name="T38" fmla="*/ 86 w 913"/>
                <a:gd name="T39" fmla="*/ 0 h 1650"/>
                <a:gd name="T40" fmla="*/ 90 w 913"/>
                <a:gd name="T41" fmla="*/ 0 h 1650"/>
                <a:gd name="T42" fmla="*/ 77 w 913"/>
                <a:gd name="T43" fmla="*/ 128 h 1650"/>
                <a:gd name="T44" fmla="*/ 61 w 913"/>
                <a:gd name="T45" fmla="*/ 258 h 1650"/>
                <a:gd name="T46" fmla="*/ 43 w 913"/>
                <a:gd name="T47" fmla="*/ 388 h 1650"/>
                <a:gd name="T48" fmla="*/ 20 w 913"/>
                <a:gd name="T49" fmla="*/ 515 h 1650"/>
                <a:gd name="T50" fmla="*/ 14 w 913"/>
                <a:gd name="T51" fmla="*/ 609 h 1650"/>
                <a:gd name="T52" fmla="*/ 9 w 913"/>
                <a:gd name="T53" fmla="*/ 703 h 1650"/>
                <a:gd name="T54" fmla="*/ 9 w 913"/>
                <a:gd name="T55" fmla="*/ 764 h 1650"/>
                <a:gd name="T56" fmla="*/ 12 w 913"/>
                <a:gd name="T57" fmla="*/ 775 h 1650"/>
                <a:gd name="T58" fmla="*/ 18 w 913"/>
                <a:gd name="T59" fmla="*/ 782 h 1650"/>
                <a:gd name="T60" fmla="*/ 24 w 913"/>
                <a:gd name="T61" fmla="*/ 785 h 1650"/>
                <a:gd name="T62" fmla="*/ 43 w 913"/>
                <a:gd name="T63" fmla="*/ 788 h 1650"/>
                <a:gd name="T64" fmla="*/ 70 w 913"/>
                <a:gd name="T65" fmla="*/ 789 h 1650"/>
                <a:gd name="T66" fmla="*/ 144 w 913"/>
                <a:gd name="T67" fmla="*/ 799 h 1650"/>
                <a:gd name="T68" fmla="*/ 218 w 913"/>
                <a:gd name="T69" fmla="*/ 804 h 1650"/>
                <a:gd name="T70" fmla="*/ 330 w 913"/>
                <a:gd name="T71" fmla="*/ 809 h 1650"/>
                <a:gd name="T72" fmla="*/ 375 w 913"/>
                <a:gd name="T73" fmla="*/ 813 h 1650"/>
                <a:gd name="T74" fmla="*/ 409 w 913"/>
                <a:gd name="T75" fmla="*/ 813 h 1650"/>
                <a:gd name="T76" fmla="*/ 457 w 913"/>
                <a:gd name="T77" fmla="*/ 817 h 1650"/>
                <a:gd name="T78" fmla="*/ 456 w 913"/>
                <a:gd name="T79" fmla="*/ 821 h 1650"/>
                <a:gd name="T80" fmla="*/ 453 w 913"/>
                <a:gd name="T81" fmla="*/ 825 h 16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13"/>
                <a:gd name="T124" fmla="*/ 0 h 1650"/>
                <a:gd name="T125" fmla="*/ 913 w 913"/>
                <a:gd name="T126" fmla="*/ 1650 h 16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13" h="1650">
                  <a:moveTo>
                    <a:pt x="906" y="1650"/>
                  </a:moveTo>
                  <a:lnTo>
                    <a:pt x="795" y="1638"/>
                  </a:lnTo>
                  <a:lnTo>
                    <a:pt x="684" y="1629"/>
                  </a:lnTo>
                  <a:lnTo>
                    <a:pt x="572" y="1623"/>
                  </a:lnTo>
                  <a:lnTo>
                    <a:pt x="459" y="1617"/>
                  </a:lnTo>
                  <a:lnTo>
                    <a:pt x="347" y="1611"/>
                  </a:lnTo>
                  <a:lnTo>
                    <a:pt x="236" y="1603"/>
                  </a:lnTo>
                  <a:lnTo>
                    <a:pt x="126" y="1592"/>
                  </a:lnTo>
                  <a:lnTo>
                    <a:pt x="70" y="1586"/>
                  </a:lnTo>
                  <a:lnTo>
                    <a:pt x="15" y="1578"/>
                  </a:lnTo>
                  <a:lnTo>
                    <a:pt x="8" y="1539"/>
                  </a:lnTo>
                  <a:lnTo>
                    <a:pt x="2" y="1501"/>
                  </a:lnTo>
                  <a:lnTo>
                    <a:pt x="0" y="1462"/>
                  </a:lnTo>
                  <a:lnTo>
                    <a:pt x="0" y="1423"/>
                  </a:lnTo>
                  <a:lnTo>
                    <a:pt x="4" y="1344"/>
                  </a:lnTo>
                  <a:lnTo>
                    <a:pt x="8" y="1305"/>
                  </a:lnTo>
                  <a:lnTo>
                    <a:pt x="10" y="1266"/>
                  </a:lnTo>
                  <a:lnTo>
                    <a:pt x="11" y="1208"/>
                  </a:lnTo>
                  <a:lnTo>
                    <a:pt x="15" y="1150"/>
                  </a:lnTo>
                  <a:lnTo>
                    <a:pt x="21" y="1092"/>
                  </a:lnTo>
                  <a:lnTo>
                    <a:pt x="27" y="1035"/>
                  </a:lnTo>
                  <a:lnTo>
                    <a:pt x="43" y="923"/>
                  </a:lnTo>
                  <a:lnTo>
                    <a:pt x="62" y="810"/>
                  </a:lnTo>
                  <a:lnTo>
                    <a:pt x="81" y="700"/>
                  </a:lnTo>
                  <a:lnTo>
                    <a:pt x="101" y="587"/>
                  </a:lnTo>
                  <a:lnTo>
                    <a:pt x="116" y="475"/>
                  </a:lnTo>
                  <a:lnTo>
                    <a:pt x="122" y="417"/>
                  </a:lnTo>
                  <a:lnTo>
                    <a:pt x="128" y="361"/>
                  </a:lnTo>
                  <a:lnTo>
                    <a:pt x="132" y="341"/>
                  </a:lnTo>
                  <a:lnTo>
                    <a:pt x="134" y="324"/>
                  </a:lnTo>
                  <a:lnTo>
                    <a:pt x="138" y="291"/>
                  </a:lnTo>
                  <a:lnTo>
                    <a:pt x="139" y="254"/>
                  </a:lnTo>
                  <a:lnTo>
                    <a:pt x="141" y="217"/>
                  </a:lnTo>
                  <a:lnTo>
                    <a:pt x="147" y="163"/>
                  </a:lnTo>
                  <a:lnTo>
                    <a:pt x="151" y="106"/>
                  </a:lnTo>
                  <a:lnTo>
                    <a:pt x="155" y="77"/>
                  </a:lnTo>
                  <a:lnTo>
                    <a:pt x="159" y="52"/>
                  </a:lnTo>
                  <a:lnTo>
                    <a:pt x="165" y="25"/>
                  </a:lnTo>
                  <a:lnTo>
                    <a:pt x="172" y="0"/>
                  </a:lnTo>
                  <a:lnTo>
                    <a:pt x="180" y="0"/>
                  </a:lnTo>
                  <a:lnTo>
                    <a:pt x="167" y="128"/>
                  </a:lnTo>
                  <a:lnTo>
                    <a:pt x="153" y="256"/>
                  </a:lnTo>
                  <a:lnTo>
                    <a:pt x="139" y="386"/>
                  </a:lnTo>
                  <a:lnTo>
                    <a:pt x="122" y="516"/>
                  </a:lnTo>
                  <a:lnTo>
                    <a:pt x="107" y="646"/>
                  </a:lnTo>
                  <a:lnTo>
                    <a:pt x="85" y="775"/>
                  </a:lnTo>
                  <a:lnTo>
                    <a:pt x="64" y="903"/>
                  </a:lnTo>
                  <a:lnTo>
                    <a:pt x="39" y="1029"/>
                  </a:lnTo>
                  <a:lnTo>
                    <a:pt x="31" y="1154"/>
                  </a:lnTo>
                  <a:lnTo>
                    <a:pt x="27" y="1218"/>
                  </a:lnTo>
                  <a:lnTo>
                    <a:pt x="23" y="1280"/>
                  </a:lnTo>
                  <a:lnTo>
                    <a:pt x="17" y="1406"/>
                  </a:lnTo>
                  <a:lnTo>
                    <a:pt x="15" y="1468"/>
                  </a:lnTo>
                  <a:lnTo>
                    <a:pt x="17" y="1528"/>
                  </a:lnTo>
                  <a:lnTo>
                    <a:pt x="19" y="1539"/>
                  </a:lnTo>
                  <a:lnTo>
                    <a:pt x="23" y="1549"/>
                  </a:lnTo>
                  <a:lnTo>
                    <a:pt x="27" y="1557"/>
                  </a:lnTo>
                  <a:lnTo>
                    <a:pt x="35" y="1563"/>
                  </a:lnTo>
                  <a:lnTo>
                    <a:pt x="41" y="1567"/>
                  </a:lnTo>
                  <a:lnTo>
                    <a:pt x="48" y="1570"/>
                  </a:lnTo>
                  <a:lnTo>
                    <a:pt x="66" y="1574"/>
                  </a:lnTo>
                  <a:lnTo>
                    <a:pt x="85" y="1576"/>
                  </a:lnTo>
                  <a:lnTo>
                    <a:pt x="124" y="1576"/>
                  </a:lnTo>
                  <a:lnTo>
                    <a:pt x="139" y="1578"/>
                  </a:lnTo>
                  <a:lnTo>
                    <a:pt x="213" y="1590"/>
                  </a:lnTo>
                  <a:lnTo>
                    <a:pt x="287" y="1598"/>
                  </a:lnTo>
                  <a:lnTo>
                    <a:pt x="361" y="1603"/>
                  </a:lnTo>
                  <a:lnTo>
                    <a:pt x="436" y="1607"/>
                  </a:lnTo>
                  <a:lnTo>
                    <a:pt x="586" y="1613"/>
                  </a:lnTo>
                  <a:lnTo>
                    <a:pt x="659" y="1617"/>
                  </a:lnTo>
                  <a:lnTo>
                    <a:pt x="729" y="1625"/>
                  </a:lnTo>
                  <a:lnTo>
                    <a:pt x="750" y="1625"/>
                  </a:lnTo>
                  <a:lnTo>
                    <a:pt x="772" y="1623"/>
                  </a:lnTo>
                  <a:lnTo>
                    <a:pt x="818" y="1625"/>
                  </a:lnTo>
                  <a:lnTo>
                    <a:pt x="867" y="1629"/>
                  </a:lnTo>
                  <a:lnTo>
                    <a:pt x="913" y="1634"/>
                  </a:lnTo>
                  <a:lnTo>
                    <a:pt x="913" y="1638"/>
                  </a:lnTo>
                  <a:lnTo>
                    <a:pt x="911" y="1642"/>
                  </a:lnTo>
                  <a:lnTo>
                    <a:pt x="907" y="1646"/>
                  </a:lnTo>
                  <a:lnTo>
                    <a:pt x="906" y="16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1" name="Freeform 41"/>
            <p:cNvSpPr>
              <a:spLocks/>
            </p:cNvSpPr>
            <p:nvPr/>
          </p:nvSpPr>
          <p:spPr bwMode="auto">
            <a:xfrm>
              <a:off x="2368" y="3759"/>
              <a:ext cx="323" cy="300"/>
            </a:xfrm>
            <a:custGeom>
              <a:avLst/>
              <a:gdLst>
                <a:gd name="T0" fmla="*/ 253 w 646"/>
                <a:gd name="T1" fmla="*/ 170 h 601"/>
                <a:gd name="T2" fmla="*/ 248 w 646"/>
                <a:gd name="T3" fmla="*/ 185 h 601"/>
                <a:gd name="T4" fmla="*/ 244 w 646"/>
                <a:gd name="T5" fmla="*/ 202 h 601"/>
                <a:gd name="T6" fmla="*/ 241 w 646"/>
                <a:gd name="T7" fmla="*/ 218 h 601"/>
                <a:gd name="T8" fmla="*/ 239 w 646"/>
                <a:gd name="T9" fmla="*/ 235 h 601"/>
                <a:gd name="T10" fmla="*/ 237 w 646"/>
                <a:gd name="T11" fmla="*/ 251 h 601"/>
                <a:gd name="T12" fmla="*/ 232 w 646"/>
                <a:gd name="T13" fmla="*/ 284 h 601"/>
                <a:gd name="T14" fmla="*/ 228 w 646"/>
                <a:gd name="T15" fmla="*/ 300 h 601"/>
                <a:gd name="T16" fmla="*/ 207 w 646"/>
                <a:gd name="T17" fmla="*/ 299 h 601"/>
                <a:gd name="T18" fmla="*/ 184 w 646"/>
                <a:gd name="T19" fmla="*/ 299 h 601"/>
                <a:gd name="T20" fmla="*/ 138 w 646"/>
                <a:gd name="T21" fmla="*/ 299 h 601"/>
                <a:gd name="T22" fmla="*/ 115 w 646"/>
                <a:gd name="T23" fmla="*/ 299 h 601"/>
                <a:gd name="T24" fmla="*/ 91 w 646"/>
                <a:gd name="T25" fmla="*/ 298 h 601"/>
                <a:gd name="T26" fmla="*/ 68 w 646"/>
                <a:gd name="T27" fmla="*/ 295 h 601"/>
                <a:gd name="T28" fmla="*/ 45 w 646"/>
                <a:gd name="T29" fmla="*/ 292 h 601"/>
                <a:gd name="T30" fmla="*/ 34 w 646"/>
                <a:gd name="T31" fmla="*/ 291 h 601"/>
                <a:gd name="T32" fmla="*/ 23 w 646"/>
                <a:gd name="T33" fmla="*/ 290 h 601"/>
                <a:gd name="T34" fmla="*/ 12 w 646"/>
                <a:gd name="T35" fmla="*/ 290 h 601"/>
                <a:gd name="T36" fmla="*/ 0 w 646"/>
                <a:gd name="T37" fmla="*/ 290 h 601"/>
                <a:gd name="T38" fmla="*/ 1 w 646"/>
                <a:gd name="T39" fmla="*/ 254 h 601"/>
                <a:gd name="T40" fmla="*/ 3 w 646"/>
                <a:gd name="T41" fmla="*/ 219 h 601"/>
                <a:gd name="T42" fmla="*/ 6 w 646"/>
                <a:gd name="T43" fmla="*/ 183 h 601"/>
                <a:gd name="T44" fmla="*/ 10 w 646"/>
                <a:gd name="T45" fmla="*/ 147 h 601"/>
                <a:gd name="T46" fmla="*/ 14 w 646"/>
                <a:gd name="T47" fmla="*/ 111 h 601"/>
                <a:gd name="T48" fmla="*/ 20 w 646"/>
                <a:gd name="T49" fmla="*/ 76 h 601"/>
                <a:gd name="T50" fmla="*/ 26 w 646"/>
                <a:gd name="T51" fmla="*/ 41 h 601"/>
                <a:gd name="T52" fmla="*/ 33 w 646"/>
                <a:gd name="T53" fmla="*/ 7 h 601"/>
                <a:gd name="T54" fmla="*/ 47 w 646"/>
                <a:gd name="T55" fmla="*/ 0 h 601"/>
                <a:gd name="T56" fmla="*/ 77 w 646"/>
                <a:gd name="T57" fmla="*/ 0 h 601"/>
                <a:gd name="T58" fmla="*/ 107 w 646"/>
                <a:gd name="T59" fmla="*/ 1 h 601"/>
                <a:gd name="T60" fmla="*/ 164 w 646"/>
                <a:gd name="T61" fmla="*/ 3 h 601"/>
                <a:gd name="T62" fmla="*/ 221 w 646"/>
                <a:gd name="T63" fmla="*/ 5 h 601"/>
                <a:gd name="T64" fmla="*/ 277 w 646"/>
                <a:gd name="T65" fmla="*/ 9 h 601"/>
                <a:gd name="T66" fmla="*/ 290 w 646"/>
                <a:gd name="T67" fmla="*/ 46 h 601"/>
                <a:gd name="T68" fmla="*/ 302 w 646"/>
                <a:gd name="T69" fmla="*/ 85 h 601"/>
                <a:gd name="T70" fmla="*/ 312 w 646"/>
                <a:gd name="T71" fmla="*/ 123 h 601"/>
                <a:gd name="T72" fmla="*/ 323 w 646"/>
                <a:gd name="T73" fmla="*/ 162 h 601"/>
                <a:gd name="T74" fmla="*/ 253 w 646"/>
                <a:gd name="T75" fmla="*/ 170 h 60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6"/>
                <a:gd name="T115" fmla="*/ 0 h 601"/>
                <a:gd name="T116" fmla="*/ 646 w 646"/>
                <a:gd name="T117" fmla="*/ 601 h 60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6" h="601">
                  <a:moveTo>
                    <a:pt x="506" y="340"/>
                  </a:moveTo>
                  <a:lnTo>
                    <a:pt x="495" y="371"/>
                  </a:lnTo>
                  <a:lnTo>
                    <a:pt x="487" y="404"/>
                  </a:lnTo>
                  <a:lnTo>
                    <a:pt x="481" y="437"/>
                  </a:lnTo>
                  <a:lnTo>
                    <a:pt x="477" y="470"/>
                  </a:lnTo>
                  <a:lnTo>
                    <a:pt x="473" y="503"/>
                  </a:lnTo>
                  <a:lnTo>
                    <a:pt x="463" y="568"/>
                  </a:lnTo>
                  <a:lnTo>
                    <a:pt x="456" y="601"/>
                  </a:lnTo>
                  <a:lnTo>
                    <a:pt x="413" y="599"/>
                  </a:lnTo>
                  <a:lnTo>
                    <a:pt x="368" y="599"/>
                  </a:lnTo>
                  <a:lnTo>
                    <a:pt x="275" y="599"/>
                  </a:lnTo>
                  <a:lnTo>
                    <a:pt x="229" y="598"/>
                  </a:lnTo>
                  <a:lnTo>
                    <a:pt x="182" y="596"/>
                  </a:lnTo>
                  <a:lnTo>
                    <a:pt x="136" y="590"/>
                  </a:lnTo>
                  <a:lnTo>
                    <a:pt x="89" y="584"/>
                  </a:lnTo>
                  <a:lnTo>
                    <a:pt x="68" y="582"/>
                  </a:lnTo>
                  <a:lnTo>
                    <a:pt x="45" y="580"/>
                  </a:lnTo>
                  <a:lnTo>
                    <a:pt x="23" y="580"/>
                  </a:lnTo>
                  <a:lnTo>
                    <a:pt x="0" y="580"/>
                  </a:lnTo>
                  <a:lnTo>
                    <a:pt x="2" y="508"/>
                  </a:lnTo>
                  <a:lnTo>
                    <a:pt x="6" y="439"/>
                  </a:lnTo>
                  <a:lnTo>
                    <a:pt x="12" y="367"/>
                  </a:lnTo>
                  <a:lnTo>
                    <a:pt x="19" y="295"/>
                  </a:lnTo>
                  <a:lnTo>
                    <a:pt x="27" y="223"/>
                  </a:lnTo>
                  <a:lnTo>
                    <a:pt x="39" y="152"/>
                  </a:lnTo>
                  <a:lnTo>
                    <a:pt x="52" y="82"/>
                  </a:lnTo>
                  <a:lnTo>
                    <a:pt x="66" y="14"/>
                  </a:lnTo>
                  <a:lnTo>
                    <a:pt x="93" y="0"/>
                  </a:lnTo>
                  <a:lnTo>
                    <a:pt x="153" y="0"/>
                  </a:lnTo>
                  <a:lnTo>
                    <a:pt x="213" y="2"/>
                  </a:lnTo>
                  <a:lnTo>
                    <a:pt x="328" y="6"/>
                  </a:lnTo>
                  <a:lnTo>
                    <a:pt x="442" y="10"/>
                  </a:lnTo>
                  <a:lnTo>
                    <a:pt x="553" y="18"/>
                  </a:lnTo>
                  <a:lnTo>
                    <a:pt x="580" y="93"/>
                  </a:lnTo>
                  <a:lnTo>
                    <a:pt x="603" y="171"/>
                  </a:lnTo>
                  <a:lnTo>
                    <a:pt x="624" y="247"/>
                  </a:lnTo>
                  <a:lnTo>
                    <a:pt x="646" y="324"/>
                  </a:lnTo>
                  <a:lnTo>
                    <a:pt x="506" y="340"/>
                  </a:lnTo>
                  <a:close/>
                </a:path>
              </a:pathLst>
            </a:custGeom>
            <a:solidFill>
              <a:srgbClr val="1E1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2" name="Freeform 42"/>
            <p:cNvSpPr>
              <a:spLocks/>
            </p:cNvSpPr>
            <p:nvPr/>
          </p:nvSpPr>
          <p:spPr bwMode="auto">
            <a:xfrm>
              <a:off x="2329" y="4098"/>
              <a:ext cx="358" cy="24"/>
            </a:xfrm>
            <a:custGeom>
              <a:avLst/>
              <a:gdLst>
                <a:gd name="T0" fmla="*/ 354 w 716"/>
                <a:gd name="T1" fmla="*/ 24 h 48"/>
                <a:gd name="T2" fmla="*/ 337 w 716"/>
                <a:gd name="T3" fmla="*/ 22 h 48"/>
                <a:gd name="T4" fmla="*/ 319 w 716"/>
                <a:gd name="T5" fmla="*/ 20 h 48"/>
                <a:gd name="T6" fmla="*/ 301 w 716"/>
                <a:gd name="T7" fmla="*/ 18 h 48"/>
                <a:gd name="T8" fmla="*/ 284 w 716"/>
                <a:gd name="T9" fmla="*/ 17 h 48"/>
                <a:gd name="T10" fmla="*/ 249 w 716"/>
                <a:gd name="T11" fmla="*/ 16 h 48"/>
                <a:gd name="T12" fmla="*/ 216 w 716"/>
                <a:gd name="T13" fmla="*/ 16 h 48"/>
                <a:gd name="T14" fmla="*/ 182 w 716"/>
                <a:gd name="T15" fmla="*/ 16 h 48"/>
                <a:gd name="T16" fmla="*/ 148 w 716"/>
                <a:gd name="T17" fmla="*/ 15 h 48"/>
                <a:gd name="T18" fmla="*/ 130 w 716"/>
                <a:gd name="T19" fmla="*/ 14 h 48"/>
                <a:gd name="T20" fmla="*/ 113 w 716"/>
                <a:gd name="T21" fmla="*/ 12 h 48"/>
                <a:gd name="T22" fmla="*/ 95 w 716"/>
                <a:gd name="T23" fmla="*/ 9 h 48"/>
                <a:gd name="T24" fmla="*/ 78 w 716"/>
                <a:gd name="T25" fmla="*/ 5 h 48"/>
                <a:gd name="T26" fmla="*/ 69 w 716"/>
                <a:gd name="T27" fmla="*/ 6 h 48"/>
                <a:gd name="T28" fmla="*/ 60 w 716"/>
                <a:gd name="T29" fmla="*/ 6 h 48"/>
                <a:gd name="T30" fmla="*/ 50 w 716"/>
                <a:gd name="T31" fmla="*/ 6 h 48"/>
                <a:gd name="T32" fmla="*/ 40 w 716"/>
                <a:gd name="T33" fmla="*/ 7 h 48"/>
                <a:gd name="T34" fmla="*/ 31 w 716"/>
                <a:gd name="T35" fmla="*/ 8 h 48"/>
                <a:gd name="T36" fmla="*/ 21 w 716"/>
                <a:gd name="T37" fmla="*/ 10 h 48"/>
                <a:gd name="T38" fmla="*/ 12 w 716"/>
                <a:gd name="T39" fmla="*/ 13 h 48"/>
                <a:gd name="T40" fmla="*/ 3 w 716"/>
                <a:gd name="T41" fmla="*/ 17 h 48"/>
                <a:gd name="T42" fmla="*/ 4 w 716"/>
                <a:gd name="T43" fmla="*/ 14 h 48"/>
                <a:gd name="T44" fmla="*/ 4 w 716"/>
                <a:gd name="T45" fmla="*/ 12 h 48"/>
                <a:gd name="T46" fmla="*/ 0 w 716"/>
                <a:gd name="T47" fmla="*/ 4 h 48"/>
                <a:gd name="T48" fmla="*/ 0 w 716"/>
                <a:gd name="T49" fmla="*/ 3 h 48"/>
                <a:gd name="T50" fmla="*/ 1 w 716"/>
                <a:gd name="T51" fmla="*/ 0 h 48"/>
                <a:gd name="T52" fmla="*/ 44 w 716"/>
                <a:gd name="T53" fmla="*/ 0 h 48"/>
                <a:gd name="T54" fmla="*/ 88 w 716"/>
                <a:gd name="T55" fmla="*/ 1 h 48"/>
                <a:gd name="T56" fmla="*/ 132 w 716"/>
                <a:gd name="T57" fmla="*/ 3 h 48"/>
                <a:gd name="T58" fmla="*/ 178 w 716"/>
                <a:gd name="T59" fmla="*/ 5 h 48"/>
                <a:gd name="T60" fmla="*/ 269 w 716"/>
                <a:gd name="T61" fmla="*/ 11 h 48"/>
                <a:gd name="T62" fmla="*/ 314 w 716"/>
                <a:gd name="T63" fmla="*/ 14 h 48"/>
                <a:gd name="T64" fmla="*/ 357 w 716"/>
                <a:gd name="T65" fmla="*/ 16 h 48"/>
                <a:gd name="T66" fmla="*/ 358 w 716"/>
                <a:gd name="T67" fmla="*/ 19 h 48"/>
                <a:gd name="T68" fmla="*/ 357 w 716"/>
                <a:gd name="T69" fmla="*/ 21 h 48"/>
                <a:gd name="T70" fmla="*/ 355 w 716"/>
                <a:gd name="T71" fmla="*/ 23 h 48"/>
                <a:gd name="T72" fmla="*/ 354 w 716"/>
                <a:gd name="T73" fmla="*/ 24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16"/>
                <a:gd name="T112" fmla="*/ 0 h 48"/>
                <a:gd name="T113" fmla="*/ 716 w 716"/>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16" h="48">
                  <a:moveTo>
                    <a:pt x="708" y="48"/>
                  </a:moveTo>
                  <a:lnTo>
                    <a:pt x="673" y="43"/>
                  </a:lnTo>
                  <a:lnTo>
                    <a:pt x="637" y="39"/>
                  </a:lnTo>
                  <a:lnTo>
                    <a:pt x="602" y="35"/>
                  </a:lnTo>
                  <a:lnTo>
                    <a:pt x="567" y="33"/>
                  </a:lnTo>
                  <a:lnTo>
                    <a:pt x="497" y="31"/>
                  </a:lnTo>
                  <a:lnTo>
                    <a:pt x="431" y="31"/>
                  </a:lnTo>
                  <a:lnTo>
                    <a:pt x="363" y="31"/>
                  </a:lnTo>
                  <a:lnTo>
                    <a:pt x="295" y="29"/>
                  </a:lnTo>
                  <a:lnTo>
                    <a:pt x="260" y="27"/>
                  </a:lnTo>
                  <a:lnTo>
                    <a:pt x="225" y="23"/>
                  </a:lnTo>
                  <a:lnTo>
                    <a:pt x="190" y="17"/>
                  </a:lnTo>
                  <a:lnTo>
                    <a:pt x="156" y="10"/>
                  </a:lnTo>
                  <a:lnTo>
                    <a:pt x="138" y="12"/>
                  </a:lnTo>
                  <a:lnTo>
                    <a:pt x="119" y="12"/>
                  </a:lnTo>
                  <a:lnTo>
                    <a:pt x="99" y="12"/>
                  </a:lnTo>
                  <a:lnTo>
                    <a:pt x="80" y="14"/>
                  </a:lnTo>
                  <a:lnTo>
                    <a:pt x="61" y="15"/>
                  </a:lnTo>
                  <a:lnTo>
                    <a:pt x="41" y="19"/>
                  </a:lnTo>
                  <a:lnTo>
                    <a:pt x="24" y="25"/>
                  </a:lnTo>
                  <a:lnTo>
                    <a:pt x="6" y="33"/>
                  </a:lnTo>
                  <a:lnTo>
                    <a:pt x="8" y="27"/>
                  </a:lnTo>
                  <a:lnTo>
                    <a:pt x="8" y="23"/>
                  </a:lnTo>
                  <a:lnTo>
                    <a:pt x="0" y="8"/>
                  </a:lnTo>
                  <a:lnTo>
                    <a:pt x="0" y="6"/>
                  </a:lnTo>
                  <a:lnTo>
                    <a:pt x="2" y="0"/>
                  </a:lnTo>
                  <a:lnTo>
                    <a:pt x="88" y="0"/>
                  </a:lnTo>
                  <a:lnTo>
                    <a:pt x="175" y="2"/>
                  </a:lnTo>
                  <a:lnTo>
                    <a:pt x="264" y="6"/>
                  </a:lnTo>
                  <a:lnTo>
                    <a:pt x="355" y="10"/>
                  </a:lnTo>
                  <a:lnTo>
                    <a:pt x="538" y="21"/>
                  </a:lnTo>
                  <a:lnTo>
                    <a:pt x="627" y="27"/>
                  </a:lnTo>
                  <a:lnTo>
                    <a:pt x="714" y="31"/>
                  </a:lnTo>
                  <a:lnTo>
                    <a:pt x="716" y="37"/>
                  </a:lnTo>
                  <a:lnTo>
                    <a:pt x="714" y="41"/>
                  </a:lnTo>
                  <a:lnTo>
                    <a:pt x="710" y="45"/>
                  </a:lnTo>
                  <a:lnTo>
                    <a:pt x="708"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3" name="Freeform 43"/>
            <p:cNvSpPr>
              <a:spLocks/>
            </p:cNvSpPr>
            <p:nvPr/>
          </p:nvSpPr>
          <p:spPr bwMode="auto">
            <a:xfrm>
              <a:off x="2345" y="4263"/>
              <a:ext cx="57" cy="86"/>
            </a:xfrm>
            <a:custGeom>
              <a:avLst/>
              <a:gdLst>
                <a:gd name="T0" fmla="*/ 25 w 115"/>
                <a:gd name="T1" fmla="*/ 84 h 172"/>
                <a:gd name="T2" fmla="*/ 15 w 115"/>
                <a:gd name="T3" fmla="*/ 84 h 172"/>
                <a:gd name="T4" fmla="*/ 9 w 115"/>
                <a:gd name="T5" fmla="*/ 85 h 172"/>
                <a:gd name="T6" fmla="*/ 4 w 115"/>
                <a:gd name="T7" fmla="*/ 86 h 172"/>
                <a:gd name="T8" fmla="*/ 0 w 115"/>
                <a:gd name="T9" fmla="*/ 8 h 172"/>
                <a:gd name="T10" fmla="*/ 5 w 115"/>
                <a:gd name="T11" fmla="*/ 5 h 172"/>
                <a:gd name="T12" fmla="*/ 11 w 115"/>
                <a:gd name="T13" fmla="*/ 3 h 172"/>
                <a:gd name="T14" fmla="*/ 15 w 115"/>
                <a:gd name="T15" fmla="*/ 1 h 172"/>
                <a:gd name="T16" fmla="*/ 21 w 115"/>
                <a:gd name="T17" fmla="*/ 0 h 172"/>
                <a:gd name="T18" fmla="*/ 27 w 115"/>
                <a:gd name="T19" fmla="*/ 0 h 172"/>
                <a:gd name="T20" fmla="*/ 33 w 115"/>
                <a:gd name="T21" fmla="*/ 1 h 172"/>
                <a:gd name="T22" fmla="*/ 38 w 115"/>
                <a:gd name="T23" fmla="*/ 2 h 172"/>
                <a:gd name="T24" fmla="*/ 44 w 115"/>
                <a:gd name="T25" fmla="*/ 5 h 172"/>
                <a:gd name="T26" fmla="*/ 46 w 115"/>
                <a:gd name="T27" fmla="*/ 8 h 172"/>
                <a:gd name="T28" fmla="*/ 48 w 115"/>
                <a:gd name="T29" fmla="*/ 12 h 172"/>
                <a:gd name="T30" fmla="*/ 54 w 115"/>
                <a:gd name="T31" fmla="*/ 18 h 172"/>
                <a:gd name="T32" fmla="*/ 56 w 115"/>
                <a:gd name="T33" fmla="*/ 21 h 172"/>
                <a:gd name="T34" fmla="*/ 57 w 115"/>
                <a:gd name="T35" fmla="*/ 24 h 172"/>
                <a:gd name="T36" fmla="*/ 57 w 115"/>
                <a:gd name="T37" fmla="*/ 26 h 172"/>
                <a:gd name="T38" fmla="*/ 56 w 115"/>
                <a:gd name="T39" fmla="*/ 28 h 172"/>
                <a:gd name="T40" fmla="*/ 54 w 115"/>
                <a:gd name="T41" fmla="*/ 29 h 172"/>
                <a:gd name="T42" fmla="*/ 51 w 115"/>
                <a:gd name="T43" fmla="*/ 31 h 172"/>
                <a:gd name="T44" fmla="*/ 50 w 115"/>
                <a:gd name="T45" fmla="*/ 36 h 172"/>
                <a:gd name="T46" fmla="*/ 50 w 115"/>
                <a:gd name="T47" fmla="*/ 40 h 172"/>
                <a:gd name="T48" fmla="*/ 50 w 115"/>
                <a:gd name="T49" fmla="*/ 49 h 172"/>
                <a:gd name="T50" fmla="*/ 51 w 115"/>
                <a:gd name="T51" fmla="*/ 59 h 172"/>
                <a:gd name="T52" fmla="*/ 51 w 115"/>
                <a:gd name="T53" fmla="*/ 68 h 172"/>
                <a:gd name="T54" fmla="*/ 51 w 115"/>
                <a:gd name="T55" fmla="*/ 73 h 172"/>
                <a:gd name="T56" fmla="*/ 50 w 115"/>
                <a:gd name="T57" fmla="*/ 76 h 172"/>
                <a:gd name="T58" fmla="*/ 48 w 115"/>
                <a:gd name="T59" fmla="*/ 79 h 172"/>
                <a:gd name="T60" fmla="*/ 47 w 115"/>
                <a:gd name="T61" fmla="*/ 81 h 172"/>
                <a:gd name="T62" fmla="*/ 43 w 115"/>
                <a:gd name="T63" fmla="*/ 83 h 172"/>
                <a:gd name="T64" fmla="*/ 38 w 115"/>
                <a:gd name="T65" fmla="*/ 84 h 172"/>
                <a:gd name="T66" fmla="*/ 33 w 115"/>
                <a:gd name="T67" fmla="*/ 84 h 172"/>
                <a:gd name="T68" fmla="*/ 25 w 115"/>
                <a:gd name="T69" fmla="*/ 84 h 1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5"/>
                <a:gd name="T106" fmla="*/ 0 h 172"/>
                <a:gd name="T107" fmla="*/ 115 w 115"/>
                <a:gd name="T108" fmla="*/ 172 h 17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5" h="172">
                  <a:moveTo>
                    <a:pt x="51" y="168"/>
                  </a:moveTo>
                  <a:lnTo>
                    <a:pt x="31" y="168"/>
                  </a:lnTo>
                  <a:lnTo>
                    <a:pt x="18" y="170"/>
                  </a:lnTo>
                  <a:lnTo>
                    <a:pt x="8" y="172"/>
                  </a:lnTo>
                  <a:lnTo>
                    <a:pt x="0" y="15"/>
                  </a:lnTo>
                  <a:lnTo>
                    <a:pt x="10" y="9"/>
                  </a:lnTo>
                  <a:lnTo>
                    <a:pt x="22" y="5"/>
                  </a:lnTo>
                  <a:lnTo>
                    <a:pt x="31" y="2"/>
                  </a:lnTo>
                  <a:lnTo>
                    <a:pt x="43" y="0"/>
                  </a:lnTo>
                  <a:lnTo>
                    <a:pt x="55" y="0"/>
                  </a:lnTo>
                  <a:lnTo>
                    <a:pt x="66" y="2"/>
                  </a:lnTo>
                  <a:lnTo>
                    <a:pt x="76" y="3"/>
                  </a:lnTo>
                  <a:lnTo>
                    <a:pt x="88" y="9"/>
                  </a:lnTo>
                  <a:lnTo>
                    <a:pt x="92" y="15"/>
                  </a:lnTo>
                  <a:lnTo>
                    <a:pt x="97" y="23"/>
                  </a:lnTo>
                  <a:lnTo>
                    <a:pt x="109" y="36"/>
                  </a:lnTo>
                  <a:lnTo>
                    <a:pt x="113" y="42"/>
                  </a:lnTo>
                  <a:lnTo>
                    <a:pt x="115" y="48"/>
                  </a:lnTo>
                  <a:lnTo>
                    <a:pt x="115" y="52"/>
                  </a:lnTo>
                  <a:lnTo>
                    <a:pt x="113" y="56"/>
                  </a:lnTo>
                  <a:lnTo>
                    <a:pt x="109" y="58"/>
                  </a:lnTo>
                  <a:lnTo>
                    <a:pt x="103" y="62"/>
                  </a:lnTo>
                  <a:lnTo>
                    <a:pt x="101" y="71"/>
                  </a:lnTo>
                  <a:lnTo>
                    <a:pt x="101" y="79"/>
                  </a:lnTo>
                  <a:lnTo>
                    <a:pt x="101" y="98"/>
                  </a:lnTo>
                  <a:lnTo>
                    <a:pt x="103" y="118"/>
                  </a:lnTo>
                  <a:lnTo>
                    <a:pt x="103" y="135"/>
                  </a:lnTo>
                  <a:lnTo>
                    <a:pt x="103" y="145"/>
                  </a:lnTo>
                  <a:lnTo>
                    <a:pt x="101" y="151"/>
                  </a:lnTo>
                  <a:lnTo>
                    <a:pt x="97" y="157"/>
                  </a:lnTo>
                  <a:lnTo>
                    <a:pt x="94" y="162"/>
                  </a:lnTo>
                  <a:lnTo>
                    <a:pt x="86" y="166"/>
                  </a:lnTo>
                  <a:lnTo>
                    <a:pt x="76" y="168"/>
                  </a:lnTo>
                  <a:lnTo>
                    <a:pt x="66" y="168"/>
                  </a:lnTo>
                  <a:lnTo>
                    <a:pt x="51" y="1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4" name="Freeform 44"/>
            <p:cNvSpPr>
              <a:spLocks/>
            </p:cNvSpPr>
            <p:nvPr/>
          </p:nvSpPr>
          <p:spPr bwMode="auto">
            <a:xfrm>
              <a:off x="1668" y="3750"/>
              <a:ext cx="526" cy="316"/>
            </a:xfrm>
            <a:custGeom>
              <a:avLst/>
              <a:gdLst>
                <a:gd name="T0" fmla="*/ 515 w 1053"/>
                <a:gd name="T1" fmla="*/ 237 h 632"/>
                <a:gd name="T2" fmla="*/ 513 w 1053"/>
                <a:gd name="T3" fmla="*/ 246 h 632"/>
                <a:gd name="T4" fmla="*/ 512 w 1053"/>
                <a:gd name="T5" fmla="*/ 257 h 632"/>
                <a:gd name="T6" fmla="*/ 511 w 1053"/>
                <a:gd name="T7" fmla="*/ 268 h 632"/>
                <a:gd name="T8" fmla="*/ 510 w 1053"/>
                <a:gd name="T9" fmla="*/ 277 h 632"/>
                <a:gd name="T10" fmla="*/ 508 w 1053"/>
                <a:gd name="T11" fmla="*/ 288 h 632"/>
                <a:gd name="T12" fmla="*/ 505 w 1053"/>
                <a:gd name="T13" fmla="*/ 298 h 632"/>
                <a:gd name="T14" fmla="*/ 501 w 1053"/>
                <a:gd name="T15" fmla="*/ 308 h 632"/>
                <a:gd name="T16" fmla="*/ 495 w 1053"/>
                <a:gd name="T17" fmla="*/ 316 h 632"/>
                <a:gd name="T18" fmla="*/ 473 w 1053"/>
                <a:gd name="T19" fmla="*/ 313 h 632"/>
                <a:gd name="T20" fmla="*/ 450 w 1053"/>
                <a:gd name="T21" fmla="*/ 312 h 632"/>
                <a:gd name="T22" fmla="*/ 403 w 1053"/>
                <a:gd name="T23" fmla="*/ 309 h 632"/>
                <a:gd name="T24" fmla="*/ 355 w 1053"/>
                <a:gd name="T25" fmla="*/ 308 h 632"/>
                <a:gd name="T26" fmla="*/ 306 w 1053"/>
                <a:gd name="T27" fmla="*/ 308 h 632"/>
                <a:gd name="T28" fmla="*/ 258 w 1053"/>
                <a:gd name="T29" fmla="*/ 306 h 632"/>
                <a:gd name="T30" fmla="*/ 209 w 1053"/>
                <a:gd name="T31" fmla="*/ 304 h 632"/>
                <a:gd name="T32" fmla="*/ 186 w 1053"/>
                <a:gd name="T33" fmla="*/ 302 h 632"/>
                <a:gd name="T34" fmla="*/ 164 w 1053"/>
                <a:gd name="T35" fmla="*/ 300 h 632"/>
                <a:gd name="T36" fmla="*/ 140 w 1053"/>
                <a:gd name="T37" fmla="*/ 297 h 632"/>
                <a:gd name="T38" fmla="*/ 118 w 1053"/>
                <a:gd name="T39" fmla="*/ 293 h 632"/>
                <a:gd name="T40" fmla="*/ 111 w 1053"/>
                <a:gd name="T41" fmla="*/ 294 h 632"/>
                <a:gd name="T42" fmla="*/ 104 w 1053"/>
                <a:gd name="T43" fmla="*/ 295 h 632"/>
                <a:gd name="T44" fmla="*/ 90 w 1053"/>
                <a:gd name="T45" fmla="*/ 294 h 632"/>
                <a:gd name="T46" fmla="*/ 76 w 1053"/>
                <a:gd name="T47" fmla="*/ 293 h 632"/>
                <a:gd name="T48" fmla="*/ 69 w 1053"/>
                <a:gd name="T49" fmla="*/ 292 h 632"/>
                <a:gd name="T50" fmla="*/ 62 w 1053"/>
                <a:gd name="T51" fmla="*/ 291 h 632"/>
                <a:gd name="T52" fmla="*/ 48 w 1053"/>
                <a:gd name="T53" fmla="*/ 290 h 632"/>
                <a:gd name="T54" fmla="*/ 35 w 1053"/>
                <a:gd name="T55" fmla="*/ 290 h 632"/>
                <a:gd name="T56" fmla="*/ 27 w 1053"/>
                <a:gd name="T57" fmla="*/ 291 h 632"/>
                <a:gd name="T58" fmla="*/ 20 w 1053"/>
                <a:gd name="T59" fmla="*/ 292 h 632"/>
                <a:gd name="T60" fmla="*/ 14 w 1053"/>
                <a:gd name="T61" fmla="*/ 294 h 632"/>
                <a:gd name="T62" fmla="*/ 7 w 1053"/>
                <a:gd name="T63" fmla="*/ 297 h 632"/>
                <a:gd name="T64" fmla="*/ 0 w 1053"/>
                <a:gd name="T65" fmla="*/ 286 h 632"/>
                <a:gd name="T66" fmla="*/ 4 w 1053"/>
                <a:gd name="T67" fmla="*/ 252 h 632"/>
                <a:gd name="T68" fmla="*/ 6 w 1053"/>
                <a:gd name="T69" fmla="*/ 217 h 632"/>
                <a:gd name="T70" fmla="*/ 12 w 1053"/>
                <a:gd name="T71" fmla="*/ 148 h 632"/>
                <a:gd name="T72" fmla="*/ 16 w 1053"/>
                <a:gd name="T73" fmla="*/ 113 h 632"/>
                <a:gd name="T74" fmla="*/ 20 w 1053"/>
                <a:gd name="T75" fmla="*/ 78 h 632"/>
                <a:gd name="T76" fmla="*/ 26 w 1053"/>
                <a:gd name="T77" fmla="*/ 43 h 632"/>
                <a:gd name="T78" fmla="*/ 33 w 1053"/>
                <a:gd name="T79" fmla="*/ 9 h 632"/>
                <a:gd name="T80" fmla="*/ 43 w 1053"/>
                <a:gd name="T81" fmla="*/ 6 h 632"/>
                <a:gd name="T82" fmla="*/ 54 w 1053"/>
                <a:gd name="T83" fmla="*/ 4 h 632"/>
                <a:gd name="T84" fmla="*/ 65 w 1053"/>
                <a:gd name="T85" fmla="*/ 2 h 632"/>
                <a:gd name="T86" fmla="*/ 75 w 1053"/>
                <a:gd name="T87" fmla="*/ 2 h 632"/>
                <a:gd name="T88" fmla="*/ 85 w 1053"/>
                <a:gd name="T89" fmla="*/ 2 h 632"/>
                <a:gd name="T90" fmla="*/ 96 w 1053"/>
                <a:gd name="T91" fmla="*/ 2 h 632"/>
                <a:gd name="T92" fmla="*/ 118 w 1053"/>
                <a:gd name="T93" fmla="*/ 4 h 632"/>
                <a:gd name="T94" fmla="*/ 142 w 1053"/>
                <a:gd name="T95" fmla="*/ 2 h 632"/>
                <a:gd name="T96" fmla="*/ 166 w 1053"/>
                <a:gd name="T97" fmla="*/ 1 h 632"/>
                <a:gd name="T98" fmla="*/ 216 w 1053"/>
                <a:gd name="T99" fmla="*/ 0 h 632"/>
                <a:gd name="T100" fmla="*/ 266 w 1053"/>
                <a:gd name="T101" fmla="*/ 0 h 632"/>
                <a:gd name="T102" fmla="*/ 318 w 1053"/>
                <a:gd name="T103" fmla="*/ 2 h 632"/>
                <a:gd name="T104" fmla="*/ 420 w 1053"/>
                <a:gd name="T105" fmla="*/ 6 h 632"/>
                <a:gd name="T106" fmla="*/ 471 w 1053"/>
                <a:gd name="T107" fmla="*/ 9 h 632"/>
                <a:gd name="T108" fmla="*/ 521 w 1053"/>
                <a:gd name="T109" fmla="*/ 12 h 632"/>
                <a:gd name="T110" fmla="*/ 526 w 1053"/>
                <a:gd name="T111" fmla="*/ 15 h 632"/>
                <a:gd name="T112" fmla="*/ 524 w 1053"/>
                <a:gd name="T113" fmla="*/ 69 h 632"/>
                <a:gd name="T114" fmla="*/ 521 w 1053"/>
                <a:gd name="T115" fmla="*/ 125 h 632"/>
                <a:gd name="T116" fmla="*/ 518 w 1053"/>
                <a:gd name="T117" fmla="*/ 181 h 632"/>
                <a:gd name="T118" fmla="*/ 515 w 1053"/>
                <a:gd name="T119" fmla="*/ 237 h 6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053"/>
                <a:gd name="T181" fmla="*/ 0 h 632"/>
                <a:gd name="T182" fmla="*/ 1053 w 1053"/>
                <a:gd name="T183" fmla="*/ 632 h 6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053" h="632">
                  <a:moveTo>
                    <a:pt x="1030" y="473"/>
                  </a:moveTo>
                  <a:lnTo>
                    <a:pt x="1026" y="492"/>
                  </a:lnTo>
                  <a:lnTo>
                    <a:pt x="1024" y="514"/>
                  </a:lnTo>
                  <a:lnTo>
                    <a:pt x="1022" y="535"/>
                  </a:lnTo>
                  <a:lnTo>
                    <a:pt x="1020" y="554"/>
                  </a:lnTo>
                  <a:lnTo>
                    <a:pt x="1016" y="576"/>
                  </a:lnTo>
                  <a:lnTo>
                    <a:pt x="1010" y="595"/>
                  </a:lnTo>
                  <a:lnTo>
                    <a:pt x="1002" y="615"/>
                  </a:lnTo>
                  <a:lnTo>
                    <a:pt x="991" y="632"/>
                  </a:lnTo>
                  <a:lnTo>
                    <a:pt x="946" y="626"/>
                  </a:lnTo>
                  <a:lnTo>
                    <a:pt x="900" y="624"/>
                  </a:lnTo>
                  <a:lnTo>
                    <a:pt x="807" y="618"/>
                  </a:lnTo>
                  <a:lnTo>
                    <a:pt x="710" y="616"/>
                  </a:lnTo>
                  <a:lnTo>
                    <a:pt x="613" y="615"/>
                  </a:lnTo>
                  <a:lnTo>
                    <a:pt x="516" y="611"/>
                  </a:lnTo>
                  <a:lnTo>
                    <a:pt x="419" y="607"/>
                  </a:lnTo>
                  <a:lnTo>
                    <a:pt x="372" y="603"/>
                  </a:lnTo>
                  <a:lnTo>
                    <a:pt x="328" y="599"/>
                  </a:lnTo>
                  <a:lnTo>
                    <a:pt x="281" y="593"/>
                  </a:lnTo>
                  <a:lnTo>
                    <a:pt x="236" y="585"/>
                  </a:lnTo>
                  <a:lnTo>
                    <a:pt x="223" y="587"/>
                  </a:lnTo>
                  <a:lnTo>
                    <a:pt x="209" y="589"/>
                  </a:lnTo>
                  <a:lnTo>
                    <a:pt x="180" y="587"/>
                  </a:lnTo>
                  <a:lnTo>
                    <a:pt x="153" y="585"/>
                  </a:lnTo>
                  <a:lnTo>
                    <a:pt x="139" y="583"/>
                  </a:lnTo>
                  <a:lnTo>
                    <a:pt x="124" y="582"/>
                  </a:lnTo>
                  <a:lnTo>
                    <a:pt x="97" y="580"/>
                  </a:lnTo>
                  <a:lnTo>
                    <a:pt x="70" y="580"/>
                  </a:lnTo>
                  <a:lnTo>
                    <a:pt x="54" y="582"/>
                  </a:lnTo>
                  <a:lnTo>
                    <a:pt x="40" y="583"/>
                  </a:lnTo>
                  <a:lnTo>
                    <a:pt x="29" y="587"/>
                  </a:lnTo>
                  <a:lnTo>
                    <a:pt x="15" y="593"/>
                  </a:lnTo>
                  <a:lnTo>
                    <a:pt x="0" y="572"/>
                  </a:lnTo>
                  <a:lnTo>
                    <a:pt x="8" y="504"/>
                  </a:lnTo>
                  <a:lnTo>
                    <a:pt x="13" y="434"/>
                  </a:lnTo>
                  <a:lnTo>
                    <a:pt x="25" y="295"/>
                  </a:lnTo>
                  <a:lnTo>
                    <a:pt x="33" y="225"/>
                  </a:lnTo>
                  <a:lnTo>
                    <a:pt x="40" y="155"/>
                  </a:lnTo>
                  <a:lnTo>
                    <a:pt x="52" y="85"/>
                  </a:lnTo>
                  <a:lnTo>
                    <a:pt x="66" y="17"/>
                  </a:lnTo>
                  <a:lnTo>
                    <a:pt x="87" y="11"/>
                  </a:lnTo>
                  <a:lnTo>
                    <a:pt x="108" y="8"/>
                  </a:lnTo>
                  <a:lnTo>
                    <a:pt x="130" y="4"/>
                  </a:lnTo>
                  <a:lnTo>
                    <a:pt x="151" y="4"/>
                  </a:lnTo>
                  <a:lnTo>
                    <a:pt x="170" y="4"/>
                  </a:lnTo>
                  <a:lnTo>
                    <a:pt x="192" y="4"/>
                  </a:lnTo>
                  <a:lnTo>
                    <a:pt x="236" y="8"/>
                  </a:lnTo>
                  <a:lnTo>
                    <a:pt x="285" y="4"/>
                  </a:lnTo>
                  <a:lnTo>
                    <a:pt x="333" y="2"/>
                  </a:lnTo>
                  <a:lnTo>
                    <a:pt x="432" y="0"/>
                  </a:lnTo>
                  <a:lnTo>
                    <a:pt x="533" y="0"/>
                  </a:lnTo>
                  <a:lnTo>
                    <a:pt x="636" y="4"/>
                  </a:lnTo>
                  <a:lnTo>
                    <a:pt x="841" y="11"/>
                  </a:lnTo>
                  <a:lnTo>
                    <a:pt x="942" y="17"/>
                  </a:lnTo>
                  <a:lnTo>
                    <a:pt x="1043" y="23"/>
                  </a:lnTo>
                  <a:lnTo>
                    <a:pt x="1053" y="29"/>
                  </a:lnTo>
                  <a:lnTo>
                    <a:pt x="1049" y="138"/>
                  </a:lnTo>
                  <a:lnTo>
                    <a:pt x="1043" y="250"/>
                  </a:lnTo>
                  <a:lnTo>
                    <a:pt x="1037" y="361"/>
                  </a:lnTo>
                  <a:lnTo>
                    <a:pt x="1030" y="4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5" name="Freeform 45"/>
            <p:cNvSpPr>
              <a:spLocks/>
            </p:cNvSpPr>
            <p:nvPr/>
          </p:nvSpPr>
          <p:spPr bwMode="auto">
            <a:xfrm>
              <a:off x="1679" y="3757"/>
              <a:ext cx="505" cy="298"/>
            </a:xfrm>
            <a:custGeom>
              <a:avLst/>
              <a:gdLst>
                <a:gd name="T0" fmla="*/ 495 w 1010"/>
                <a:gd name="T1" fmla="*/ 236 h 598"/>
                <a:gd name="T2" fmla="*/ 493 w 1010"/>
                <a:gd name="T3" fmla="*/ 256 h 598"/>
                <a:gd name="T4" fmla="*/ 490 w 1010"/>
                <a:gd name="T5" fmla="*/ 276 h 598"/>
                <a:gd name="T6" fmla="*/ 484 w 1010"/>
                <a:gd name="T7" fmla="*/ 288 h 598"/>
                <a:gd name="T8" fmla="*/ 478 w 1010"/>
                <a:gd name="T9" fmla="*/ 295 h 598"/>
                <a:gd name="T10" fmla="*/ 414 w 1010"/>
                <a:gd name="T11" fmla="*/ 298 h 598"/>
                <a:gd name="T12" fmla="*/ 295 w 1010"/>
                <a:gd name="T13" fmla="*/ 293 h 598"/>
                <a:gd name="T14" fmla="*/ 3 w 1010"/>
                <a:gd name="T15" fmla="*/ 273 h 598"/>
                <a:gd name="T16" fmla="*/ 0 w 1010"/>
                <a:gd name="T17" fmla="*/ 257 h 598"/>
                <a:gd name="T18" fmla="*/ 2 w 1010"/>
                <a:gd name="T19" fmla="*/ 248 h 598"/>
                <a:gd name="T20" fmla="*/ 7 w 1010"/>
                <a:gd name="T21" fmla="*/ 241 h 598"/>
                <a:gd name="T22" fmla="*/ 8 w 1010"/>
                <a:gd name="T23" fmla="*/ 237 h 598"/>
                <a:gd name="T24" fmla="*/ 4 w 1010"/>
                <a:gd name="T25" fmla="*/ 231 h 598"/>
                <a:gd name="T26" fmla="*/ 4 w 1010"/>
                <a:gd name="T27" fmla="*/ 224 h 598"/>
                <a:gd name="T28" fmla="*/ 5 w 1010"/>
                <a:gd name="T29" fmla="*/ 218 h 598"/>
                <a:gd name="T30" fmla="*/ 7 w 1010"/>
                <a:gd name="T31" fmla="*/ 189 h 598"/>
                <a:gd name="T32" fmla="*/ 12 w 1010"/>
                <a:gd name="T33" fmla="*/ 113 h 598"/>
                <a:gd name="T34" fmla="*/ 18 w 1010"/>
                <a:gd name="T35" fmla="*/ 64 h 598"/>
                <a:gd name="T36" fmla="*/ 28 w 1010"/>
                <a:gd name="T37" fmla="*/ 14 h 598"/>
                <a:gd name="T38" fmla="*/ 31 w 1010"/>
                <a:gd name="T39" fmla="*/ 14 h 598"/>
                <a:gd name="T40" fmla="*/ 36 w 1010"/>
                <a:gd name="T41" fmla="*/ 18 h 598"/>
                <a:gd name="T42" fmla="*/ 39 w 1010"/>
                <a:gd name="T43" fmla="*/ 16 h 598"/>
                <a:gd name="T44" fmla="*/ 43 w 1010"/>
                <a:gd name="T45" fmla="*/ 10 h 598"/>
                <a:gd name="T46" fmla="*/ 51 w 1010"/>
                <a:gd name="T47" fmla="*/ 5 h 598"/>
                <a:gd name="T48" fmla="*/ 63 w 1010"/>
                <a:gd name="T49" fmla="*/ 2 h 598"/>
                <a:gd name="T50" fmla="*/ 173 w 1010"/>
                <a:gd name="T51" fmla="*/ 0 h 598"/>
                <a:gd name="T52" fmla="*/ 282 w 1010"/>
                <a:gd name="T53" fmla="*/ 2 h 598"/>
                <a:gd name="T54" fmla="*/ 392 w 1010"/>
                <a:gd name="T55" fmla="*/ 6 h 598"/>
                <a:gd name="T56" fmla="*/ 505 w 1010"/>
                <a:gd name="T57" fmla="*/ 37 h 598"/>
                <a:gd name="T58" fmla="*/ 505 w 1010"/>
                <a:gd name="T59" fmla="*/ 91 h 598"/>
                <a:gd name="T60" fmla="*/ 499 w 1010"/>
                <a:gd name="T61" fmla="*/ 173 h 598"/>
                <a:gd name="T62" fmla="*/ 497 w 1010"/>
                <a:gd name="T63" fmla="*/ 226 h 59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0"/>
                <a:gd name="T97" fmla="*/ 0 h 598"/>
                <a:gd name="T98" fmla="*/ 1010 w 1010"/>
                <a:gd name="T99" fmla="*/ 598 h 59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0" h="598">
                  <a:moveTo>
                    <a:pt x="993" y="454"/>
                  </a:moveTo>
                  <a:lnTo>
                    <a:pt x="989" y="474"/>
                  </a:lnTo>
                  <a:lnTo>
                    <a:pt x="985" y="493"/>
                  </a:lnTo>
                  <a:lnTo>
                    <a:pt x="985" y="514"/>
                  </a:lnTo>
                  <a:lnTo>
                    <a:pt x="981" y="534"/>
                  </a:lnTo>
                  <a:lnTo>
                    <a:pt x="979" y="553"/>
                  </a:lnTo>
                  <a:lnTo>
                    <a:pt x="974" y="570"/>
                  </a:lnTo>
                  <a:lnTo>
                    <a:pt x="968" y="578"/>
                  </a:lnTo>
                  <a:lnTo>
                    <a:pt x="964" y="586"/>
                  </a:lnTo>
                  <a:lnTo>
                    <a:pt x="956" y="592"/>
                  </a:lnTo>
                  <a:lnTo>
                    <a:pt x="948" y="598"/>
                  </a:lnTo>
                  <a:lnTo>
                    <a:pt x="828" y="598"/>
                  </a:lnTo>
                  <a:lnTo>
                    <a:pt x="708" y="594"/>
                  </a:lnTo>
                  <a:lnTo>
                    <a:pt x="590" y="588"/>
                  </a:lnTo>
                  <a:lnTo>
                    <a:pt x="471" y="580"/>
                  </a:lnTo>
                  <a:lnTo>
                    <a:pt x="6" y="547"/>
                  </a:lnTo>
                  <a:lnTo>
                    <a:pt x="2" y="526"/>
                  </a:lnTo>
                  <a:lnTo>
                    <a:pt x="0" y="516"/>
                  </a:lnTo>
                  <a:lnTo>
                    <a:pt x="0" y="507"/>
                  </a:lnTo>
                  <a:lnTo>
                    <a:pt x="4" y="497"/>
                  </a:lnTo>
                  <a:lnTo>
                    <a:pt x="8" y="489"/>
                  </a:lnTo>
                  <a:lnTo>
                    <a:pt x="14" y="483"/>
                  </a:lnTo>
                  <a:lnTo>
                    <a:pt x="21" y="477"/>
                  </a:lnTo>
                  <a:lnTo>
                    <a:pt x="16" y="475"/>
                  </a:lnTo>
                  <a:lnTo>
                    <a:pt x="12" y="470"/>
                  </a:lnTo>
                  <a:lnTo>
                    <a:pt x="8" y="464"/>
                  </a:lnTo>
                  <a:lnTo>
                    <a:pt x="8" y="456"/>
                  </a:lnTo>
                  <a:lnTo>
                    <a:pt x="8" y="450"/>
                  </a:lnTo>
                  <a:lnTo>
                    <a:pt x="8" y="443"/>
                  </a:lnTo>
                  <a:lnTo>
                    <a:pt x="10" y="437"/>
                  </a:lnTo>
                  <a:lnTo>
                    <a:pt x="8" y="433"/>
                  </a:lnTo>
                  <a:lnTo>
                    <a:pt x="14" y="380"/>
                  </a:lnTo>
                  <a:lnTo>
                    <a:pt x="19" y="278"/>
                  </a:lnTo>
                  <a:lnTo>
                    <a:pt x="23" y="227"/>
                  </a:lnTo>
                  <a:lnTo>
                    <a:pt x="29" y="177"/>
                  </a:lnTo>
                  <a:lnTo>
                    <a:pt x="35" y="128"/>
                  </a:lnTo>
                  <a:lnTo>
                    <a:pt x="45" y="80"/>
                  </a:lnTo>
                  <a:lnTo>
                    <a:pt x="56" y="29"/>
                  </a:lnTo>
                  <a:lnTo>
                    <a:pt x="60" y="29"/>
                  </a:lnTo>
                  <a:lnTo>
                    <a:pt x="62" y="29"/>
                  </a:lnTo>
                  <a:lnTo>
                    <a:pt x="68" y="33"/>
                  </a:lnTo>
                  <a:lnTo>
                    <a:pt x="72" y="37"/>
                  </a:lnTo>
                  <a:lnTo>
                    <a:pt x="76" y="43"/>
                  </a:lnTo>
                  <a:lnTo>
                    <a:pt x="78" y="33"/>
                  </a:lnTo>
                  <a:lnTo>
                    <a:pt x="82" y="26"/>
                  </a:lnTo>
                  <a:lnTo>
                    <a:pt x="85" y="20"/>
                  </a:lnTo>
                  <a:lnTo>
                    <a:pt x="93" y="14"/>
                  </a:lnTo>
                  <a:lnTo>
                    <a:pt x="101" y="10"/>
                  </a:lnTo>
                  <a:lnTo>
                    <a:pt x="107" y="6"/>
                  </a:lnTo>
                  <a:lnTo>
                    <a:pt x="126" y="4"/>
                  </a:lnTo>
                  <a:lnTo>
                    <a:pt x="237" y="0"/>
                  </a:lnTo>
                  <a:lnTo>
                    <a:pt x="345" y="0"/>
                  </a:lnTo>
                  <a:lnTo>
                    <a:pt x="456" y="0"/>
                  </a:lnTo>
                  <a:lnTo>
                    <a:pt x="564" y="4"/>
                  </a:lnTo>
                  <a:lnTo>
                    <a:pt x="675" y="8"/>
                  </a:lnTo>
                  <a:lnTo>
                    <a:pt x="784" y="12"/>
                  </a:lnTo>
                  <a:lnTo>
                    <a:pt x="1007" y="22"/>
                  </a:lnTo>
                  <a:lnTo>
                    <a:pt x="1010" y="74"/>
                  </a:lnTo>
                  <a:lnTo>
                    <a:pt x="1010" y="128"/>
                  </a:lnTo>
                  <a:lnTo>
                    <a:pt x="1009" y="183"/>
                  </a:lnTo>
                  <a:lnTo>
                    <a:pt x="1005" y="237"/>
                  </a:lnTo>
                  <a:lnTo>
                    <a:pt x="997" y="348"/>
                  </a:lnTo>
                  <a:lnTo>
                    <a:pt x="993" y="402"/>
                  </a:lnTo>
                  <a:lnTo>
                    <a:pt x="993" y="454"/>
                  </a:lnTo>
                  <a:close/>
                </a:path>
              </a:pathLst>
            </a:custGeom>
            <a:solidFill>
              <a:srgbClr val="1E1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6" name="Freeform 46"/>
            <p:cNvSpPr>
              <a:spLocks/>
            </p:cNvSpPr>
            <p:nvPr/>
          </p:nvSpPr>
          <p:spPr bwMode="auto">
            <a:xfrm>
              <a:off x="1668" y="4295"/>
              <a:ext cx="459" cy="298"/>
            </a:xfrm>
            <a:custGeom>
              <a:avLst/>
              <a:gdLst>
                <a:gd name="T0" fmla="*/ 448 w 917"/>
                <a:gd name="T1" fmla="*/ 297 h 597"/>
                <a:gd name="T2" fmla="*/ 439 w 917"/>
                <a:gd name="T3" fmla="*/ 292 h 597"/>
                <a:gd name="T4" fmla="*/ 427 w 917"/>
                <a:gd name="T5" fmla="*/ 282 h 597"/>
                <a:gd name="T6" fmla="*/ 415 w 917"/>
                <a:gd name="T7" fmla="*/ 263 h 597"/>
                <a:gd name="T8" fmla="*/ 406 w 917"/>
                <a:gd name="T9" fmla="*/ 244 h 597"/>
                <a:gd name="T10" fmla="*/ 393 w 917"/>
                <a:gd name="T11" fmla="*/ 208 h 597"/>
                <a:gd name="T12" fmla="*/ 373 w 917"/>
                <a:gd name="T13" fmla="*/ 153 h 597"/>
                <a:gd name="T14" fmla="*/ 362 w 917"/>
                <a:gd name="T15" fmla="*/ 127 h 597"/>
                <a:gd name="T16" fmla="*/ 347 w 917"/>
                <a:gd name="T17" fmla="*/ 101 h 597"/>
                <a:gd name="T18" fmla="*/ 330 w 917"/>
                <a:gd name="T19" fmla="*/ 78 h 597"/>
                <a:gd name="T20" fmla="*/ 308 w 917"/>
                <a:gd name="T21" fmla="*/ 59 h 597"/>
                <a:gd name="T22" fmla="*/ 282 w 917"/>
                <a:gd name="T23" fmla="*/ 42 h 597"/>
                <a:gd name="T24" fmla="*/ 236 w 917"/>
                <a:gd name="T25" fmla="*/ 37 h 597"/>
                <a:gd name="T26" fmla="*/ 184 w 917"/>
                <a:gd name="T27" fmla="*/ 34 h 597"/>
                <a:gd name="T28" fmla="*/ 133 w 917"/>
                <a:gd name="T29" fmla="*/ 36 h 597"/>
                <a:gd name="T30" fmla="*/ 109 w 917"/>
                <a:gd name="T31" fmla="*/ 40 h 597"/>
                <a:gd name="T32" fmla="*/ 86 w 917"/>
                <a:gd name="T33" fmla="*/ 46 h 597"/>
                <a:gd name="T34" fmla="*/ 77 w 917"/>
                <a:gd name="T35" fmla="*/ 55 h 597"/>
                <a:gd name="T36" fmla="*/ 68 w 917"/>
                <a:gd name="T37" fmla="*/ 65 h 597"/>
                <a:gd name="T38" fmla="*/ 56 w 917"/>
                <a:gd name="T39" fmla="*/ 89 h 597"/>
                <a:gd name="T40" fmla="*/ 48 w 917"/>
                <a:gd name="T41" fmla="*/ 113 h 597"/>
                <a:gd name="T42" fmla="*/ 38 w 917"/>
                <a:gd name="T43" fmla="*/ 137 h 597"/>
                <a:gd name="T44" fmla="*/ 31 w 917"/>
                <a:gd name="T45" fmla="*/ 163 h 597"/>
                <a:gd name="T46" fmla="*/ 21 w 917"/>
                <a:gd name="T47" fmla="*/ 188 h 597"/>
                <a:gd name="T48" fmla="*/ 4 w 917"/>
                <a:gd name="T49" fmla="*/ 224 h 597"/>
                <a:gd name="T50" fmla="*/ 11 w 917"/>
                <a:gd name="T51" fmla="*/ 205 h 597"/>
                <a:gd name="T52" fmla="*/ 31 w 917"/>
                <a:gd name="T53" fmla="*/ 143 h 597"/>
                <a:gd name="T54" fmla="*/ 50 w 917"/>
                <a:gd name="T55" fmla="*/ 98 h 597"/>
                <a:gd name="T56" fmla="*/ 64 w 917"/>
                <a:gd name="T57" fmla="*/ 69 h 597"/>
                <a:gd name="T58" fmla="*/ 82 w 917"/>
                <a:gd name="T59" fmla="*/ 42 h 597"/>
                <a:gd name="T60" fmla="*/ 102 w 917"/>
                <a:gd name="T61" fmla="*/ 18 h 597"/>
                <a:gd name="T62" fmla="*/ 117 w 917"/>
                <a:gd name="T63" fmla="*/ 7 h 597"/>
                <a:gd name="T64" fmla="*/ 128 w 917"/>
                <a:gd name="T65" fmla="*/ 5 h 597"/>
                <a:gd name="T66" fmla="*/ 137 w 917"/>
                <a:gd name="T67" fmla="*/ 1 h 597"/>
                <a:gd name="T68" fmla="*/ 169 w 917"/>
                <a:gd name="T69" fmla="*/ 1 h 597"/>
                <a:gd name="T70" fmla="*/ 226 w 917"/>
                <a:gd name="T71" fmla="*/ 0 h 597"/>
                <a:gd name="T72" fmla="*/ 268 w 917"/>
                <a:gd name="T73" fmla="*/ 1 h 597"/>
                <a:gd name="T74" fmla="*/ 295 w 917"/>
                <a:gd name="T75" fmla="*/ 3 h 597"/>
                <a:gd name="T76" fmla="*/ 322 w 917"/>
                <a:gd name="T77" fmla="*/ 9 h 597"/>
                <a:gd name="T78" fmla="*/ 347 w 917"/>
                <a:gd name="T79" fmla="*/ 20 h 597"/>
                <a:gd name="T80" fmla="*/ 366 w 917"/>
                <a:gd name="T81" fmla="*/ 33 h 597"/>
                <a:gd name="T82" fmla="*/ 382 w 917"/>
                <a:gd name="T83" fmla="*/ 59 h 597"/>
                <a:gd name="T84" fmla="*/ 397 w 917"/>
                <a:gd name="T85" fmla="*/ 93 h 597"/>
                <a:gd name="T86" fmla="*/ 415 w 917"/>
                <a:gd name="T87" fmla="*/ 147 h 597"/>
                <a:gd name="T88" fmla="*/ 432 w 917"/>
                <a:gd name="T89" fmla="*/ 196 h 597"/>
                <a:gd name="T90" fmla="*/ 451 w 917"/>
                <a:gd name="T91" fmla="*/ 261 h 597"/>
                <a:gd name="T92" fmla="*/ 454 w 917"/>
                <a:gd name="T93" fmla="*/ 298 h 59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17"/>
                <a:gd name="T142" fmla="*/ 0 h 597"/>
                <a:gd name="T143" fmla="*/ 917 w 917"/>
                <a:gd name="T144" fmla="*/ 597 h 59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17" h="597">
                  <a:moveTo>
                    <a:pt x="907" y="597"/>
                  </a:moveTo>
                  <a:lnTo>
                    <a:pt x="896" y="595"/>
                  </a:lnTo>
                  <a:lnTo>
                    <a:pt x="886" y="591"/>
                  </a:lnTo>
                  <a:lnTo>
                    <a:pt x="878" y="585"/>
                  </a:lnTo>
                  <a:lnTo>
                    <a:pt x="869" y="579"/>
                  </a:lnTo>
                  <a:lnTo>
                    <a:pt x="853" y="564"/>
                  </a:lnTo>
                  <a:lnTo>
                    <a:pt x="841" y="546"/>
                  </a:lnTo>
                  <a:lnTo>
                    <a:pt x="830" y="527"/>
                  </a:lnTo>
                  <a:lnTo>
                    <a:pt x="822" y="508"/>
                  </a:lnTo>
                  <a:lnTo>
                    <a:pt x="812" y="488"/>
                  </a:lnTo>
                  <a:lnTo>
                    <a:pt x="805" y="471"/>
                  </a:lnTo>
                  <a:lnTo>
                    <a:pt x="785" y="416"/>
                  </a:lnTo>
                  <a:lnTo>
                    <a:pt x="766" y="360"/>
                  </a:lnTo>
                  <a:lnTo>
                    <a:pt x="746" y="306"/>
                  </a:lnTo>
                  <a:lnTo>
                    <a:pt x="735" y="279"/>
                  </a:lnTo>
                  <a:lnTo>
                    <a:pt x="723" y="254"/>
                  </a:lnTo>
                  <a:lnTo>
                    <a:pt x="710" y="226"/>
                  </a:lnTo>
                  <a:lnTo>
                    <a:pt x="694" y="203"/>
                  </a:lnTo>
                  <a:lnTo>
                    <a:pt x="679" y="180"/>
                  </a:lnTo>
                  <a:lnTo>
                    <a:pt x="659" y="157"/>
                  </a:lnTo>
                  <a:lnTo>
                    <a:pt x="640" y="135"/>
                  </a:lnTo>
                  <a:lnTo>
                    <a:pt x="616" y="118"/>
                  </a:lnTo>
                  <a:lnTo>
                    <a:pt x="591" y="98"/>
                  </a:lnTo>
                  <a:lnTo>
                    <a:pt x="564" y="85"/>
                  </a:lnTo>
                  <a:lnTo>
                    <a:pt x="520" y="79"/>
                  </a:lnTo>
                  <a:lnTo>
                    <a:pt x="471" y="75"/>
                  </a:lnTo>
                  <a:lnTo>
                    <a:pt x="419" y="71"/>
                  </a:lnTo>
                  <a:lnTo>
                    <a:pt x="368" y="69"/>
                  </a:lnTo>
                  <a:lnTo>
                    <a:pt x="316" y="69"/>
                  </a:lnTo>
                  <a:lnTo>
                    <a:pt x="265" y="73"/>
                  </a:lnTo>
                  <a:lnTo>
                    <a:pt x="240" y="77"/>
                  </a:lnTo>
                  <a:lnTo>
                    <a:pt x="217" y="81"/>
                  </a:lnTo>
                  <a:lnTo>
                    <a:pt x="194" y="85"/>
                  </a:lnTo>
                  <a:lnTo>
                    <a:pt x="172" y="93"/>
                  </a:lnTo>
                  <a:lnTo>
                    <a:pt x="161" y="102"/>
                  </a:lnTo>
                  <a:lnTo>
                    <a:pt x="153" y="110"/>
                  </a:lnTo>
                  <a:lnTo>
                    <a:pt x="143" y="120"/>
                  </a:lnTo>
                  <a:lnTo>
                    <a:pt x="136" y="131"/>
                  </a:lnTo>
                  <a:lnTo>
                    <a:pt x="124" y="153"/>
                  </a:lnTo>
                  <a:lnTo>
                    <a:pt x="112" y="178"/>
                  </a:lnTo>
                  <a:lnTo>
                    <a:pt x="104" y="201"/>
                  </a:lnTo>
                  <a:lnTo>
                    <a:pt x="95" y="226"/>
                  </a:lnTo>
                  <a:lnTo>
                    <a:pt x="87" y="252"/>
                  </a:lnTo>
                  <a:lnTo>
                    <a:pt x="75" y="275"/>
                  </a:lnTo>
                  <a:lnTo>
                    <a:pt x="70" y="302"/>
                  </a:lnTo>
                  <a:lnTo>
                    <a:pt x="62" y="327"/>
                  </a:lnTo>
                  <a:lnTo>
                    <a:pt x="52" y="352"/>
                  </a:lnTo>
                  <a:lnTo>
                    <a:pt x="42" y="376"/>
                  </a:lnTo>
                  <a:lnTo>
                    <a:pt x="19" y="424"/>
                  </a:lnTo>
                  <a:lnTo>
                    <a:pt x="8" y="448"/>
                  </a:lnTo>
                  <a:lnTo>
                    <a:pt x="0" y="473"/>
                  </a:lnTo>
                  <a:lnTo>
                    <a:pt x="21" y="411"/>
                  </a:lnTo>
                  <a:lnTo>
                    <a:pt x="40" y="349"/>
                  </a:lnTo>
                  <a:lnTo>
                    <a:pt x="62" y="287"/>
                  </a:lnTo>
                  <a:lnTo>
                    <a:pt x="85" y="226"/>
                  </a:lnTo>
                  <a:lnTo>
                    <a:pt x="99" y="197"/>
                  </a:lnTo>
                  <a:lnTo>
                    <a:pt x="112" y="168"/>
                  </a:lnTo>
                  <a:lnTo>
                    <a:pt x="128" y="139"/>
                  </a:lnTo>
                  <a:lnTo>
                    <a:pt x="143" y="112"/>
                  </a:lnTo>
                  <a:lnTo>
                    <a:pt x="163" y="85"/>
                  </a:lnTo>
                  <a:lnTo>
                    <a:pt x="182" y="60"/>
                  </a:lnTo>
                  <a:lnTo>
                    <a:pt x="203" y="36"/>
                  </a:lnTo>
                  <a:lnTo>
                    <a:pt x="227" y="15"/>
                  </a:lnTo>
                  <a:lnTo>
                    <a:pt x="234" y="15"/>
                  </a:lnTo>
                  <a:lnTo>
                    <a:pt x="242" y="15"/>
                  </a:lnTo>
                  <a:lnTo>
                    <a:pt x="256" y="11"/>
                  </a:lnTo>
                  <a:lnTo>
                    <a:pt x="267" y="3"/>
                  </a:lnTo>
                  <a:lnTo>
                    <a:pt x="273" y="3"/>
                  </a:lnTo>
                  <a:lnTo>
                    <a:pt x="279" y="2"/>
                  </a:lnTo>
                  <a:lnTo>
                    <a:pt x="337" y="2"/>
                  </a:lnTo>
                  <a:lnTo>
                    <a:pt x="393" y="2"/>
                  </a:lnTo>
                  <a:lnTo>
                    <a:pt x="452" y="0"/>
                  </a:lnTo>
                  <a:lnTo>
                    <a:pt x="508" y="0"/>
                  </a:lnTo>
                  <a:lnTo>
                    <a:pt x="535" y="2"/>
                  </a:lnTo>
                  <a:lnTo>
                    <a:pt x="562" y="3"/>
                  </a:lnTo>
                  <a:lnTo>
                    <a:pt x="589" y="7"/>
                  </a:lnTo>
                  <a:lnTo>
                    <a:pt x="616" y="13"/>
                  </a:lnTo>
                  <a:lnTo>
                    <a:pt x="644" y="19"/>
                  </a:lnTo>
                  <a:lnTo>
                    <a:pt x="669" y="29"/>
                  </a:lnTo>
                  <a:lnTo>
                    <a:pt x="694" y="40"/>
                  </a:lnTo>
                  <a:lnTo>
                    <a:pt x="719" y="52"/>
                  </a:lnTo>
                  <a:lnTo>
                    <a:pt x="731" y="67"/>
                  </a:lnTo>
                  <a:lnTo>
                    <a:pt x="743" y="83"/>
                  </a:lnTo>
                  <a:lnTo>
                    <a:pt x="764" y="118"/>
                  </a:lnTo>
                  <a:lnTo>
                    <a:pt x="779" y="151"/>
                  </a:lnTo>
                  <a:lnTo>
                    <a:pt x="793" y="186"/>
                  </a:lnTo>
                  <a:lnTo>
                    <a:pt x="816" y="259"/>
                  </a:lnTo>
                  <a:lnTo>
                    <a:pt x="830" y="294"/>
                  </a:lnTo>
                  <a:lnTo>
                    <a:pt x="843" y="329"/>
                  </a:lnTo>
                  <a:lnTo>
                    <a:pt x="863" y="393"/>
                  </a:lnTo>
                  <a:lnTo>
                    <a:pt x="882" y="457"/>
                  </a:lnTo>
                  <a:lnTo>
                    <a:pt x="902" y="523"/>
                  </a:lnTo>
                  <a:lnTo>
                    <a:pt x="917" y="591"/>
                  </a:lnTo>
                  <a:lnTo>
                    <a:pt x="907" y="597"/>
                  </a:lnTo>
                  <a:close/>
                </a:path>
              </a:pathLst>
            </a:custGeom>
            <a:solidFill>
              <a:srgbClr val="9E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7" name="Freeform 47"/>
            <p:cNvSpPr>
              <a:spLocks/>
            </p:cNvSpPr>
            <p:nvPr/>
          </p:nvSpPr>
          <p:spPr bwMode="auto">
            <a:xfrm>
              <a:off x="1768" y="4566"/>
              <a:ext cx="210" cy="295"/>
            </a:xfrm>
            <a:custGeom>
              <a:avLst/>
              <a:gdLst>
                <a:gd name="T0" fmla="*/ 147 w 420"/>
                <a:gd name="T1" fmla="*/ 289 h 589"/>
                <a:gd name="T2" fmla="*/ 132 w 420"/>
                <a:gd name="T3" fmla="*/ 294 h 589"/>
                <a:gd name="T4" fmla="*/ 117 w 420"/>
                <a:gd name="T5" fmla="*/ 294 h 589"/>
                <a:gd name="T6" fmla="*/ 103 w 420"/>
                <a:gd name="T7" fmla="*/ 290 h 589"/>
                <a:gd name="T8" fmla="*/ 82 w 420"/>
                <a:gd name="T9" fmla="*/ 280 h 589"/>
                <a:gd name="T10" fmla="*/ 55 w 420"/>
                <a:gd name="T11" fmla="*/ 264 h 589"/>
                <a:gd name="T12" fmla="*/ 44 w 420"/>
                <a:gd name="T13" fmla="*/ 254 h 589"/>
                <a:gd name="T14" fmla="*/ 44 w 420"/>
                <a:gd name="T15" fmla="*/ 249 h 589"/>
                <a:gd name="T16" fmla="*/ 40 w 420"/>
                <a:gd name="T17" fmla="*/ 247 h 589"/>
                <a:gd name="T18" fmla="*/ 32 w 420"/>
                <a:gd name="T19" fmla="*/ 244 h 589"/>
                <a:gd name="T20" fmla="*/ 21 w 420"/>
                <a:gd name="T21" fmla="*/ 235 h 589"/>
                <a:gd name="T22" fmla="*/ 16 w 420"/>
                <a:gd name="T23" fmla="*/ 227 h 589"/>
                <a:gd name="T24" fmla="*/ 4 w 420"/>
                <a:gd name="T25" fmla="*/ 183 h 589"/>
                <a:gd name="T26" fmla="*/ 0 w 420"/>
                <a:gd name="T27" fmla="*/ 146 h 589"/>
                <a:gd name="T28" fmla="*/ 0 w 420"/>
                <a:gd name="T29" fmla="*/ 123 h 589"/>
                <a:gd name="T30" fmla="*/ 4 w 420"/>
                <a:gd name="T31" fmla="*/ 100 h 589"/>
                <a:gd name="T32" fmla="*/ 11 w 420"/>
                <a:gd name="T33" fmla="*/ 79 h 589"/>
                <a:gd name="T34" fmla="*/ 21 w 420"/>
                <a:gd name="T35" fmla="*/ 58 h 589"/>
                <a:gd name="T36" fmla="*/ 40 w 420"/>
                <a:gd name="T37" fmla="*/ 37 h 589"/>
                <a:gd name="T38" fmla="*/ 58 w 420"/>
                <a:gd name="T39" fmla="*/ 20 h 589"/>
                <a:gd name="T40" fmla="*/ 71 w 420"/>
                <a:gd name="T41" fmla="*/ 13 h 589"/>
                <a:gd name="T42" fmla="*/ 85 w 420"/>
                <a:gd name="T43" fmla="*/ 7 h 589"/>
                <a:gd name="T44" fmla="*/ 101 w 420"/>
                <a:gd name="T45" fmla="*/ 2 h 589"/>
                <a:gd name="T46" fmla="*/ 116 w 420"/>
                <a:gd name="T47" fmla="*/ 0 h 589"/>
                <a:gd name="T48" fmla="*/ 132 w 420"/>
                <a:gd name="T49" fmla="*/ 1 h 589"/>
                <a:gd name="T50" fmla="*/ 147 w 420"/>
                <a:gd name="T51" fmla="*/ 6 h 589"/>
                <a:gd name="T52" fmla="*/ 160 w 420"/>
                <a:gd name="T53" fmla="*/ 12 h 589"/>
                <a:gd name="T54" fmla="*/ 176 w 420"/>
                <a:gd name="T55" fmla="*/ 24 h 589"/>
                <a:gd name="T56" fmla="*/ 190 w 420"/>
                <a:gd name="T57" fmla="*/ 44 h 589"/>
                <a:gd name="T58" fmla="*/ 200 w 420"/>
                <a:gd name="T59" fmla="*/ 67 h 589"/>
                <a:gd name="T60" fmla="*/ 206 w 420"/>
                <a:gd name="T61" fmla="*/ 92 h 589"/>
                <a:gd name="T62" fmla="*/ 208 w 420"/>
                <a:gd name="T63" fmla="*/ 131 h 589"/>
                <a:gd name="T64" fmla="*/ 210 w 420"/>
                <a:gd name="T65" fmla="*/ 181 h 589"/>
                <a:gd name="T66" fmla="*/ 202 w 420"/>
                <a:gd name="T67" fmla="*/ 210 h 589"/>
                <a:gd name="T68" fmla="*/ 194 w 420"/>
                <a:gd name="T69" fmla="*/ 240 h 589"/>
                <a:gd name="T70" fmla="*/ 188 w 420"/>
                <a:gd name="T71" fmla="*/ 255 h 589"/>
                <a:gd name="T72" fmla="*/ 180 w 420"/>
                <a:gd name="T73" fmla="*/ 268 h 589"/>
                <a:gd name="T74" fmla="*/ 170 w 420"/>
                <a:gd name="T75" fmla="*/ 277 h 589"/>
                <a:gd name="T76" fmla="*/ 155 w 420"/>
                <a:gd name="T77" fmla="*/ 285 h 58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0"/>
                <a:gd name="T118" fmla="*/ 0 h 589"/>
                <a:gd name="T119" fmla="*/ 420 w 420"/>
                <a:gd name="T120" fmla="*/ 589 h 58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0" h="589">
                  <a:moveTo>
                    <a:pt x="310" y="570"/>
                  </a:moveTo>
                  <a:lnTo>
                    <a:pt x="294" y="577"/>
                  </a:lnTo>
                  <a:lnTo>
                    <a:pt x="279" y="583"/>
                  </a:lnTo>
                  <a:lnTo>
                    <a:pt x="263" y="587"/>
                  </a:lnTo>
                  <a:lnTo>
                    <a:pt x="248" y="589"/>
                  </a:lnTo>
                  <a:lnTo>
                    <a:pt x="234" y="587"/>
                  </a:lnTo>
                  <a:lnTo>
                    <a:pt x="219" y="585"/>
                  </a:lnTo>
                  <a:lnTo>
                    <a:pt x="205" y="579"/>
                  </a:lnTo>
                  <a:lnTo>
                    <a:pt x="192" y="575"/>
                  </a:lnTo>
                  <a:lnTo>
                    <a:pt x="164" y="560"/>
                  </a:lnTo>
                  <a:lnTo>
                    <a:pt x="137" y="544"/>
                  </a:lnTo>
                  <a:lnTo>
                    <a:pt x="110" y="527"/>
                  </a:lnTo>
                  <a:lnTo>
                    <a:pt x="83" y="511"/>
                  </a:lnTo>
                  <a:lnTo>
                    <a:pt x="87" y="508"/>
                  </a:lnTo>
                  <a:lnTo>
                    <a:pt x="89" y="504"/>
                  </a:lnTo>
                  <a:lnTo>
                    <a:pt x="87" y="498"/>
                  </a:lnTo>
                  <a:lnTo>
                    <a:pt x="87" y="494"/>
                  </a:lnTo>
                  <a:lnTo>
                    <a:pt x="79" y="494"/>
                  </a:lnTo>
                  <a:lnTo>
                    <a:pt x="71" y="492"/>
                  </a:lnTo>
                  <a:lnTo>
                    <a:pt x="64" y="488"/>
                  </a:lnTo>
                  <a:lnTo>
                    <a:pt x="56" y="484"/>
                  </a:lnTo>
                  <a:lnTo>
                    <a:pt x="42" y="469"/>
                  </a:lnTo>
                  <a:lnTo>
                    <a:pt x="36" y="461"/>
                  </a:lnTo>
                  <a:lnTo>
                    <a:pt x="31" y="453"/>
                  </a:lnTo>
                  <a:lnTo>
                    <a:pt x="17" y="411"/>
                  </a:lnTo>
                  <a:lnTo>
                    <a:pt x="7" y="366"/>
                  </a:lnTo>
                  <a:lnTo>
                    <a:pt x="1" y="318"/>
                  </a:lnTo>
                  <a:lnTo>
                    <a:pt x="0" y="292"/>
                  </a:lnTo>
                  <a:lnTo>
                    <a:pt x="0" y="269"/>
                  </a:lnTo>
                  <a:lnTo>
                    <a:pt x="0" y="246"/>
                  </a:lnTo>
                  <a:lnTo>
                    <a:pt x="3" y="223"/>
                  </a:lnTo>
                  <a:lnTo>
                    <a:pt x="7" y="199"/>
                  </a:lnTo>
                  <a:lnTo>
                    <a:pt x="13" y="178"/>
                  </a:lnTo>
                  <a:lnTo>
                    <a:pt x="21" y="157"/>
                  </a:lnTo>
                  <a:lnTo>
                    <a:pt x="31" y="135"/>
                  </a:lnTo>
                  <a:lnTo>
                    <a:pt x="42" y="116"/>
                  </a:lnTo>
                  <a:lnTo>
                    <a:pt x="58" y="98"/>
                  </a:lnTo>
                  <a:lnTo>
                    <a:pt x="79" y="73"/>
                  </a:lnTo>
                  <a:lnTo>
                    <a:pt x="102" y="50"/>
                  </a:lnTo>
                  <a:lnTo>
                    <a:pt x="116" y="40"/>
                  </a:lnTo>
                  <a:lnTo>
                    <a:pt x="128" y="32"/>
                  </a:lnTo>
                  <a:lnTo>
                    <a:pt x="141" y="25"/>
                  </a:lnTo>
                  <a:lnTo>
                    <a:pt x="157" y="17"/>
                  </a:lnTo>
                  <a:lnTo>
                    <a:pt x="170" y="13"/>
                  </a:lnTo>
                  <a:lnTo>
                    <a:pt x="186" y="7"/>
                  </a:lnTo>
                  <a:lnTo>
                    <a:pt x="201" y="3"/>
                  </a:lnTo>
                  <a:lnTo>
                    <a:pt x="215" y="1"/>
                  </a:lnTo>
                  <a:lnTo>
                    <a:pt x="232" y="0"/>
                  </a:lnTo>
                  <a:lnTo>
                    <a:pt x="248" y="0"/>
                  </a:lnTo>
                  <a:lnTo>
                    <a:pt x="263" y="1"/>
                  </a:lnTo>
                  <a:lnTo>
                    <a:pt x="281" y="3"/>
                  </a:lnTo>
                  <a:lnTo>
                    <a:pt x="294" y="11"/>
                  </a:lnTo>
                  <a:lnTo>
                    <a:pt x="308" y="17"/>
                  </a:lnTo>
                  <a:lnTo>
                    <a:pt x="320" y="23"/>
                  </a:lnTo>
                  <a:lnTo>
                    <a:pt x="329" y="31"/>
                  </a:lnTo>
                  <a:lnTo>
                    <a:pt x="351" y="48"/>
                  </a:lnTo>
                  <a:lnTo>
                    <a:pt x="366" y="67"/>
                  </a:lnTo>
                  <a:lnTo>
                    <a:pt x="380" y="87"/>
                  </a:lnTo>
                  <a:lnTo>
                    <a:pt x="391" y="110"/>
                  </a:lnTo>
                  <a:lnTo>
                    <a:pt x="399" y="133"/>
                  </a:lnTo>
                  <a:lnTo>
                    <a:pt x="407" y="159"/>
                  </a:lnTo>
                  <a:lnTo>
                    <a:pt x="411" y="184"/>
                  </a:lnTo>
                  <a:lnTo>
                    <a:pt x="415" y="209"/>
                  </a:lnTo>
                  <a:lnTo>
                    <a:pt x="416" y="261"/>
                  </a:lnTo>
                  <a:lnTo>
                    <a:pt x="418" y="314"/>
                  </a:lnTo>
                  <a:lnTo>
                    <a:pt x="420" y="362"/>
                  </a:lnTo>
                  <a:lnTo>
                    <a:pt x="411" y="391"/>
                  </a:lnTo>
                  <a:lnTo>
                    <a:pt x="403" y="420"/>
                  </a:lnTo>
                  <a:lnTo>
                    <a:pt x="395" y="451"/>
                  </a:lnTo>
                  <a:lnTo>
                    <a:pt x="387" y="480"/>
                  </a:lnTo>
                  <a:lnTo>
                    <a:pt x="382" y="496"/>
                  </a:lnTo>
                  <a:lnTo>
                    <a:pt x="376" y="509"/>
                  </a:lnTo>
                  <a:lnTo>
                    <a:pt x="370" y="523"/>
                  </a:lnTo>
                  <a:lnTo>
                    <a:pt x="360" y="535"/>
                  </a:lnTo>
                  <a:lnTo>
                    <a:pt x="351" y="546"/>
                  </a:lnTo>
                  <a:lnTo>
                    <a:pt x="339" y="554"/>
                  </a:lnTo>
                  <a:lnTo>
                    <a:pt x="325" y="564"/>
                  </a:lnTo>
                  <a:lnTo>
                    <a:pt x="310" y="570"/>
                  </a:lnTo>
                  <a:close/>
                </a:path>
              </a:pathLst>
            </a:custGeom>
            <a:solidFill>
              <a:srgbClr val="E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8" name="Freeform 48"/>
            <p:cNvSpPr>
              <a:spLocks/>
            </p:cNvSpPr>
            <p:nvPr/>
          </p:nvSpPr>
          <p:spPr bwMode="auto">
            <a:xfrm>
              <a:off x="1930" y="4726"/>
              <a:ext cx="46" cy="75"/>
            </a:xfrm>
            <a:custGeom>
              <a:avLst/>
              <a:gdLst>
                <a:gd name="T0" fmla="*/ 23 w 93"/>
                <a:gd name="T1" fmla="*/ 75 h 150"/>
                <a:gd name="T2" fmla="*/ 17 w 93"/>
                <a:gd name="T3" fmla="*/ 68 h 150"/>
                <a:gd name="T4" fmla="*/ 13 w 93"/>
                <a:gd name="T5" fmla="*/ 63 h 150"/>
                <a:gd name="T6" fmla="*/ 10 w 93"/>
                <a:gd name="T7" fmla="*/ 55 h 150"/>
                <a:gd name="T8" fmla="*/ 7 w 93"/>
                <a:gd name="T9" fmla="*/ 47 h 150"/>
                <a:gd name="T10" fmla="*/ 3 w 93"/>
                <a:gd name="T11" fmla="*/ 31 h 150"/>
                <a:gd name="T12" fmla="*/ 0 w 93"/>
                <a:gd name="T13" fmla="*/ 14 h 150"/>
                <a:gd name="T14" fmla="*/ 5 w 93"/>
                <a:gd name="T15" fmla="*/ 11 h 150"/>
                <a:gd name="T16" fmla="*/ 11 w 93"/>
                <a:gd name="T17" fmla="*/ 7 h 150"/>
                <a:gd name="T18" fmla="*/ 15 w 93"/>
                <a:gd name="T19" fmla="*/ 5 h 150"/>
                <a:gd name="T20" fmla="*/ 22 w 93"/>
                <a:gd name="T21" fmla="*/ 3 h 150"/>
                <a:gd name="T22" fmla="*/ 35 w 93"/>
                <a:gd name="T23" fmla="*/ 1 h 150"/>
                <a:gd name="T24" fmla="*/ 46 w 93"/>
                <a:gd name="T25" fmla="*/ 0 h 150"/>
                <a:gd name="T26" fmla="*/ 46 w 93"/>
                <a:gd name="T27" fmla="*/ 9 h 150"/>
                <a:gd name="T28" fmla="*/ 45 w 93"/>
                <a:gd name="T29" fmla="*/ 18 h 150"/>
                <a:gd name="T30" fmla="*/ 43 w 93"/>
                <a:gd name="T31" fmla="*/ 28 h 150"/>
                <a:gd name="T32" fmla="*/ 40 w 93"/>
                <a:gd name="T33" fmla="*/ 37 h 150"/>
                <a:gd name="T34" fmla="*/ 36 w 93"/>
                <a:gd name="T35" fmla="*/ 48 h 150"/>
                <a:gd name="T36" fmla="*/ 32 w 93"/>
                <a:gd name="T37" fmla="*/ 57 h 150"/>
                <a:gd name="T38" fmla="*/ 28 w 93"/>
                <a:gd name="T39" fmla="*/ 66 h 150"/>
                <a:gd name="T40" fmla="*/ 23 w 93"/>
                <a:gd name="T41" fmla="*/ 75 h 15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3"/>
                <a:gd name="T64" fmla="*/ 0 h 150"/>
                <a:gd name="T65" fmla="*/ 93 w 93"/>
                <a:gd name="T66" fmla="*/ 150 h 15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3" h="150">
                  <a:moveTo>
                    <a:pt x="47" y="150"/>
                  </a:moveTo>
                  <a:lnTo>
                    <a:pt x="35" y="136"/>
                  </a:lnTo>
                  <a:lnTo>
                    <a:pt x="26" y="125"/>
                  </a:lnTo>
                  <a:lnTo>
                    <a:pt x="20" y="109"/>
                  </a:lnTo>
                  <a:lnTo>
                    <a:pt x="14" y="94"/>
                  </a:lnTo>
                  <a:lnTo>
                    <a:pt x="6" y="61"/>
                  </a:lnTo>
                  <a:lnTo>
                    <a:pt x="0" y="28"/>
                  </a:lnTo>
                  <a:lnTo>
                    <a:pt x="10" y="22"/>
                  </a:lnTo>
                  <a:lnTo>
                    <a:pt x="22" y="14"/>
                  </a:lnTo>
                  <a:lnTo>
                    <a:pt x="31" y="10"/>
                  </a:lnTo>
                  <a:lnTo>
                    <a:pt x="45" y="6"/>
                  </a:lnTo>
                  <a:lnTo>
                    <a:pt x="70" y="2"/>
                  </a:lnTo>
                  <a:lnTo>
                    <a:pt x="93" y="0"/>
                  </a:lnTo>
                  <a:lnTo>
                    <a:pt x="93" y="18"/>
                  </a:lnTo>
                  <a:lnTo>
                    <a:pt x="90" y="35"/>
                  </a:lnTo>
                  <a:lnTo>
                    <a:pt x="86" y="55"/>
                  </a:lnTo>
                  <a:lnTo>
                    <a:pt x="80" y="74"/>
                  </a:lnTo>
                  <a:lnTo>
                    <a:pt x="72" y="95"/>
                  </a:lnTo>
                  <a:lnTo>
                    <a:pt x="64" y="113"/>
                  </a:lnTo>
                  <a:lnTo>
                    <a:pt x="57" y="132"/>
                  </a:lnTo>
                  <a:lnTo>
                    <a:pt x="47" y="1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79" name="Freeform 49"/>
            <p:cNvSpPr>
              <a:spLocks/>
            </p:cNvSpPr>
            <p:nvPr/>
          </p:nvSpPr>
          <p:spPr bwMode="auto">
            <a:xfrm>
              <a:off x="1908" y="4628"/>
              <a:ext cx="58" cy="63"/>
            </a:xfrm>
            <a:custGeom>
              <a:avLst/>
              <a:gdLst>
                <a:gd name="T0" fmla="*/ 48 w 114"/>
                <a:gd name="T1" fmla="*/ 63 h 126"/>
                <a:gd name="T2" fmla="*/ 41 w 114"/>
                <a:gd name="T3" fmla="*/ 61 h 126"/>
                <a:gd name="T4" fmla="*/ 33 w 114"/>
                <a:gd name="T5" fmla="*/ 60 h 126"/>
                <a:gd name="T6" fmla="*/ 24 w 114"/>
                <a:gd name="T7" fmla="*/ 58 h 126"/>
                <a:gd name="T8" fmla="*/ 17 w 114"/>
                <a:gd name="T9" fmla="*/ 56 h 126"/>
                <a:gd name="T10" fmla="*/ 10 w 114"/>
                <a:gd name="T11" fmla="*/ 53 h 126"/>
                <a:gd name="T12" fmla="*/ 6 w 114"/>
                <a:gd name="T13" fmla="*/ 52 h 126"/>
                <a:gd name="T14" fmla="*/ 4 w 114"/>
                <a:gd name="T15" fmla="*/ 50 h 126"/>
                <a:gd name="T16" fmla="*/ 2 w 114"/>
                <a:gd name="T17" fmla="*/ 48 h 126"/>
                <a:gd name="T18" fmla="*/ 0 w 114"/>
                <a:gd name="T19" fmla="*/ 46 h 126"/>
                <a:gd name="T20" fmla="*/ 0 w 114"/>
                <a:gd name="T21" fmla="*/ 43 h 126"/>
                <a:gd name="T22" fmla="*/ 0 w 114"/>
                <a:gd name="T23" fmla="*/ 39 h 126"/>
                <a:gd name="T24" fmla="*/ 4 w 114"/>
                <a:gd name="T25" fmla="*/ 33 h 126"/>
                <a:gd name="T26" fmla="*/ 12 w 114"/>
                <a:gd name="T27" fmla="*/ 19 h 126"/>
                <a:gd name="T28" fmla="*/ 16 w 114"/>
                <a:gd name="T29" fmla="*/ 13 h 126"/>
                <a:gd name="T30" fmla="*/ 20 w 114"/>
                <a:gd name="T31" fmla="*/ 7 h 126"/>
                <a:gd name="T32" fmla="*/ 26 w 114"/>
                <a:gd name="T33" fmla="*/ 2 h 126"/>
                <a:gd name="T34" fmla="*/ 30 w 114"/>
                <a:gd name="T35" fmla="*/ 1 h 126"/>
                <a:gd name="T36" fmla="*/ 33 w 114"/>
                <a:gd name="T37" fmla="*/ 0 h 126"/>
                <a:gd name="T38" fmla="*/ 36 w 114"/>
                <a:gd name="T39" fmla="*/ 0 h 126"/>
                <a:gd name="T40" fmla="*/ 41 w 114"/>
                <a:gd name="T41" fmla="*/ 1 h 126"/>
                <a:gd name="T42" fmla="*/ 44 w 114"/>
                <a:gd name="T43" fmla="*/ 4 h 126"/>
                <a:gd name="T44" fmla="*/ 47 w 114"/>
                <a:gd name="T45" fmla="*/ 7 h 126"/>
                <a:gd name="T46" fmla="*/ 51 w 114"/>
                <a:gd name="T47" fmla="*/ 13 h 126"/>
                <a:gd name="T48" fmla="*/ 54 w 114"/>
                <a:gd name="T49" fmla="*/ 18 h 126"/>
                <a:gd name="T50" fmla="*/ 55 w 114"/>
                <a:gd name="T51" fmla="*/ 26 h 126"/>
                <a:gd name="T52" fmla="*/ 55 w 114"/>
                <a:gd name="T53" fmla="*/ 33 h 126"/>
                <a:gd name="T54" fmla="*/ 56 w 114"/>
                <a:gd name="T55" fmla="*/ 49 h 126"/>
                <a:gd name="T56" fmla="*/ 58 w 114"/>
                <a:gd name="T57" fmla="*/ 56 h 126"/>
                <a:gd name="T58" fmla="*/ 48 w 114"/>
                <a:gd name="T59" fmla="*/ 63 h 1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4"/>
                <a:gd name="T91" fmla="*/ 0 h 126"/>
                <a:gd name="T92" fmla="*/ 114 w 114"/>
                <a:gd name="T93" fmla="*/ 126 h 1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4" h="126">
                  <a:moveTo>
                    <a:pt x="95" y="126"/>
                  </a:moveTo>
                  <a:lnTo>
                    <a:pt x="81" y="122"/>
                  </a:lnTo>
                  <a:lnTo>
                    <a:pt x="64" y="120"/>
                  </a:lnTo>
                  <a:lnTo>
                    <a:pt x="48" y="116"/>
                  </a:lnTo>
                  <a:lnTo>
                    <a:pt x="33" y="112"/>
                  </a:lnTo>
                  <a:lnTo>
                    <a:pt x="19" y="106"/>
                  </a:lnTo>
                  <a:lnTo>
                    <a:pt x="11" y="104"/>
                  </a:lnTo>
                  <a:lnTo>
                    <a:pt x="7" y="100"/>
                  </a:lnTo>
                  <a:lnTo>
                    <a:pt x="4" y="95"/>
                  </a:lnTo>
                  <a:lnTo>
                    <a:pt x="0" y="91"/>
                  </a:lnTo>
                  <a:lnTo>
                    <a:pt x="0" y="85"/>
                  </a:lnTo>
                  <a:lnTo>
                    <a:pt x="0" y="77"/>
                  </a:lnTo>
                  <a:lnTo>
                    <a:pt x="7" y="66"/>
                  </a:lnTo>
                  <a:lnTo>
                    <a:pt x="23" y="38"/>
                  </a:lnTo>
                  <a:lnTo>
                    <a:pt x="31" y="25"/>
                  </a:lnTo>
                  <a:lnTo>
                    <a:pt x="40" y="13"/>
                  </a:lnTo>
                  <a:lnTo>
                    <a:pt x="52" y="3"/>
                  </a:lnTo>
                  <a:lnTo>
                    <a:pt x="58" y="2"/>
                  </a:lnTo>
                  <a:lnTo>
                    <a:pt x="64" y="0"/>
                  </a:lnTo>
                  <a:lnTo>
                    <a:pt x="71" y="0"/>
                  </a:lnTo>
                  <a:lnTo>
                    <a:pt x="81" y="2"/>
                  </a:lnTo>
                  <a:lnTo>
                    <a:pt x="87" y="7"/>
                  </a:lnTo>
                  <a:lnTo>
                    <a:pt x="93" y="13"/>
                  </a:lnTo>
                  <a:lnTo>
                    <a:pt x="101" y="25"/>
                  </a:lnTo>
                  <a:lnTo>
                    <a:pt x="106" y="36"/>
                  </a:lnTo>
                  <a:lnTo>
                    <a:pt x="108" y="52"/>
                  </a:lnTo>
                  <a:lnTo>
                    <a:pt x="108" y="66"/>
                  </a:lnTo>
                  <a:lnTo>
                    <a:pt x="110" y="97"/>
                  </a:lnTo>
                  <a:lnTo>
                    <a:pt x="114" y="112"/>
                  </a:lnTo>
                  <a:lnTo>
                    <a:pt x="95" y="1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0" name="Freeform 50"/>
            <p:cNvSpPr>
              <a:spLocks/>
            </p:cNvSpPr>
            <p:nvPr/>
          </p:nvSpPr>
          <p:spPr bwMode="auto">
            <a:xfrm>
              <a:off x="1868" y="4687"/>
              <a:ext cx="40" cy="46"/>
            </a:xfrm>
            <a:custGeom>
              <a:avLst/>
              <a:gdLst>
                <a:gd name="T0" fmla="*/ 20 w 82"/>
                <a:gd name="T1" fmla="*/ 46 h 91"/>
                <a:gd name="T2" fmla="*/ 15 w 82"/>
                <a:gd name="T3" fmla="*/ 44 h 91"/>
                <a:gd name="T4" fmla="*/ 12 w 82"/>
                <a:gd name="T5" fmla="*/ 42 h 91"/>
                <a:gd name="T6" fmla="*/ 9 w 82"/>
                <a:gd name="T7" fmla="*/ 38 h 91"/>
                <a:gd name="T8" fmla="*/ 7 w 82"/>
                <a:gd name="T9" fmla="*/ 33 h 91"/>
                <a:gd name="T10" fmla="*/ 3 w 82"/>
                <a:gd name="T11" fmla="*/ 22 h 91"/>
                <a:gd name="T12" fmla="*/ 0 w 82"/>
                <a:gd name="T13" fmla="*/ 11 h 91"/>
                <a:gd name="T14" fmla="*/ 2 w 82"/>
                <a:gd name="T15" fmla="*/ 7 h 91"/>
                <a:gd name="T16" fmla="*/ 6 w 82"/>
                <a:gd name="T17" fmla="*/ 4 h 91"/>
                <a:gd name="T18" fmla="*/ 9 w 82"/>
                <a:gd name="T19" fmla="*/ 2 h 91"/>
                <a:gd name="T20" fmla="*/ 12 w 82"/>
                <a:gd name="T21" fmla="*/ 1 h 91"/>
                <a:gd name="T22" fmla="*/ 16 w 82"/>
                <a:gd name="T23" fmla="*/ 0 h 91"/>
                <a:gd name="T24" fmla="*/ 20 w 82"/>
                <a:gd name="T25" fmla="*/ 0 h 91"/>
                <a:gd name="T26" fmla="*/ 28 w 82"/>
                <a:gd name="T27" fmla="*/ 2 h 91"/>
                <a:gd name="T28" fmla="*/ 31 w 82"/>
                <a:gd name="T29" fmla="*/ 4 h 91"/>
                <a:gd name="T30" fmla="*/ 34 w 82"/>
                <a:gd name="T31" fmla="*/ 6 h 91"/>
                <a:gd name="T32" fmla="*/ 36 w 82"/>
                <a:gd name="T33" fmla="*/ 9 h 91"/>
                <a:gd name="T34" fmla="*/ 38 w 82"/>
                <a:gd name="T35" fmla="*/ 12 h 91"/>
                <a:gd name="T36" fmla="*/ 40 w 82"/>
                <a:gd name="T37" fmla="*/ 16 h 91"/>
                <a:gd name="T38" fmla="*/ 40 w 82"/>
                <a:gd name="T39" fmla="*/ 20 h 91"/>
                <a:gd name="T40" fmla="*/ 40 w 82"/>
                <a:gd name="T41" fmla="*/ 27 h 91"/>
                <a:gd name="T42" fmla="*/ 39 w 82"/>
                <a:gd name="T43" fmla="*/ 31 h 91"/>
                <a:gd name="T44" fmla="*/ 38 w 82"/>
                <a:gd name="T45" fmla="*/ 34 h 91"/>
                <a:gd name="T46" fmla="*/ 36 w 82"/>
                <a:gd name="T47" fmla="*/ 38 h 91"/>
                <a:gd name="T48" fmla="*/ 33 w 82"/>
                <a:gd name="T49" fmla="*/ 40 h 91"/>
                <a:gd name="T50" fmla="*/ 31 w 82"/>
                <a:gd name="T51" fmla="*/ 43 h 91"/>
                <a:gd name="T52" fmla="*/ 28 w 82"/>
                <a:gd name="T53" fmla="*/ 44 h 91"/>
                <a:gd name="T54" fmla="*/ 24 w 82"/>
                <a:gd name="T55" fmla="*/ 46 h 91"/>
                <a:gd name="T56" fmla="*/ 20 w 82"/>
                <a:gd name="T57" fmla="*/ 46 h 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2"/>
                <a:gd name="T88" fmla="*/ 0 h 91"/>
                <a:gd name="T89" fmla="*/ 82 w 82"/>
                <a:gd name="T90" fmla="*/ 91 h 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2" h="91">
                  <a:moveTo>
                    <a:pt x="41" y="91"/>
                  </a:moveTo>
                  <a:lnTo>
                    <a:pt x="31" y="87"/>
                  </a:lnTo>
                  <a:lnTo>
                    <a:pt x="24" y="83"/>
                  </a:lnTo>
                  <a:lnTo>
                    <a:pt x="18" y="76"/>
                  </a:lnTo>
                  <a:lnTo>
                    <a:pt x="14" y="66"/>
                  </a:lnTo>
                  <a:lnTo>
                    <a:pt x="6" y="43"/>
                  </a:lnTo>
                  <a:lnTo>
                    <a:pt x="0" y="21"/>
                  </a:lnTo>
                  <a:lnTo>
                    <a:pt x="4" y="13"/>
                  </a:lnTo>
                  <a:lnTo>
                    <a:pt x="12" y="8"/>
                  </a:lnTo>
                  <a:lnTo>
                    <a:pt x="18" y="4"/>
                  </a:lnTo>
                  <a:lnTo>
                    <a:pt x="25" y="2"/>
                  </a:lnTo>
                  <a:lnTo>
                    <a:pt x="33" y="0"/>
                  </a:lnTo>
                  <a:lnTo>
                    <a:pt x="41" y="0"/>
                  </a:lnTo>
                  <a:lnTo>
                    <a:pt x="57" y="4"/>
                  </a:lnTo>
                  <a:lnTo>
                    <a:pt x="64" y="8"/>
                  </a:lnTo>
                  <a:lnTo>
                    <a:pt x="70" y="12"/>
                  </a:lnTo>
                  <a:lnTo>
                    <a:pt x="74" y="17"/>
                  </a:lnTo>
                  <a:lnTo>
                    <a:pt x="78" y="23"/>
                  </a:lnTo>
                  <a:lnTo>
                    <a:pt x="82" y="31"/>
                  </a:lnTo>
                  <a:lnTo>
                    <a:pt x="82" y="39"/>
                  </a:lnTo>
                  <a:lnTo>
                    <a:pt x="82" y="54"/>
                  </a:lnTo>
                  <a:lnTo>
                    <a:pt x="80" y="62"/>
                  </a:lnTo>
                  <a:lnTo>
                    <a:pt x="78" y="68"/>
                  </a:lnTo>
                  <a:lnTo>
                    <a:pt x="74" y="76"/>
                  </a:lnTo>
                  <a:lnTo>
                    <a:pt x="68" y="79"/>
                  </a:lnTo>
                  <a:lnTo>
                    <a:pt x="64" y="85"/>
                  </a:lnTo>
                  <a:lnTo>
                    <a:pt x="57" y="87"/>
                  </a:lnTo>
                  <a:lnTo>
                    <a:pt x="49" y="91"/>
                  </a:lnTo>
                  <a:lnTo>
                    <a:pt x="41"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1" name="Freeform 51"/>
            <p:cNvSpPr>
              <a:spLocks/>
            </p:cNvSpPr>
            <p:nvPr/>
          </p:nvSpPr>
          <p:spPr bwMode="auto">
            <a:xfrm>
              <a:off x="1840" y="4772"/>
              <a:ext cx="45" cy="53"/>
            </a:xfrm>
            <a:custGeom>
              <a:avLst/>
              <a:gdLst>
                <a:gd name="T0" fmla="*/ 44 w 89"/>
                <a:gd name="T1" fmla="*/ 53 h 106"/>
                <a:gd name="T2" fmla="*/ 0 w 89"/>
                <a:gd name="T3" fmla="*/ 35 h 106"/>
                <a:gd name="T4" fmla="*/ 4 w 89"/>
                <a:gd name="T5" fmla="*/ 30 h 106"/>
                <a:gd name="T6" fmla="*/ 8 w 89"/>
                <a:gd name="T7" fmla="*/ 24 h 106"/>
                <a:gd name="T8" fmla="*/ 19 w 89"/>
                <a:gd name="T9" fmla="*/ 16 h 106"/>
                <a:gd name="T10" fmla="*/ 30 w 89"/>
                <a:gd name="T11" fmla="*/ 7 h 106"/>
                <a:gd name="T12" fmla="*/ 36 w 89"/>
                <a:gd name="T13" fmla="*/ 4 h 106"/>
                <a:gd name="T14" fmla="*/ 41 w 89"/>
                <a:gd name="T15" fmla="*/ 0 h 106"/>
                <a:gd name="T16" fmla="*/ 42 w 89"/>
                <a:gd name="T17" fmla="*/ 14 h 106"/>
                <a:gd name="T18" fmla="*/ 44 w 89"/>
                <a:gd name="T19" fmla="*/ 27 h 106"/>
                <a:gd name="T20" fmla="*/ 45 w 89"/>
                <a:gd name="T21" fmla="*/ 41 h 106"/>
                <a:gd name="T22" fmla="*/ 45 w 89"/>
                <a:gd name="T23" fmla="*/ 48 h 106"/>
                <a:gd name="T24" fmla="*/ 44 w 89"/>
                <a:gd name="T25" fmla="*/ 53 h 106"/>
                <a:gd name="T26" fmla="*/ 44 w 89"/>
                <a:gd name="T27" fmla="*/ 53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106"/>
                <a:gd name="T44" fmla="*/ 89 w 89"/>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106">
                  <a:moveTo>
                    <a:pt x="87" y="106"/>
                  </a:moveTo>
                  <a:lnTo>
                    <a:pt x="0" y="69"/>
                  </a:lnTo>
                  <a:lnTo>
                    <a:pt x="8" y="60"/>
                  </a:lnTo>
                  <a:lnTo>
                    <a:pt x="15" y="48"/>
                  </a:lnTo>
                  <a:lnTo>
                    <a:pt x="37" y="31"/>
                  </a:lnTo>
                  <a:lnTo>
                    <a:pt x="60" y="13"/>
                  </a:lnTo>
                  <a:lnTo>
                    <a:pt x="72" y="7"/>
                  </a:lnTo>
                  <a:lnTo>
                    <a:pt x="81" y="0"/>
                  </a:lnTo>
                  <a:lnTo>
                    <a:pt x="83" y="27"/>
                  </a:lnTo>
                  <a:lnTo>
                    <a:pt x="87" y="54"/>
                  </a:lnTo>
                  <a:lnTo>
                    <a:pt x="89" y="81"/>
                  </a:lnTo>
                  <a:lnTo>
                    <a:pt x="89" y="95"/>
                  </a:lnTo>
                  <a:lnTo>
                    <a:pt x="87" y="10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2" name="Freeform 52"/>
            <p:cNvSpPr>
              <a:spLocks/>
            </p:cNvSpPr>
            <p:nvPr/>
          </p:nvSpPr>
          <p:spPr bwMode="auto">
            <a:xfrm>
              <a:off x="1824" y="4605"/>
              <a:ext cx="54" cy="67"/>
            </a:xfrm>
            <a:custGeom>
              <a:avLst/>
              <a:gdLst>
                <a:gd name="T0" fmla="*/ 35 w 109"/>
                <a:gd name="T1" fmla="*/ 67 h 134"/>
                <a:gd name="T2" fmla="*/ 29 w 109"/>
                <a:gd name="T3" fmla="*/ 62 h 134"/>
                <a:gd name="T4" fmla="*/ 16 w 109"/>
                <a:gd name="T5" fmla="*/ 54 h 134"/>
                <a:gd name="T6" fmla="*/ 10 w 109"/>
                <a:gd name="T7" fmla="*/ 50 h 134"/>
                <a:gd name="T8" fmla="*/ 5 w 109"/>
                <a:gd name="T9" fmla="*/ 44 h 134"/>
                <a:gd name="T10" fmla="*/ 2 w 109"/>
                <a:gd name="T11" fmla="*/ 38 h 134"/>
                <a:gd name="T12" fmla="*/ 1 w 109"/>
                <a:gd name="T13" fmla="*/ 35 h 134"/>
                <a:gd name="T14" fmla="*/ 0 w 109"/>
                <a:gd name="T15" fmla="*/ 32 h 134"/>
                <a:gd name="T16" fmla="*/ 1 w 109"/>
                <a:gd name="T17" fmla="*/ 28 h 134"/>
                <a:gd name="T18" fmla="*/ 2 w 109"/>
                <a:gd name="T19" fmla="*/ 24 h 134"/>
                <a:gd name="T20" fmla="*/ 8 w 109"/>
                <a:gd name="T21" fmla="*/ 20 h 134"/>
                <a:gd name="T22" fmla="*/ 13 w 109"/>
                <a:gd name="T23" fmla="*/ 15 h 134"/>
                <a:gd name="T24" fmla="*/ 20 w 109"/>
                <a:gd name="T25" fmla="*/ 10 h 134"/>
                <a:gd name="T26" fmla="*/ 26 w 109"/>
                <a:gd name="T27" fmla="*/ 6 h 134"/>
                <a:gd name="T28" fmla="*/ 33 w 109"/>
                <a:gd name="T29" fmla="*/ 2 h 134"/>
                <a:gd name="T30" fmla="*/ 40 w 109"/>
                <a:gd name="T31" fmla="*/ 0 h 134"/>
                <a:gd name="T32" fmla="*/ 46 w 109"/>
                <a:gd name="T33" fmla="*/ 0 h 134"/>
                <a:gd name="T34" fmla="*/ 50 w 109"/>
                <a:gd name="T35" fmla="*/ 1 h 134"/>
                <a:gd name="T36" fmla="*/ 54 w 109"/>
                <a:gd name="T37" fmla="*/ 2 h 134"/>
                <a:gd name="T38" fmla="*/ 53 w 109"/>
                <a:gd name="T39" fmla="*/ 11 h 134"/>
                <a:gd name="T40" fmla="*/ 51 w 109"/>
                <a:gd name="T41" fmla="*/ 20 h 134"/>
                <a:gd name="T42" fmla="*/ 49 w 109"/>
                <a:gd name="T43" fmla="*/ 27 h 134"/>
                <a:gd name="T44" fmla="*/ 46 w 109"/>
                <a:gd name="T45" fmla="*/ 36 h 134"/>
                <a:gd name="T46" fmla="*/ 43 w 109"/>
                <a:gd name="T47" fmla="*/ 44 h 134"/>
                <a:gd name="T48" fmla="*/ 40 w 109"/>
                <a:gd name="T49" fmla="*/ 52 h 134"/>
                <a:gd name="T50" fmla="*/ 35 w 109"/>
                <a:gd name="T51" fmla="*/ 67 h 134"/>
                <a:gd name="T52" fmla="*/ 35 w 109"/>
                <a:gd name="T53" fmla="*/ 67 h 134"/>
                <a:gd name="T54" fmla="*/ 35 w 109"/>
                <a:gd name="T55" fmla="*/ 67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9"/>
                <a:gd name="T85" fmla="*/ 0 h 134"/>
                <a:gd name="T86" fmla="*/ 109 w 109"/>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9" h="134">
                  <a:moveTo>
                    <a:pt x="70" y="134"/>
                  </a:moveTo>
                  <a:lnTo>
                    <a:pt x="58" y="124"/>
                  </a:lnTo>
                  <a:lnTo>
                    <a:pt x="33" y="107"/>
                  </a:lnTo>
                  <a:lnTo>
                    <a:pt x="21" y="99"/>
                  </a:lnTo>
                  <a:lnTo>
                    <a:pt x="10" y="87"/>
                  </a:lnTo>
                  <a:lnTo>
                    <a:pt x="4" y="76"/>
                  </a:lnTo>
                  <a:lnTo>
                    <a:pt x="2" y="70"/>
                  </a:lnTo>
                  <a:lnTo>
                    <a:pt x="0" y="64"/>
                  </a:lnTo>
                  <a:lnTo>
                    <a:pt x="2" y="56"/>
                  </a:lnTo>
                  <a:lnTo>
                    <a:pt x="4" y="47"/>
                  </a:lnTo>
                  <a:lnTo>
                    <a:pt x="16" y="39"/>
                  </a:lnTo>
                  <a:lnTo>
                    <a:pt x="27" y="29"/>
                  </a:lnTo>
                  <a:lnTo>
                    <a:pt x="41" y="19"/>
                  </a:lnTo>
                  <a:lnTo>
                    <a:pt x="52" y="12"/>
                  </a:lnTo>
                  <a:lnTo>
                    <a:pt x="66" y="4"/>
                  </a:lnTo>
                  <a:lnTo>
                    <a:pt x="80" y="0"/>
                  </a:lnTo>
                  <a:lnTo>
                    <a:pt x="93" y="0"/>
                  </a:lnTo>
                  <a:lnTo>
                    <a:pt x="101" y="2"/>
                  </a:lnTo>
                  <a:lnTo>
                    <a:pt x="109" y="4"/>
                  </a:lnTo>
                  <a:lnTo>
                    <a:pt x="107" y="21"/>
                  </a:lnTo>
                  <a:lnTo>
                    <a:pt x="103" y="39"/>
                  </a:lnTo>
                  <a:lnTo>
                    <a:pt x="99" y="54"/>
                  </a:lnTo>
                  <a:lnTo>
                    <a:pt x="93" y="72"/>
                  </a:lnTo>
                  <a:lnTo>
                    <a:pt x="87" y="87"/>
                  </a:lnTo>
                  <a:lnTo>
                    <a:pt x="81" y="103"/>
                  </a:lnTo>
                  <a:lnTo>
                    <a:pt x="70" y="1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3" name="Freeform 53"/>
            <p:cNvSpPr>
              <a:spLocks/>
            </p:cNvSpPr>
            <p:nvPr/>
          </p:nvSpPr>
          <p:spPr bwMode="auto">
            <a:xfrm>
              <a:off x="1814" y="4680"/>
              <a:ext cx="50" cy="71"/>
            </a:xfrm>
            <a:custGeom>
              <a:avLst/>
              <a:gdLst>
                <a:gd name="T0" fmla="*/ 13 w 99"/>
                <a:gd name="T1" fmla="*/ 71 h 144"/>
                <a:gd name="T2" fmla="*/ 9 w 99"/>
                <a:gd name="T3" fmla="*/ 69 h 144"/>
                <a:gd name="T4" fmla="*/ 6 w 99"/>
                <a:gd name="T5" fmla="*/ 65 h 144"/>
                <a:gd name="T6" fmla="*/ 3 w 99"/>
                <a:gd name="T7" fmla="*/ 61 h 144"/>
                <a:gd name="T8" fmla="*/ 2 w 99"/>
                <a:gd name="T9" fmla="*/ 58 h 144"/>
                <a:gd name="T10" fmla="*/ 1 w 99"/>
                <a:gd name="T11" fmla="*/ 53 h 144"/>
                <a:gd name="T12" fmla="*/ 0 w 99"/>
                <a:gd name="T13" fmla="*/ 49 h 144"/>
                <a:gd name="T14" fmla="*/ 0 w 99"/>
                <a:gd name="T15" fmla="*/ 38 h 144"/>
                <a:gd name="T16" fmla="*/ 1 w 99"/>
                <a:gd name="T17" fmla="*/ 28 h 144"/>
                <a:gd name="T18" fmla="*/ 3 w 99"/>
                <a:gd name="T19" fmla="*/ 18 h 144"/>
                <a:gd name="T20" fmla="*/ 4 w 99"/>
                <a:gd name="T21" fmla="*/ 14 h 144"/>
                <a:gd name="T22" fmla="*/ 5 w 99"/>
                <a:gd name="T23" fmla="*/ 9 h 144"/>
                <a:gd name="T24" fmla="*/ 6 w 99"/>
                <a:gd name="T25" fmla="*/ 0 h 144"/>
                <a:gd name="T26" fmla="*/ 10 w 99"/>
                <a:gd name="T27" fmla="*/ 0 h 144"/>
                <a:gd name="T28" fmla="*/ 12 w 99"/>
                <a:gd name="T29" fmla="*/ 0 h 144"/>
                <a:gd name="T30" fmla="*/ 17 w 99"/>
                <a:gd name="T31" fmla="*/ 3 h 144"/>
                <a:gd name="T32" fmla="*/ 19 w 99"/>
                <a:gd name="T33" fmla="*/ 6 h 144"/>
                <a:gd name="T34" fmla="*/ 21 w 99"/>
                <a:gd name="T35" fmla="*/ 11 h 144"/>
                <a:gd name="T36" fmla="*/ 25 w 99"/>
                <a:gd name="T37" fmla="*/ 18 h 144"/>
                <a:gd name="T38" fmla="*/ 28 w 99"/>
                <a:gd name="T39" fmla="*/ 21 h 144"/>
                <a:gd name="T40" fmla="*/ 30 w 99"/>
                <a:gd name="T41" fmla="*/ 22 h 144"/>
                <a:gd name="T42" fmla="*/ 33 w 99"/>
                <a:gd name="T43" fmla="*/ 23 h 144"/>
                <a:gd name="T44" fmla="*/ 34 w 99"/>
                <a:gd name="T45" fmla="*/ 26 h 144"/>
                <a:gd name="T46" fmla="*/ 35 w 99"/>
                <a:gd name="T47" fmla="*/ 30 h 144"/>
                <a:gd name="T48" fmla="*/ 39 w 99"/>
                <a:gd name="T49" fmla="*/ 36 h 144"/>
                <a:gd name="T50" fmla="*/ 44 w 99"/>
                <a:gd name="T51" fmla="*/ 42 h 144"/>
                <a:gd name="T52" fmla="*/ 50 w 99"/>
                <a:gd name="T53" fmla="*/ 47 h 144"/>
                <a:gd name="T54" fmla="*/ 40 w 99"/>
                <a:gd name="T55" fmla="*/ 53 h 144"/>
                <a:gd name="T56" fmla="*/ 30 w 99"/>
                <a:gd name="T57" fmla="*/ 58 h 144"/>
                <a:gd name="T58" fmla="*/ 20 w 99"/>
                <a:gd name="T59" fmla="*/ 63 h 144"/>
                <a:gd name="T60" fmla="*/ 17 w 99"/>
                <a:gd name="T61" fmla="*/ 67 h 144"/>
                <a:gd name="T62" fmla="*/ 13 w 99"/>
                <a:gd name="T63" fmla="*/ 71 h 14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9"/>
                <a:gd name="T97" fmla="*/ 0 h 144"/>
                <a:gd name="T98" fmla="*/ 99 w 99"/>
                <a:gd name="T99" fmla="*/ 144 h 14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9" h="144">
                  <a:moveTo>
                    <a:pt x="25" y="144"/>
                  </a:moveTo>
                  <a:lnTo>
                    <a:pt x="17" y="140"/>
                  </a:lnTo>
                  <a:lnTo>
                    <a:pt x="11" y="132"/>
                  </a:lnTo>
                  <a:lnTo>
                    <a:pt x="5" y="124"/>
                  </a:lnTo>
                  <a:lnTo>
                    <a:pt x="3" y="117"/>
                  </a:lnTo>
                  <a:lnTo>
                    <a:pt x="2" y="107"/>
                  </a:lnTo>
                  <a:lnTo>
                    <a:pt x="0" y="99"/>
                  </a:lnTo>
                  <a:lnTo>
                    <a:pt x="0" y="78"/>
                  </a:lnTo>
                  <a:lnTo>
                    <a:pt x="2" y="57"/>
                  </a:lnTo>
                  <a:lnTo>
                    <a:pt x="5" y="37"/>
                  </a:lnTo>
                  <a:lnTo>
                    <a:pt x="7" y="28"/>
                  </a:lnTo>
                  <a:lnTo>
                    <a:pt x="9" y="18"/>
                  </a:lnTo>
                  <a:lnTo>
                    <a:pt x="11" y="0"/>
                  </a:lnTo>
                  <a:lnTo>
                    <a:pt x="19" y="0"/>
                  </a:lnTo>
                  <a:lnTo>
                    <a:pt x="23" y="0"/>
                  </a:lnTo>
                  <a:lnTo>
                    <a:pt x="33" y="6"/>
                  </a:lnTo>
                  <a:lnTo>
                    <a:pt x="38" y="12"/>
                  </a:lnTo>
                  <a:lnTo>
                    <a:pt x="42" y="22"/>
                  </a:lnTo>
                  <a:lnTo>
                    <a:pt x="50" y="37"/>
                  </a:lnTo>
                  <a:lnTo>
                    <a:pt x="56" y="43"/>
                  </a:lnTo>
                  <a:lnTo>
                    <a:pt x="60" y="45"/>
                  </a:lnTo>
                  <a:lnTo>
                    <a:pt x="66" y="47"/>
                  </a:lnTo>
                  <a:lnTo>
                    <a:pt x="67" y="53"/>
                  </a:lnTo>
                  <a:lnTo>
                    <a:pt x="69" y="60"/>
                  </a:lnTo>
                  <a:lnTo>
                    <a:pt x="77" y="74"/>
                  </a:lnTo>
                  <a:lnTo>
                    <a:pt x="87" y="86"/>
                  </a:lnTo>
                  <a:lnTo>
                    <a:pt x="99" y="95"/>
                  </a:lnTo>
                  <a:lnTo>
                    <a:pt x="79" y="107"/>
                  </a:lnTo>
                  <a:lnTo>
                    <a:pt x="60" y="117"/>
                  </a:lnTo>
                  <a:lnTo>
                    <a:pt x="40" y="128"/>
                  </a:lnTo>
                  <a:lnTo>
                    <a:pt x="33" y="136"/>
                  </a:lnTo>
                  <a:lnTo>
                    <a:pt x="25" y="1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4" name="Freeform 54"/>
            <p:cNvSpPr>
              <a:spLocks/>
            </p:cNvSpPr>
            <p:nvPr/>
          </p:nvSpPr>
          <p:spPr bwMode="auto">
            <a:xfrm>
              <a:off x="2717" y="3708"/>
              <a:ext cx="742" cy="290"/>
            </a:xfrm>
            <a:custGeom>
              <a:avLst/>
              <a:gdLst>
                <a:gd name="T0" fmla="*/ 0 w 1484"/>
                <a:gd name="T1" fmla="*/ 0 h 580"/>
                <a:gd name="T2" fmla="*/ 276 w 1484"/>
                <a:gd name="T3" fmla="*/ 18 h 580"/>
                <a:gd name="T4" fmla="*/ 664 w 1484"/>
                <a:gd name="T5" fmla="*/ 51 h 580"/>
                <a:gd name="T6" fmla="*/ 742 w 1484"/>
                <a:gd name="T7" fmla="*/ 290 h 580"/>
                <a:gd name="T8" fmla="*/ 96 w 1484"/>
                <a:gd name="T9" fmla="*/ 273 h 580"/>
                <a:gd name="T10" fmla="*/ 95 w 1484"/>
                <a:gd name="T11" fmla="*/ 272 h 580"/>
                <a:gd name="T12" fmla="*/ 94 w 1484"/>
                <a:gd name="T13" fmla="*/ 270 h 580"/>
                <a:gd name="T14" fmla="*/ 93 w 1484"/>
                <a:gd name="T15" fmla="*/ 266 h 580"/>
                <a:gd name="T16" fmla="*/ 92 w 1484"/>
                <a:gd name="T17" fmla="*/ 261 h 580"/>
                <a:gd name="T18" fmla="*/ 90 w 1484"/>
                <a:gd name="T19" fmla="*/ 255 h 580"/>
                <a:gd name="T20" fmla="*/ 88 w 1484"/>
                <a:gd name="T21" fmla="*/ 248 h 580"/>
                <a:gd name="T22" fmla="*/ 85 w 1484"/>
                <a:gd name="T23" fmla="*/ 240 h 580"/>
                <a:gd name="T24" fmla="*/ 82 w 1484"/>
                <a:gd name="T25" fmla="*/ 230 h 580"/>
                <a:gd name="T26" fmla="*/ 78 w 1484"/>
                <a:gd name="T27" fmla="*/ 221 h 580"/>
                <a:gd name="T28" fmla="*/ 74 w 1484"/>
                <a:gd name="T29" fmla="*/ 210 h 580"/>
                <a:gd name="T30" fmla="*/ 70 w 1484"/>
                <a:gd name="T31" fmla="*/ 198 h 580"/>
                <a:gd name="T32" fmla="*/ 66 w 1484"/>
                <a:gd name="T33" fmla="*/ 187 h 580"/>
                <a:gd name="T34" fmla="*/ 58 w 1484"/>
                <a:gd name="T35" fmla="*/ 162 h 580"/>
                <a:gd name="T36" fmla="*/ 50 w 1484"/>
                <a:gd name="T37" fmla="*/ 137 h 580"/>
                <a:gd name="T38" fmla="*/ 41 w 1484"/>
                <a:gd name="T39" fmla="*/ 111 h 580"/>
                <a:gd name="T40" fmla="*/ 31 w 1484"/>
                <a:gd name="T41" fmla="*/ 87 h 580"/>
                <a:gd name="T42" fmla="*/ 24 w 1484"/>
                <a:gd name="T43" fmla="*/ 63 h 580"/>
                <a:gd name="T44" fmla="*/ 20 w 1484"/>
                <a:gd name="T45" fmla="*/ 53 h 580"/>
                <a:gd name="T46" fmla="*/ 17 w 1484"/>
                <a:gd name="T47" fmla="*/ 43 h 580"/>
                <a:gd name="T48" fmla="*/ 13 w 1484"/>
                <a:gd name="T49" fmla="*/ 33 h 580"/>
                <a:gd name="T50" fmla="*/ 10 w 1484"/>
                <a:gd name="T51" fmla="*/ 26 h 580"/>
                <a:gd name="T52" fmla="*/ 8 w 1484"/>
                <a:gd name="T53" fmla="*/ 19 h 580"/>
                <a:gd name="T54" fmla="*/ 5 w 1484"/>
                <a:gd name="T55" fmla="*/ 12 h 580"/>
                <a:gd name="T56" fmla="*/ 3 w 1484"/>
                <a:gd name="T57" fmla="*/ 7 h 580"/>
                <a:gd name="T58" fmla="*/ 2 w 1484"/>
                <a:gd name="T59" fmla="*/ 3 h 580"/>
                <a:gd name="T60" fmla="*/ 0 w 1484"/>
                <a:gd name="T61" fmla="*/ 1 h 580"/>
                <a:gd name="T62" fmla="*/ 0 w 1484"/>
                <a:gd name="T63" fmla="*/ 0 h 5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4"/>
                <a:gd name="T97" fmla="*/ 0 h 580"/>
                <a:gd name="T98" fmla="*/ 1484 w 1484"/>
                <a:gd name="T99" fmla="*/ 580 h 5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4" h="580">
                  <a:moveTo>
                    <a:pt x="0" y="0"/>
                  </a:moveTo>
                  <a:lnTo>
                    <a:pt x="551" y="35"/>
                  </a:lnTo>
                  <a:lnTo>
                    <a:pt x="1327" y="101"/>
                  </a:lnTo>
                  <a:lnTo>
                    <a:pt x="1484" y="580"/>
                  </a:lnTo>
                  <a:lnTo>
                    <a:pt x="192" y="545"/>
                  </a:lnTo>
                  <a:lnTo>
                    <a:pt x="190" y="543"/>
                  </a:lnTo>
                  <a:lnTo>
                    <a:pt x="188" y="540"/>
                  </a:lnTo>
                  <a:lnTo>
                    <a:pt x="186" y="532"/>
                  </a:lnTo>
                  <a:lnTo>
                    <a:pt x="184" y="522"/>
                  </a:lnTo>
                  <a:lnTo>
                    <a:pt x="179" y="510"/>
                  </a:lnTo>
                  <a:lnTo>
                    <a:pt x="175" y="495"/>
                  </a:lnTo>
                  <a:lnTo>
                    <a:pt x="169" y="479"/>
                  </a:lnTo>
                  <a:lnTo>
                    <a:pt x="163" y="460"/>
                  </a:lnTo>
                  <a:lnTo>
                    <a:pt x="155" y="441"/>
                  </a:lnTo>
                  <a:lnTo>
                    <a:pt x="148" y="419"/>
                  </a:lnTo>
                  <a:lnTo>
                    <a:pt x="140" y="396"/>
                  </a:lnTo>
                  <a:lnTo>
                    <a:pt x="132" y="373"/>
                  </a:lnTo>
                  <a:lnTo>
                    <a:pt x="115" y="324"/>
                  </a:lnTo>
                  <a:lnTo>
                    <a:pt x="99" y="274"/>
                  </a:lnTo>
                  <a:lnTo>
                    <a:pt x="82" y="222"/>
                  </a:lnTo>
                  <a:lnTo>
                    <a:pt x="62" y="173"/>
                  </a:lnTo>
                  <a:lnTo>
                    <a:pt x="47" y="126"/>
                  </a:lnTo>
                  <a:lnTo>
                    <a:pt x="39" y="105"/>
                  </a:lnTo>
                  <a:lnTo>
                    <a:pt x="33" y="86"/>
                  </a:lnTo>
                  <a:lnTo>
                    <a:pt x="25" y="66"/>
                  </a:lnTo>
                  <a:lnTo>
                    <a:pt x="20" y="51"/>
                  </a:lnTo>
                  <a:lnTo>
                    <a:pt x="16" y="37"/>
                  </a:lnTo>
                  <a:lnTo>
                    <a:pt x="10" y="24"/>
                  </a:lnTo>
                  <a:lnTo>
                    <a:pt x="6" y="14"/>
                  </a:lnTo>
                  <a:lnTo>
                    <a:pt x="4" y="6"/>
                  </a:lnTo>
                  <a:lnTo>
                    <a:pt x="0" y="2"/>
                  </a:lnTo>
                  <a:lnTo>
                    <a:pt x="0" y="0"/>
                  </a:lnTo>
                  <a:close/>
                </a:path>
              </a:pathLst>
            </a:custGeom>
            <a:solidFill>
              <a:srgbClr val="0F0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5" name="Freeform 55"/>
            <p:cNvSpPr>
              <a:spLocks/>
            </p:cNvSpPr>
            <p:nvPr/>
          </p:nvSpPr>
          <p:spPr bwMode="auto">
            <a:xfrm>
              <a:off x="1709" y="3788"/>
              <a:ext cx="451" cy="122"/>
            </a:xfrm>
            <a:custGeom>
              <a:avLst/>
              <a:gdLst>
                <a:gd name="T0" fmla="*/ 12 w 902"/>
                <a:gd name="T1" fmla="*/ 0 h 245"/>
                <a:gd name="T2" fmla="*/ 0 w 902"/>
                <a:gd name="T3" fmla="*/ 113 h 245"/>
                <a:gd name="T4" fmla="*/ 440 w 902"/>
                <a:gd name="T5" fmla="*/ 122 h 245"/>
                <a:gd name="T6" fmla="*/ 451 w 902"/>
                <a:gd name="T7" fmla="*/ 21 h 245"/>
                <a:gd name="T8" fmla="*/ 12 w 902"/>
                <a:gd name="T9" fmla="*/ 0 h 245"/>
                <a:gd name="T10" fmla="*/ 0 60000 65536"/>
                <a:gd name="T11" fmla="*/ 0 60000 65536"/>
                <a:gd name="T12" fmla="*/ 0 60000 65536"/>
                <a:gd name="T13" fmla="*/ 0 60000 65536"/>
                <a:gd name="T14" fmla="*/ 0 60000 65536"/>
                <a:gd name="T15" fmla="*/ 0 w 902"/>
                <a:gd name="T16" fmla="*/ 0 h 245"/>
                <a:gd name="T17" fmla="*/ 902 w 902"/>
                <a:gd name="T18" fmla="*/ 245 h 245"/>
              </a:gdLst>
              <a:ahLst/>
              <a:cxnLst>
                <a:cxn ang="T10">
                  <a:pos x="T0" y="T1"/>
                </a:cxn>
                <a:cxn ang="T11">
                  <a:pos x="T2" y="T3"/>
                </a:cxn>
                <a:cxn ang="T12">
                  <a:pos x="T4" y="T5"/>
                </a:cxn>
                <a:cxn ang="T13">
                  <a:pos x="T6" y="T7"/>
                </a:cxn>
                <a:cxn ang="T14">
                  <a:pos x="T8" y="T9"/>
                </a:cxn>
              </a:cxnLst>
              <a:rect l="T15" t="T16" r="T17" b="T18"/>
              <a:pathLst>
                <a:path w="902" h="245">
                  <a:moveTo>
                    <a:pt x="23" y="0"/>
                  </a:moveTo>
                  <a:lnTo>
                    <a:pt x="0" y="227"/>
                  </a:lnTo>
                  <a:lnTo>
                    <a:pt x="879" y="245"/>
                  </a:lnTo>
                  <a:lnTo>
                    <a:pt x="902" y="43"/>
                  </a:lnTo>
                  <a:lnTo>
                    <a:pt x="23" y="0"/>
                  </a:lnTo>
                  <a:close/>
                </a:path>
              </a:pathLst>
            </a:custGeom>
            <a:solidFill>
              <a:srgbClr val="AFA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6" name="Freeform 56"/>
            <p:cNvSpPr>
              <a:spLocks/>
            </p:cNvSpPr>
            <p:nvPr/>
          </p:nvSpPr>
          <p:spPr bwMode="auto">
            <a:xfrm>
              <a:off x="2390" y="3803"/>
              <a:ext cx="262" cy="104"/>
            </a:xfrm>
            <a:custGeom>
              <a:avLst/>
              <a:gdLst>
                <a:gd name="T0" fmla="*/ 18 w 523"/>
                <a:gd name="T1" fmla="*/ 0 h 208"/>
                <a:gd name="T2" fmla="*/ 0 w 523"/>
                <a:gd name="T3" fmla="*/ 96 h 208"/>
                <a:gd name="T4" fmla="*/ 262 w 523"/>
                <a:gd name="T5" fmla="*/ 104 h 208"/>
                <a:gd name="T6" fmla="*/ 244 w 523"/>
                <a:gd name="T7" fmla="*/ 6 h 208"/>
                <a:gd name="T8" fmla="*/ 235 w 523"/>
                <a:gd name="T9" fmla="*/ 6 h 208"/>
                <a:gd name="T10" fmla="*/ 229 w 523"/>
                <a:gd name="T11" fmla="*/ 5 h 208"/>
                <a:gd name="T12" fmla="*/ 209 w 523"/>
                <a:gd name="T13" fmla="*/ 5 h 208"/>
                <a:gd name="T14" fmla="*/ 201 w 523"/>
                <a:gd name="T15" fmla="*/ 5 h 208"/>
                <a:gd name="T16" fmla="*/ 192 w 523"/>
                <a:gd name="T17" fmla="*/ 5 h 208"/>
                <a:gd name="T18" fmla="*/ 173 w 523"/>
                <a:gd name="T19" fmla="*/ 4 h 208"/>
                <a:gd name="T20" fmla="*/ 152 w 523"/>
                <a:gd name="T21" fmla="*/ 4 h 208"/>
                <a:gd name="T22" fmla="*/ 111 w 523"/>
                <a:gd name="T23" fmla="*/ 3 h 208"/>
                <a:gd name="T24" fmla="*/ 90 w 523"/>
                <a:gd name="T25" fmla="*/ 3 h 208"/>
                <a:gd name="T26" fmla="*/ 71 w 523"/>
                <a:gd name="T27" fmla="*/ 2 h 208"/>
                <a:gd name="T28" fmla="*/ 62 w 523"/>
                <a:gd name="T29" fmla="*/ 2 h 208"/>
                <a:gd name="T30" fmla="*/ 53 w 523"/>
                <a:gd name="T31" fmla="*/ 2 h 208"/>
                <a:gd name="T32" fmla="*/ 46 w 523"/>
                <a:gd name="T33" fmla="*/ 2 h 208"/>
                <a:gd name="T34" fmla="*/ 39 w 523"/>
                <a:gd name="T35" fmla="*/ 2 h 208"/>
                <a:gd name="T36" fmla="*/ 33 w 523"/>
                <a:gd name="T37" fmla="*/ 1 h 208"/>
                <a:gd name="T38" fmla="*/ 28 w 523"/>
                <a:gd name="T39" fmla="*/ 1 h 208"/>
                <a:gd name="T40" fmla="*/ 24 w 523"/>
                <a:gd name="T41" fmla="*/ 1 h 208"/>
                <a:gd name="T42" fmla="*/ 21 w 523"/>
                <a:gd name="T43" fmla="*/ 0 h 208"/>
                <a:gd name="T44" fmla="*/ 19 w 523"/>
                <a:gd name="T45" fmla="*/ 0 h 208"/>
                <a:gd name="T46" fmla="*/ 18 w 523"/>
                <a:gd name="T47" fmla="*/ 0 h 2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23"/>
                <a:gd name="T73" fmla="*/ 0 h 208"/>
                <a:gd name="T74" fmla="*/ 523 w 523"/>
                <a:gd name="T75" fmla="*/ 208 h 2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23" h="208">
                  <a:moveTo>
                    <a:pt x="36" y="0"/>
                  </a:moveTo>
                  <a:lnTo>
                    <a:pt x="0" y="191"/>
                  </a:lnTo>
                  <a:lnTo>
                    <a:pt x="523" y="208"/>
                  </a:lnTo>
                  <a:lnTo>
                    <a:pt x="488" y="12"/>
                  </a:lnTo>
                  <a:lnTo>
                    <a:pt x="469" y="12"/>
                  </a:lnTo>
                  <a:lnTo>
                    <a:pt x="457" y="10"/>
                  </a:lnTo>
                  <a:lnTo>
                    <a:pt x="417" y="10"/>
                  </a:lnTo>
                  <a:lnTo>
                    <a:pt x="401" y="10"/>
                  </a:lnTo>
                  <a:lnTo>
                    <a:pt x="384" y="10"/>
                  </a:lnTo>
                  <a:lnTo>
                    <a:pt x="345" y="8"/>
                  </a:lnTo>
                  <a:lnTo>
                    <a:pt x="304" y="8"/>
                  </a:lnTo>
                  <a:lnTo>
                    <a:pt x="221" y="6"/>
                  </a:lnTo>
                  <a:lnTo>
                    <a:pt x="180" y="6"/>
                  </a:lnTo>
                  <a:lnTo>
                    <a:pt x="141" y="4"/>
                  </a:lnTo>
                  <a:lnTo>
                    <a:pt x="124" y="4"/>
                  </a:lnTo>
                  <a:lnTo>
                    <a:pt x="106" y="4"/>
                  </a:lnTo>
                  <a:lnTo>
                    <a:pt x="91" y="4"/>
                  </a:lnTo>
                  <a:lnTo>
                    <a:pt x="77" y="4"/>
                  </a:lnTo>
                  <a:lnTo>
                    <a:pt x="66" y="2"/>
                  </a:lnTo>
                  <a:lnTo>
                    <a:pt x="56" y="2"/>
                  </a:lnTo>
                  <a:lnTo>
                    <a:pt x="48" y="2"/>
                  </a:lnTo>
                  <a:lnTo>
                    <a:pt x="42" y="0"/>
                  </a:lnTo>
                  <a:lnTo>
                    <a:pt x="38" y="0"/>
                  </a:lnTo>
                  <a:lnTo>
                    <a:pt x="36" y="0"/>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7" name="Freeform 57"/>
            <p:cNvSpPr>
              <a:spLocks/>
            </p:cNvSpPr>
            <p:nvPr/>
          </p:nvSpPr>
          <p:spPr bwMode="auto">
            <a:xfrm>
              <a:off x="2797" y="3729"/>
              <a:ext cx="204" cy="231"/>
            </a:xfrm>
            <a:custGeom>
              <a:avLst/>
              <a:gdLst>
                <a:gd name="T0" fmla="*/ 0 w 409"/>
                <a:gd name="T1" fmla="*/ 0 h 464"/>
                <a:gd name="T2" fmla="*/ 86 w 409"/>
                <a:gd name="T3" fmla="*/ 231 h 464"/>
                <a:gd name="T4" fmla="*/ 204 w 409"/>
                <a:gd name="T5" fmla="*/ 231 h 464"/>
                <a:gd name="T6" fmla="*/ 125 w 409"/>
                <a:gd name="T7" fmla="*/ 12 h 464"/>
                <a:gd name="T8" fmla="*/ 0 w 409"/>
                <a:gd name="T9" fmla="*/ 0 h 464"/>
                <a:gd name="T10" fmla="*/ 0 60000 65536"/>
                <a:gd name="T11" fmla="*/ 0 60000 65536"/>
                <a:gd name="T12" fmla="*/ 0 60000 65536"/>
                <a:gd name="T13" fmla="*/ 0 60000 65536"/>
                <a:gd name="T14" fmla="*/ 0 60000 65536"/>
                <a:gd name="T15" fmla="*/ 0 w 409"/>
                <a:gd name="T16" fmla="*/ 0 h 464"/>
                <a:gd name="T17" fmla="*/ 409 w 409"/>
                <a:gd name="T18" fmla="*/ 464 h 464"/>
              </a:gdLst>
              <a:ahLst/>
              <a:cxnLst>
                <a:cxn ang="T10">
                  <a:pos x="T0" y="T1"/>
                </a:cxn>
                <a:cxn ang="T11">
                  <a:pos x="T2" y="T3"/>
                </a:cxn>
                <a:cxn ang="T12">
                  <a:pos x="T4" y="T5"/>
                </a:cxn>
                <a:cxn ang="T13">
                  <a:pos x="T6" y="T7"/>
                </a:cxn>
                <a:cxn ang="T14">
                  <a:pos x="T8" y="T9"/>
                </a:cxn>
              </a:cxnLst>
              <a:rect l="T15" t="T16" r="T17" b="T18"/>
              <a:pathLst>
                <a:path w="409" h="464">
                  <a:moveTo>
                    <a:pt x="0" y="0"/>
                  </a:moveTo>
                  <a:lnTo>
                    <a:pt x="173" y="464"/>
                  </a:lnTo>
                  <a:lnTo>
                    <a:pt x="409" y="464"/>
                  </a:lnTo>
                  <a:lnTo>
                    <a:pt x="250" y="25"/>
                  </a:lnTo>
                  <a:lnTo>
                    <a:pt x="0" y="0"/>
                  </a:lnTo>
                  <a:close/>
                </a:path>
              </a:pathLst>
            </a:custGeom>
            <a:solidFill>
              <a:srgbClr val="CECE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8" name="Freeform 58"/>
            <p:cNvSpPr>
              <a:spLocks/>
            </p:cNvSpPr>
            <p:nvPr/>
          </p:nvSpPr>
          <p:spPr bwMode="auto">
            <a:xfrm>
              <a:off x="2824" y="4087"/>
              <a:ext cx="1100" cy="125"/>
            </a:xfrm>
            <a:custGeom>
              <a:avLst/>
              <a:gdLst>
                <a:gd name="T0" fmla="*/ 0 w 2202"/>
                <a:gd name="T1" fmla="*/ 48 h 250"/>
                <a:gd name="T2" fmla="*/ 48 w 2202"/>
                <a:gd name="T3" fmla="*/ 7 h 250"/>
                <a:gd name="T4" fmla="*/ 112 w 2202"/>
                <a:gd name="T5" fmla="*/ 0 h 250"/>
                <a:gd name="T6" fmla="*/ 776 w 2202"/>
                <a:gd name="T7" fmla="*/ 89 h 250"/>
                <a:gd name="T8" fmla="*/ 1038 w 2202"/>
                <a:gd name="T9" fmla="*/ 111 h 250"/>
                <a:gd name="T10" fmla="*/ 1100 w 2202"/>
                <a:gd name="T11" fmla="*/ 111 h 250"/>
                <a:gd name="T12" fmla="*/ 1053 w 2202"/>
                <a:gd name="T13" fmla="*/ 125 h 250"/>
                <a:gd name="T14" fmla="*/ 776 w 2202"/>
                <a:gd name="T15" fmla="*/ 122 h 250"/>
                <a:gd name="T16" fmla="*/ 655 w 2202"/>
                <a:gd name="T17" fmla="*/ 104 h 250"/>
                <a:gd name="T18" fmla="*/ 344 w 2202"/>
                <a:gd name="T19" fmla="*/ 78 h 250"/>
                <a:gd name="T20" fmla="*/ 0 w 2202"/>
                <a:gd name="T21" fmla="*/ 48 h 2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2"/>
                <a:gd name="T34" fmla="*/ 0 h 250"/>
                <a:gd name="T35" fmla="*/ 2202 w 2202"/>
                <a:gd name="T36" fmla="*/ 250 h 2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2" h="250">
                  <a:moveTo>
                    <a:pt x="0" y="95"/>
                  </a:moveTo>
                  <a:lnTo>
                    <a:pt x="96" y="13"/>
                  </a:lnTo>
                  <a:lnTo>
                    <a:pt x="225" y="0"/>
                  </a:lnTo>
                  <a:lnTo>
                    <a:pt x="1554" y="178"/>
                  </a:lnTo>
                  <a:lnTo>
                    <a:pt x="2078" y="221"/>
                  </a:lnTo>
                  <a:lnTo>
                    <a:pt x="2202" y="221"/>
                  </a:lnTo>
                  <a:lnTo>
                    <a:pt x="2107" y="250"/>
                  </a:lnTo>
                  <a:lnTo>
                    <a:pt x="1554" y="244"/>
                  </a:lnTo>
                  <a:lnTo>
                    <a:pt x="1312" y="207"/>
                  </a:lnTo>
                  <a:lnTo>
                    <a:pt x="689" y="155"/>
                  </a:lnTo>
                  <a:lnTo>
                    <a:pt x="0" y="95"/>
                  </a:lnTo>
                  <a:close/>
                </a:path>
              </a:pathLst>
            </a:custGeom>
            <a:solidFill>
              <a:srgbClr val="FFFF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89" name="Freeform 59"/>
            <p:cNvSpPr>
              <a:spLocks/>
            </p:cNvSpPr>
            <p:nvPr/>
          </p:nvSpPr>
          <p:spPr bwMode="auto">
            <a:xfrm>
              <a:off x="1723" y="3625"/>
              <a:ext cx="1510" cy="172"/>
            </a:xfrm>
            <a:custGeom>
              <a:avLst/>
              <a:gdLst>
                <a:gd name="T0" fmla="*/ 0 w 3020"/>
                <a:gd name="T1" fmla="*/ 41 h 345"/>
                <a:gd name="T2" fmla="*/ 72 w 3020"/>
                <a:gd name="T3" fmla="*/ 0 h 345"/>
                <a:gd name="T4" fmla="*/ 487 w 3020"/>
                <a:gd name="T5" fmla="*/ 3 h 345"/>
                <a:gd name="T6" fmla="*/ 900 w 3020"/>
                <a:gd name="T7" fmla="*/ 8 h 345"/>
                <a:gd name="T8" fmla="*/ 1510 w 3020"/>
                <a:gd name="T9" fmla="*/ 71 h 345"/>
                <a:gd name="T10" fmla="*/ 1195 w 3020"/>
                <a:gd name="T11" fmla="*/ 71 h 345"/>
                <a:gd name="T12" fmla="*/ 974 w 3020"/>
                <a:gd name="T13" fmla="*/ 60 h 345"/>
                <a:gd name="T14" fmla="*/ 1019 w 3020"/>
                <a:gd name="T15" fmla="*/ 172 h 345"/>
                <a:gd name="T16" fmla="*/ 994 w 3020"/>
                <a:gd name="T17" fmla="*/ 162 h 345"/>
                <a:gd name="T18" fmla="*/ 932 w 3020"/>
                <a:gd name="T19" fmla="*/ 62 h 345"/>
                <a:gd name="T20" fmla="*/ 644 w 3020"/>
                <a:gd name="T21" fmla="*/ 50 h 345"/>
                <a:gd name="T22" fmla="*/ 0 w 3020"/>
                <a:gd name="T23" fmla="*/ 41 h 3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20"/>
                <a:gd name="T37" fmla="*/ 0 h 345"/>
                <a:gd name="T38" fmla="*/ 3020 w 3020"/>
                <a:gd name="T39" fmla="*/ 345 h 3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20" h="345">
                  <a:moveTo>
                    <a:pt x="0" y="83"/>
                  </a:moveTo>
                  <a:lnTo>
                    <a:pt x="144" y="0"/>
                  </a:lnTo>
                  <a:lnTo>
                    <a:pt x="974" y="6"/>
                  </a:lnTo>
                  <a:lnTo>
                    <a:pt x="1800" y="17"/>
                  </a:lnTo>
                  <a:lnTo>
                    <a:pt x="3020" y="143"/>
                  </a:lnTo>
                  <a:lnTo>
                    <a:pt x="2390" y="143"/>
                  </a:lnTo>
                  <a:lnTo>
                    <a:pt x="1947" y="120"/>
                  </a:lnTo>
                  <a:lnTo>
                    <a:pt x="2037" y="345"/>
                  </a:lnTo>
                  <a:lnTo>
                    <a:pt x="1988" y="325"/>
                  </a:lnTo>
                  <a:lnTo>
                    <a:pt x="1864" y="124"/>
                  </a:lnTo>
                  <a:lnTo>
                    <a:pt x="1288" y="101"/>
                  </a:lnTo>
                  <a:lnTo>
                    <a:pt x="0" y="83"/>
                  </a:lnTo>
                  <a:close/>
                </a:path>
              </a:pathLst>
            </a:custGeom>
            <a:solidFill>
              <a:srgbClr val="FFFF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490" name="Freeform 60"/>
            <p:cNvSpPr>
              <a:spLocks/>
            </p:cNvSpPr>
            <p:nvPr/>
          </p:nvSpPr>
          <p:spPr bwMode="auto">
            <a:xfrm>
              <a:off x="2632" y="3941"/>
              <a:ext cx="57" cy="29"/>
            </a:xfrm>
            <a:custGeom>
              <a:avLst/>
              <a:gdLst>
                <a:gd name="T0" fmla="*/ 3 w 115"/>
                <a:gd name="T1" fmla="*/ 0 h 58"/>
                <a:gd name="T2" fmla="*/ 0 w 115"/>
                <a:gd name="T3" fmla="*/ 13 h 58"/>
                <a:gd name="T4" fmla="*/ 31 w 115"/>
                <a:gd name="T5" fmla="*/ 15 h 58"/>
                <a:gd name="T6" fmla="*/ 57 w 115"/>
                <a:gd name="T7" fmla="*/ 29 h 58"/>
                <a:gd name="T8" fmla="*/ 56 w 115"/>
                <a:gd name="T9" fmla="*/ 8 h 58"/>
                <a:gd name="T10" fmla="*/ 26 w 115"/>
                <a:gd name="T11" fmla="*/ 0 h 58"/>
                <a:gd name="T12" fmla="*/ 3 w 115"/>
                <a:gd name="T13" fmla="*/ 0 h 58"/>
                <a:gd name="T14" fmla="*/ 0 60000 65536"/>
                <a:gd name="T15" fmla="*/ 0 60000 65536"/>
                <a:gd name="T16" fmla="*/ 0 60000 65536"/>
                <a:gd name="T17" fmla="*/ 0 60000 65536"/>
                <a:gd name="T18" fmla="*/ 0 60000 65536"/>
                <a:gd name="T19" fmla="*/ 0 60000 65536"/>
                <a:gd name="T20" fmla="*/ 0 60000 65536"/>
                <a:gd name="T21" fmla="*/ 0 w 115"/>
                <a:gd name="T22" fmla="*/ 0 h 58"/>
                <a:gd name="T23" fmla="*/ 115 w 115"/>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58">
                  <a:moveTo>
                    <a:pt x="6" y="0"/>
                  </a:moveTo>
                  <a:lnTo>
                    <a:pt x="0" y="25"/>
                  </a:lnTo>
                  <a:lnTo>
                    <a:pt x="63" y="29"/>
                  </a:lnTo>
                  <a:lnTo>
                    <a:pt x="115" y="58"/>
                  </a:lnTo>
                  <a:lnTo>
                    <a:pt x="113" y="15"/>
                  </a:lnTo>
                  <a:lnTo>
                    <a:pt x="53" y="0"/>
                  </a:lnTo>
                  <a:lnTo>
                    <a:pt x="6" y="0"/>
                  </a:lnTo>
                  <a:close/>
                </a:path>
              </a:pathLst>
            </a:custGeom>
            <a:solidFill>
              <a:srgbClr val="FFFFD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8440" name="Picture 62" descr="Minivan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17721" y="4795223"/>
            <a:ext cx="1676400" cy="103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63" descr="Pickup 1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62340" y="5114038"/>
            <a:ext cx="1793727" cy="968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64" descr="Sport 1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928149" y="5455963"/>
            <a:ext cx="1881117" cy="744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87BA9E47-312A-4424-8E02-2C349DE88730}"/>
              </a:ext>
            </a:extLst>
          </p:cNvPr>
          <p:cNvSpPr>
            <a:spLocks noGrp="1"/>
          </p:cNvSpPr>
          <p:nvPr>
            <p:ph type="sldNum" sz="quarter" idx="12"/>
          </p:nvPr>
        </p:nvSpPr>
        <p:spPr/>
        <p:txBody>
          <a:bodyPr/>
          <a:lstStyle/>
          <a:p>
            <a:r>
              <a:rPr lang="en-US">
                <a:solidFill>
                  <a:prstClr val="black">
                    <a:tint val="75000"/>
                  </a:prstClr>
                </a:solidFill>
              </a:rPr>
              <a:t>7.2 - </a:t>
            </a:r>
            <a:fld id="{35D03780-7EDB-1345-A052-E7FB1ADF62AA}"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1541001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dirty="0"/>
              <a:t>Vehicle Specifications</a:t>
            </a:r>
          </a:p>
        </p:txBody>
      </p:sp>
      <p:sp>
        <p:nvSpPr>
          <p:cNvPr id="3" name="Content Placeholder 2"/>
          <p:cNvSpPr>
            <a:spLocks noGrp="1"/>
          </p:cNvSpPr>
          <p:nvPr>
            <p:ph idx="1"/>
          </p:nvPr>
        </p:nvSpPr>
        <p:spPr>
          <a:xfrm>
            <a:off x="457200" y="838201"/>
            <a:ext cx="8229600" cy="563562"/>
          </a:xfrm>
        </p:spPr>
        <p:txBody>
          <a:bodyPr>
            <a:normAutofit/>
          </a:bodyPr>
          <a:lstStyle/>
          <a:p>
            <a:pPr marL="0" indent="0" algn="ctr">
              <a:buNone/>
            </a:pPr>
            <a:r>
              <a:rPr lang="en-US" sz="2400" i="1" dirty="0">
                <a:latin typeface="+mj-lt"/>
                <a:cs typeface="Arial" panose="020B0604020202020204" pitchFamily="34" charset="0"/>
              </a:rPr>
              <a:t>Consider Safety Features and Load Capacity</a:t>
            </a:r>
          </a:p>
        </p:txBody>
      </p:sp>
      <p:sp>
        <p:nvSpPr>
          <p:cNvPr id="4" name="Rectangle 3"/>
          <p:cNvSpPr/>
          <p:nvPr/>
        </p:nvSpPr>
        <p:spPr>
          <a:xfrm>
            <a:off x="743598" y="1401763"/>
            <a:ext cx="4000500" cy="1938992"/>
          </a:xfrm>
          <a:prstGeom prst="rect">
            <a:avLst/>
          </a:prstGeom>
        </p:spPr>
        <p:txBody>
          <a:bodyPr wrap="square">
            <a:spAutoFit/>
          </a:bodyPr>
          <a:lstStyle/>
          <a:p>
            <a:pPr marL="285750" indent="-285750" eaLnBrk="1" hangingPunct="1">
              <a:buFont typeface="Arial" panose="020B0604020202020204" pitchFamily="34" charset="0"/>
              <a:buChar char="•"/>
            </a:pPr>
            <a:r>
              <a:rPr lang="en-US" altLang="en-US" sz="2000" b="0" dirty="0">
                <a:latin typeface="+mj-lt"/>
              </a:rPr>
              <a:t>Traction control </a:t>
            </a:r>
          </a:p>
          <a:p>
            <a:pPr marL="285750" indent="-285750" eaLnBrk="1" hangingPunct="1">
              <a:buFont typeface="Arial" panose="020B0604020202020204" pitchFamily="34" charset="0"/>
              <a:buChar char="•"/>
            </a:pPr>
            <a:r>
              <a:rPr lang="en-US" altLang="en-US" sz="2000" b="0" dirty="0">
                <a:latin typeface="+mj-lt"/>
              </a:rPr>
              <a:t>Skid control</a:t>
            </a:r>
          </a:p>
          <a:p>
            <a:pPr marL="285750" indent="-285750" eaLnBrk="1" hangingPunct="1">
              <a:buFont typeface="Arial" panose="020B0604020202020204" pitchFamily="34" charset="0"/>
              <a:buChar char="•"/>
            </a:pPr>
            <a:r>
              <a:rPr lang="en-US" altLang="en-US" sz="2000" b="0" dirty="0">
                <a:latin typeface="+mj-lt"/>
              </a:rPr>
              <a:t>Electronic stability control (ESC)</a:t>
            </a:r>
          </a:p>
          <a:p>
            <a:pPr marL="285750" indent="-285750" eaLnBrk="1" hangingPunct="1">
              <a:buFont typeface="Arial" panose="020B0604020202020204" pitchFamily="34" charset="0"/>
              <a:buChar char="•"/>
            </a:pPr>
            <a:r>
              <a:rPr lang="en-US" altLang="en-US" sz="2000" b="0" dirty="0">
                <a:latin typeface="+mj-lt"/>
              </a:rPr>
              <a:t>Anti-lock brakes (ABS)</a:t>
            </a:r>
          </a:p>
          <a:p>
            <a:pPr marL="285750" indent="-285750" eaLnBrk="1" hangingPunct="1">
              <a:buFont typeface="Arial" panose="020B0604020202020204" pitchFamily="34" charset="0"/>
              <a:buChar char="•"/>
            </a:pPr>
            <a:r>
              <a:rPr lang="en-US" altLang="en-US" sz="2000" b="0" dirty="0">
                <a:latin typeface="+mj-lt"/>
              </a:rPr>
              <a:t>Lane Departure Warning (LDW)</a:t>
            </a:r>
          </a:p>
          <a:p>
            <a:pPr marL="285750" indent="-285750" eaLnBrk="1" hangingPunct="1">
              <a:buFont typeface="Arial" panose="020B0604020202020204" pitchFamily="34" charset="0"/>
              <a:buChar char="•"/>
            </a:pPr>
            <a:r>
              <a:rPr lang="en-US" altLang="en-US" sz="2000" b="0" dirty="0">
                <a:latin typeface="+mj-lt"/>
              </a:rPr>
              <a:t>Forward Collision Warning (FCW)</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3833817"/>
            <a:ext cx="6543131" cy="2322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53000" y="1401763"/>
            <a:ext cx="3200400" cy="1938992"/>
          </a:xfrm>
          <a:prstGeom prst="rect">
            <a:avLst/>
          </a:prstGeom>
          <a:noFill/>
        </p:spPr>
        <p:txBody>
          <a:bodyPr wrap="square" rtlCol="0">
            <a:spAutoFit/>
          </a:bodyPr>
          <a:lstStyle/>
          <a:p>
            <a:pPr marL="285750" indent="-285750" eaLnBrk="1" hangingPunct="1">
              <a:buFont typeface="Arial" panose="020B0604020202020204" pitchFamily="34" charset="0"/>
              <a:buChar char="•"/>
            </a:pPr>
            <a:r>
              <a:rPr lang="en-US" altLang="en-US" sz="2000" b="0" dirty="0">
                <a:latin typeface="+mj-lt"/>
              </a:rPr>
              <a:t>Safety belts</a:t>
            </a:r>
          </a:p>
          <a:p>
            <a:pPr marL="285750" indent="-285750" eaLnBrk="1" hangingPunct="1">
              <a:buFont typeface="Arial" panose="020B0604020202020204" pitchFamily="34" charset="0"/>
              <a:buChar char="•"/>
            </a:pPr>
            <a:r>
              <a:rPr lang="en-US" altLang="en-US" sz="2000" b="0" dirty="0">
                <a:latin typeface="+mj-lt"/>
              </a:rPr>
              <a:t>Air bags, front and sides</a:t>
            </a:r>
          </a:p>
          <a:p>
            <a:pPr marL="285750" indent="-285750">
              <a:buFont typeface="Arial" panose="020B0604020202020204" pitchFamily="34" charset="0"/>
              <a:buChar char="•"/>
            </a:pPr>
            <a:r>
              <a:rPr lang="en-US" altLang="en-US" sz="2000" b="0" dirty="0">
                <a:latin typeface="+mj-lt"/>
              </a:rPr>
              <a:t>Crumple zones</a:t>
            </a:r>
          </a:p>
          <a:p>
            <a:pPr marL="285750" indent="-285750" eaLnBrk="1" hangingPunct="1">
              <a:buFont typeface="Arial" panose="020B0604020202020204" pitchFamily="34" charset="0"/>
              <a:buChar char="•"/>
            </a:pPr>
            <a:r>
              <a:rPr lang="en-US" altLang="en-US" sz="2000" b="0" dirty="0">
                <a:latin typeface="+mj-lt"/>
              </a:rPr>
              <a:t>Head restraints</a:t>
            </a:r>
          </a:p>
          <a:p>
            <a:pPr marL="285750" indent="-285750">
              <a:buFont typeface="Arial" panose="020B0604020202020204" pitchFamily="34" charset="0"/>
              <a:buChar char="•"/>
            </a:pPr>
            <a:r>
              <a:rPr lang="en-US" altLang="en-US" sz="2000" b="0" dirty="0">
                <a:latin typeface="+mj-lt"/>
              </a:rPr>
              <a:t>Safety glass</a:t>
            </a:r>
          </a:p>
          <a:p>
            <a:pPr marL="285750" indent="-285750">
              <a:buFont typeface="Arial" panose="020B0604020202020204" pitchFamily="34" charset="0"/>
              <a:buChar char="•"/>
            </a:pPr>
            <a:r>
              <a:rPr lang="en-US" altLang="en-US" sz="2000" b="0" dirty="0">
                <a:latin typeface="+mj-lt"/>
              </a:rPr>
              <a:t>Back up sensors</a:t>
            </a:r>
            <a:endParaRPr lang="en-US" sz="2000" b="0" dirty="0">
              <a:latin typeface="+mj-lt"/>
            </a:endParaRPr>
          </a:p>
        </p:txBody>
      </p:sp>
      <p:sp>
        <p:nvSpPr>
          <p:cNvPr id="6" name="Slide Number Placeholder 5">
            <a:extLst>
              <a:ext uri="{FF2B5EF4-FFF2-40B4-BE49-F238E27FC236}">
                <a16:creationId xmlns:a16="http://schemas.microsoft.com/office/drawing/2014/main" id="{A1FCE037-A04C-49B5-9312-F35AD72EB504}"/>
              </a:ext>
            </a:extLst>
          </p:cNvPr>
          <p:cNvSpPr>
            <a:spLocks noGrp="1"/>
          </p:cNvSpPr>
          <p:nvPr>
            <p:ph type="sldNum" sz="quarter" idx="12"/>
          </p:nvPr>
        </p:nvSpPr>
        <p:spPr/>
        <p:txBody>
          <a:bodyPr/>
          <a:lstStyle/>
          <a:p>
            <a:r>
              <a:rPr lang="en-US">
                <a:solidFill>
                  <a:prstClr val="black">
                    <a:tint val="75000"/>
                  </a:prstClr>
                </a:solidFill>
              </a:rPr>
              <a:t>7.2 - </a:t>
            </a:r>
            <a:fld id="{35D03780-7EDB-1345-A052-E7FB1ADF62AA}"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3035281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New Car Advantages </a:t>
            </a:r>
          </a:p>
        </p:txBody>
      </p:sp>
      <p:sp>
        <p:nvSpPr>
          <p:cNvPr id="3" name="Content Placeholder 2"/>
          <p:cNvSpPr>
            <a:spLocks noGrp="1"/>
          </p:cNvSpPr>
          <p:nvPr>
            <p:ph idx="1"/>
          </p:nvPr>
        </p:nvSpPr>
        <p:spPr>
          <a:xfrm>
            <a:off x="457200" y="1184846"/>
            <a:ext cx="8229600" cy="4678363"/>
          </a:xfrm>
        </p:spPr>
        <p:txBody>
          <a:bodyPr>
            <a:normAutofit/>
          </a:bodyPr>
          <a:lstStyle/>
          <a:p>
            <a:pPr eaLnBrk="1" hangingPunct="1"/>
            <a:r>
              <a:rPr lang="en-US" altLang="en-US" sz="2800" dirty="0">
                <a:latin typeface="+mj-lt"/>
                <a:cs typeface="Arial" panose="020B0604020202020204" pitchFamily="34" charset="0"/>
              </a:rPr>
              <a:t>More safety features.</a:t>
            </a:r>
          </a:p>
          <a:p>
            <a:pPr eaLnBrk="1" hangingPunct="1"/>
            <a:r>
              <a:rPr lang="en-US" altLang="en-US" sz="2800" dirty="0">
                <a:latin typeface="+mj-lt"/>
                <a:cs typeface="Arial" panose="020B0604020202020204" pitchFamily="34" charset="0"/>
              </a:rPr>
              <a:t>Warranty</a:t>
            </a:r>
          </a:p>
          <a:p>
            <a:pPr eaLnBrk="1" hangingPunct="1"/>
            <a:r>
              <a:rPr lang="en-US" altLang="en-US" sz="2800" dirty="0">
                <a:latin typeface="+mj-lt"/>
                <a:cs typeface="Arial" panose="020B0604020202020204" pitchFamily="34" charset="0"/>
              </a:rPr>
              <a:t>Financed for up to seven years. </a:t>
            </a:r>
          </a:p>
          <a:p>
            <a:pPr eaLnBrk="1" hangingPunct="1"/>
            <a:r>
              <a:rPr lang="en-US" altLang="en-US" sz="2800" dirty="0">
                <a:latin typeface="+mj-lt"/>
                <a:cs typeface="Arial" panose="020B0604020202020204" pitchFamily="34" charset="0"/>
              </a:rPr>
              <a:t>Lower maintenance costs. </a:t>
            </a:r>
          </a:p>
          <a:p>
            <a:pPr eaLnBrk="1" hangingPunct="1"/>
            <a:r>
              <a:rPr lang="en-US" altLang="en-US" sz="2800" dirty="0">
                <a:latin typeface="+mj-lt"/>
                <a:cs typeface="Arial" panose="020B0604020202020204" pitchFamily="34" charset="0"/>
              </a:rPr>
              <a:t>Holds up better under heavy use. </a:t>
            </a:r>
          </a:p>
          <a:p>
            <a:pPr eaLnBrk="1" hangingPunct="1"/>
            <a:r>
              <a:rPr lang="en-US" altLang="en-US" sz="2800" dirty="0">
                <a:latin typeface="+mj-lt"/>
                <a:cs typeface="Arial" panose="020B0604020202020204" pitchFamily="34" charset="0"/>
              </a:rPr>
              <a:t>Replacement parts are usually easier to find.</a:t>
            </a: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4362030"/>
            <a:ext cx="6844628" cy="2005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19800" y="810370"/>
            <a:ext cx="2514600" cy="249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04CF80AA-3B6B-46E7-A1C6-3921B43CD0F9}"/>
              </a:ext>
            </a:extLst>
          </p:cNvPr>
          <p:cNvSpPr>
            <a:spLocks noGrp="1"/>
          </p:cNvSpPr>
          <p:nvPr>
            <p:ph type="sldNum" sz="quarter" idx="12"/>
          </p:nvPr>
        </p:nvSpPr>
        <p:spPr/>
        <p:txBody>
          <a:bodyPr/>
          <a:lstStyle/>
          <a:p>
            <a:r>
              <a:rPr lang="en-US">
                <a:solidFill>
                  <a:prstClr val="black">
                    <a:tint val="75000"/>
                  </a:prstClr>
                </a:solidFill>
              </a:rPr>
              <a:t>7.2 - </a:t>
            </a:r>
            <a:fld id="{35D03780-7EDB-1345-A052-E7FB1ADF62AA}"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27108948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Pros and Cons: Used Vehicles </a:t>
            </a:r>
          </a:p>
        </p:txBody>
      </p:sp>
      <p:sp>
        <p:nvSpPr>
          <p:cNvPr id="3" name="Content Placeholder 2"/>
          <p:cNvSpPr>
            <a:spLocks noGrp="1"/>
          </p:cNvSpPr>
          <p:nvPr>
            <p:ph idx="1"/>
          </p:nvPr>
        </p:nvSpPr>
        <p:spPr>
          <a:xfrm>
            <a:off x="457200" y="1447801"/>
            <a:ext cx="6096000" cy="3886200"/>
          </a:xfrm>
        </p:spPr>
        <p:txBody>
          <a:bodyPr>
            <a:noAutofit/>
          </a:bodyPr>
          <a:lstStyle/>
          <a:p>
            <a:pPr eaLnBrk="1" hangingPunct="1">
              <a:spcBef>
                <a:spcPts val="1200"/>
              </a:spcBef>
            </a:pPr>
            <a:r>
              <a:rPr lang="en-US" altLang="en-US" sz="2400" dirty="0">
                <a:latin typeface="+mj-lt"/>
                <a:cs typeface="Arial" panose="020B0604020202020204" pitchFamily="34" charset="0"/>
              </a:rPr>
              <a:t>Lower purchase price – Beware of scams. </a:t>
            </a:r>
          </a:p>
          <a:p>
            <a:pPr eaLnBrk="1" hangingPunct="1">
              <a:spcBef>
                <a:spcPts val="1200"/>
              </a:spcBef>
            </a:pPr>
            <a:r>
              <a:rPr lang="en-US" altLang="en-US" sz="2400" dirty="0">
                <a:latin typeface="+mj-lt"/>
                <a:cs typeface="Arial" panose="020B0604020202020204" pitchFamily="34" charset="0"/>
              </a:rPr>
              <a:t>Vehicles damaged in a flood can have </a:t>
            </a:r>
          </a:p>
          <a:p>
            <a:pPr marL="400050" lvl="1" indent="0" eaLnBrk="1" hangingPunct="1">
              <a:spcBef>
                <a:spcPts val="0"/>
              </a:spcBef>
              <a:buNone/>
            </a:pPr>
            <a:r>
              <a:rPr lang="en-US" altLang="en-US" sz="2400" dirty="0">
                <a:latin typeface="+mj-lt"/>
                <a:cs typeface="Arial" panose="020B0604020202020204" pitchFamily="34" charset="0"/>
              </a:rPr>
              <a:t>hidden electrical and corrosion problems.</a:t>
            </a:r>
          </a:p>
          <a:p>
            <a:pPr eaLnBrk="1" hangingPunct="1">
              <a:spcBef>
                <a:spcPts val="1200"/>
              </a:spcBef>
            </a:pPr>
            <a:r>
              <a:rPr lang="en-US" altLang="en-US" sz="2400" dirty="0">
                <a:latin typeface="+mj-lt"/>
                <a:cs typeface="Arial" panose="020B0604020202020204" pitchFamily="34" charset="0"/>
              </a:rPr>
              <a:t>Repair costs  and maintenance history </a:t>
            </a:r>
            <a:br>
              <a:rPr lang="en-US" altLang="en-US" sz="2400" dirty="0">
                <a:latin typeface="+mj-lt"/>
                <a:cs typeface="Arial" panose="020B0604020202020204" pitchFamily="34" charset="0"/>
              </a:rPr>
            </a:br>
            <a:r>
              <a:rPr lang="en-US" altLang="en-US" sz="2400" dirty="0">
                <a:latin typeface="+mj-lt"/>
                <a:cs typeface="Arial" panose="020B0604020202020204" pitchFamily="34" charset="0"/>
              </a:rPr>
              <a:t>uncertain. </a:t>
            </a:r>
          </a:p>
          <a:p>
            <a:pPr eaLnBrk="1" hangingPunct="1">
              <a:spcBef>
                <a:spcPts val="1200"/>
              </a:spcBef>
            </a:pPr>
            <a:r>
              <a:rPr lang="en-US" altLang="en-US" sz="2400" dirty="0">
                <a:latin typeface="+mj-lt"/>
                <a:cs typeface="Arial" panose="020B0604020202020204" pitchFamily="34" charset="0"/>
              </a:rPr>
              <a:t>Have a certified mechanic perform a thorough inspection prior to purchase.</a:t>
            </a:r>
          </a:p>
          <a:p>
            <a:pPr eaLnBrk="1" hangingPunct="1">
              <a:spcBef>
                <a:spcPts val="1200"/>
              </a:spcBef>
            </a:pPr>
            <a:r>
              <a:rPr lang="en-US" altLang="en-US" sz="2400" dirty="0">
                <a:latin typeface="+mj-lt"/>
                <a:cs typeface="Arial" panose="020B0604020202020204" pitchFamily="34" charset="0"/>
              </a:rPr>
              <a:t>Cheaper to register and insure in general.</a:t>
            </a:r>
          </a:p>
          <a:p>
            <a:pPr marL="0" indent="0">
              <a:buNone/>
            </a:pPr>
            <a:endParaRPr lang="en-US" sz="2400" dirty="0"/>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53200" y="1088322"/>
            <a:ext cx="1979964" cy="200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662737" y="3238500"/>
            <a:ext cx="1905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id="{E3E5721A-6C9C-45DF-92B8-D68227C684AA}"/>
              </a:ext>
            </a:extLst>
          </p:cNvPr>
          <p:cNvSpPr>
            <a:spLocks noGrp="1"/>
          </p:cNvSpPr>
          <p:nvPr>
            <p:ph type="sldNum" sz="quarter" idx="12"/>
          </p:nvPr>
        </p:nvSpPr>
        <p:spPr/>
        <p:txBody>
          <a:bodyPr/>
          <a:lstStyle/>
          <a:p>
            <a:r>
              <a:rPr lang="en-US">
                <a:solidFill>
                  <a:prstClr val="black">
                    <a:tint val="75000"/>
                  </a:prstClr>
                </a:solidFill>
              </a:rPr>
              <a:t>7.2 - </a:t>
            </a:r>
            <a:fld id="{35D03780-7EDB-1345-A052-E7FB1ADF62AA}"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1926166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Vehicle Inspection </a:t>
            </a:r>
          </a:p>
        </p:txBody>
      </p:sp>
      <p:sp>
        <p:nvSpPr>
          <p:cNvPr id="3" name="Content Placeholder 2"/>
          <p:cNvSpPr>
            <a:spLocks noGrp="1"/>
          </p:cNvSpPr>
          <p:nvPr>
            <p:ph idx="1"/>
          </p:nvPr>
        </p:nvSpPr>
        <p:spPr>
          <a:xfrm>
            <a:off x="761035" y="1171638"/>
            <a:ext cx="7543800" cy="792162"/>
          </a:xfrm>
        </p:spPr>
        <p:txBody>
          <a:bodyPr>
            <a:normAutofit/>
          </a:bodyPr>
          <a:lstStyle/>
          <a:p>
            <a:pPr marL="0" indent="0">
              <a:buNone/>
            </a:pPr>
            <a:r>
              <a:rPr lang="en-US" sz="2400" dirty="0">
                <a:latin typeface="+mj-lt"/>
                <a:cs typeface="Arial" panose="020B0604020202020204" pitchFamily="34" charset="0"/>
              </a:rPr>
              <a:t>What should you check before purchasing  a used vehicle?</a:t>
            </a:r>
          </a:p>
          <a:p>
            <a:pPr marL="0" indent="0">
              <a:buNone/>
            </a:pPr>
            <a:endParaRPr lang="en-US" sz="2400" dirty="0">
              <a:latin typeface="+mj-lt"/>
              <a:cs typeface="Arial" panose="020B0604020202020204" pitchFamily="34" charset="0"/>
            </a:endParaRPr>
          </a:p>
          <a:p>
            <a:pPr marL="0" indent="0">
              <a:buNone/>
            </a:pPr>
            <a:endParaRPr lang="en-US" sz="2400" dirty="0">
              <a:latin typeface="+mj-lt"/>
              <a:cs typeface="Arial" panose="020B0604020202020204" pitchFamily="34" charset="0"/>
            </a:endParaRPr>
          </a:p>
          <a:p>
            <a:pPr marL="0" indent="0">
              <a:buNone/>
            </a:pPr>
            <a:endParaRPr lang="en-US" sz="2400" dirty="0">
              <a:latin typeface="+mj-lt"/>
              <a:cs typeface="Arial" panose="020B0604020202020204" pitchFamily="34" charset="0"/>
            </a:endParaRPr>
          </a:p>
          <a:p>
            <a:pPr marL="0" indent="0">
              <a:buNone/>
            </a:pPr>
            <a:endParaRPr lang="en-US" sz="2400" dirty="0">
              <a:latin typeface="+mj-lt"/>
              <a:cs typeface="Arial" panose="020B0604020202020204" pitchFamily="34" charset="0"/>
            </a:endParaRPr>
          </a:p>
          <a:p>
            <a:pPr marL="0" indent="0">
              <a:buNone/>
            </a:pPr>
            <a:endParaRPr lang="en-US" sz="2400" dirty="0">
              <a:latin typeface="+mj-lt"/>
              <a:cs typeface="Arial" panose="020B0604020202020204" pitchFamily="34" charset="0"/>
            </a:endParaRPr>
          </a:p>
          <a:p>
            <a:pPr marL="0" indent="0">
              <a:buNone/>
            </a:pPr>
            <a:endParaRPr lang="en-US" sz="2400" dirty="0">
              <a:latin typeface="+mj-lt"/>
              <a:cs typeface="Arial" panose="020B0604020202020204" pitchFamily="34" charset="0"/>
            </a:endParaRPr>
          </a:p>
          <a:p>
            <a:pPr marL="0" indent="0">
              <a:buNone/>
            </a:pPr>
            <a:endParaRPr lang="en-US" sz="2400" dirty="0">
              <a:latin typeface="+mj-lt"/>
              <a:cs typeface="Arial" panose="020B0604020202020204" pitchFamily="34" charset="0"/>
            </a:endParaRPr>
          </a:p>
          <a:p>
            <a:pPr marL="0" indent="0">
              <a:buNone/>
            </a:pPr>
            <a:endParaRPr lang="en-US" sz="2400" dirty="0">
              <a:latin typeface="+mj-lt"/>
              <a:cs typeface="Arial" panose="020B0604020202020204" pitchFamily="34" charset="0"/>
            </a:endParaRPr>
          </a:p>
          <a:p>
            <a:pPr marL="0" indent="0">
              <a:buNone/>
            </a:pPr>
            <a:endParaRPr lang="en-US" sz="2400" dirty="0">
              <a:latin typeface="+mj-lt"/>
              <a:cs typeface="Arial" panose="020B0604020202020204" pitchFamily="34" charset="0"/>
            </a:endParaRPr>
          </a:p>
          <a:p>
            <a:pPr marL="0" indent="0">
              <a:buNone/>
            </a:pPr>
            <a:endParaRPr lang="en-US" sz="2400" dirty="0">
              <a:latin typeface="+mj-lt"/>
              <a:cs typeface="Arial" panose="020B0604020202020204" pitchFamily="34" charset="0"/>
            </a:endParaRPr>
          </a:p>
        </p:txBody>
      </p:sp>
      <p:sp>
        <p:nvSpPr>
          <p:cNvPr id="7" name="Content Placeholder 2"/>
          <p:cNvSpPr txBox="1">
            <a:spLocks/>
          </p:cNvSpPr>
          <p:nvPr/>
        </p:nvSpPr>
        <p:spPr>
          <a:xfrm>
            <a:off x="2455278" y="5629086"/>
            <a:ext cx="4233441" cy="5103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sz="2400" b="0" dirty="0">
                <a:latin typeface="+mj-lt"/>
                <a:cs typeface="Arial" panose="020B0604020202020204" pitchFamily="34" charset="0"/>
              </a:rPr>
              <a:t>As much as you possibly can …</a:t>
            </a:r>
          </a:p>
        </p:txBody>
      </p:sp>
      <p:pic>
        <p:nvPicPr>
          <p:cNvPr id="6" name="Picture 5"/>
          <p:cNvPicPr>
            <a:picLocks noChangeAspect="1"/>
          </p:cNvPicPr>
          <p:nvPr/>
        </p:nvPicPr>
        <p:blipFill>
          <a:blip r:embed="rId3"/>
          <a:stretch>
            <a:fillRect/>
          </a:stretch>
        </p:blipFill>
        <p:spPr>
          <a:xfrm>
            <a:off x="1745799" y="1828800"/>
            <a:ext cx="5652401" cy="3750534"/>
          </a:xfrm>
          <a:prstGeom prst="rect">
            <a:avLst/>
          </a:prstGeom>
        </p:spPr>
      </p:pic>
      <p:sp>
        <p:nvSpPr>
          <p:cNvPr id="4" name="Slide Number Placeholder 3">
            <a:extLst>
              <a:ext uri="{FF2B5EF4-FFF2-40B4-BE49-F238E27FC236}">
                <a16:creationId xmlns:a16="http://schemas.microsoft.com/office/drawing/2014/main" id="{8D5326E7-D9CA-41B3-A383-242FAB3D94A3}"/>
              </a:ext>
            </a:extLst>
          </p:cNvPr>
          <p:cNvSpPr>
            <a:spLocks noGrp="1"/>
          </p:cNvSpPr>
          <p:nvPr>
            <p:ph type="sldNum" sz="quarter" idx="12"/>
          </p:nvPr>
        </p:nvSpPr>
        <p:spPr>
          <a:xfrm>
            <a:off x="6553200" y="6237448"/>
            <a:ext cx="2133600" cy="365125"/>
          </a:xfrm>
        </p:spPr>
        <p:txBody>
          <a:bodyPr/>
          <a:lstStyle/>
          <a:p>
            <a:r>
              <a:rPr lang="en-US" dirty="0">
                <a:solidFill>
                  <a:prstClr val="black">
                    <a:tint val="75000"/>
                  </a:prstClr>
                </a:solidFill>
              </a:rPr>
              <a:t>7.2 - </a:t>
            </a:r>
            <a:fld id="{35D03780-7EDB-1345-A052-E7FB1ADF62AA}"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38685137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Calculate Cost to Own a Vehicle</a:t>
            </a:r>
          </a:p>
        </p:txBody>
      </p:sp>
      <p:sp>
        <p:nvSpPr>
          <p:cNvPr id="3" name="Content Placeholder 2"/>
          <p:cNvSpPr>
            <a:spLocks noGrp="1"/>
          </p:cNvSpPr>
          <p:nvPr>
            <p:ph idx="1"/>
          </p:nvPr>
        </p:nvSpPr>
        <p:spPr>
          <a:xfrm>
            <a:off x="1066800" y="1447800"/>
            <a:ext cx="7620000" cy="4678363"/>
          </a:xfrm>
        </p:spPr>
        <p:txBody>
          <a:bodyPr>
            <a:noAutofit/>
          </a:bodyPr>
          <a:lstStyle/>
          <a:p>
            <a:pPr marL="0" indent="0">
              <a:buNone/>
            </a:pPr>
            <a:r>
              <a:rPr lang="en-US" sz="2400" u="sng" dirty="0">
                <a:latin typeface="+mj-lt"/>
                <a:cs typeface="Arial" panose="020B0604020202020204" pitchFamily="34" charset="0"/>
              </a:rPr>
              <a:t>Fixed Costs</a:t>
            </a:r>
            <a:r>
              <a:rPr lang="en-US" sz="2400" dirty="0">
                <a:latin typeface="+mj-lt"/>
                <a:cs typeface="Arial" panose="020B0604020202020204" pitchFamily="34" charset="0"/>
              </a:rPr>
              <a:t>:  loan payments, insurance, registration</a:t>
            </a:r>
          </a:p>
          <a:p>
            <a:pPr marL="0" indent="0">
              <a:buNone/>
            </a:pPr>
            <a:r>
              <a:rPr lang="en-US" sz="2400" u="sng" dirty="0">
                <a:latin typeface="+mj-lt"/>
                <a:cs typeface="Arial" panose="020B0604020202020204" pitchFamily="34" charset="0"/>
              </a:rPr>
              <a:t>Flexible Costs</a:t>
            </a:r>
            <a:r>
              <a:rPr lang="en-US" sz="2400" dirty="0">
                <a:latin typeface="+mj-lt"/>
                <a:cs typeface="Arial" panose="020B0604020202020204" pitchFamily="34" charset="0"/>
              </a:rPr>
              <a:t>:</a:t>
            </a:r>
          </a:p>
          <a:p>
            <a:pPr>
              <a:buFont typeface="Wingdings" panose="05000000000000000000" pitchFamily="2" charset="2"/>
              <a:buChar char="ü"/>
            </a:pPr>
            <a:r>
              <a:rPr lang="en-US" sz="2400" dirty="0">
                <a:latin typeface="+mj-lt"/>
                <a:cs typeface="Arial" panose="020B0604020202020204" pitchFamily="34" charset="0"/>
              </a:rPr>
              <a:t>Gas</a:t>
            </a:r>
          </a:p>
          <a:p>
            <a:pPr>
              <a:buFont typeface="Wingdings" panose="05000000000000000000" pitchFamily="2" charset="2"/>
              <a:buChar char="ü"/>
            </a:pPr>
            <a:r>
              <a:rPr lang="en-US" sz="2400" dirty="0">
                <a:latin typeface="+mj-lt"/>
                <a:cs typeface="Arial" panose="020B0604020202020204" pitchFamily="34" charset="0"/>
              </a:rPr>
              <a:t>Oil </a:t>
            </a:r>
          </a:p>
          <a:p>
            <a:pPr>
              <a:buFont typeface="Wingdings" panose="05000000000000000000" pitchFamily="2" charset="2"/>
              <a:buChar char="ü"/>
            </a:pPr>
            <a:r>
              <a:rPr lang="en-US" sz="2400" dirty="0">
                <a:latin typeface="+mj-lt"/>
                <a:cs typeface="Arial" panose="020B0604020202020204" pitchFamily="34" charset="0"/>
              </a:rPr>
              <a:t>Tires </a:t>
            </a:r>
          </a:p>
          <a:p>
            <a:pPr>
              <a:buFont typeface="Wingdings" panose="05000000000000000000" pitchFamily="2" charset="2"/>
              <a:buChar char="ü"/>
            </a:pPr>
            <a:r>
              <a:rPr lang="en-US" sz="2400" dirty="0">
                <a:latin typeface="+mj-lt"/>
                <a:cs typeface="Arial" panose="020B0604020202020204" pitchFamily="34" charset="0"/>
              </a:rPr>
              <a:t>Preventive maintenance</a:t>
            </a:r>
          </a:p>
          <a:p>
            <a:pPr>
              <a:buFont typeface="Wingdings" panose="05000000000000000000" pitchFamily="2" charset="2"/>
              <a:buChar char="ü"/>
            </a:pPr>
            <a:r>
              <a:rPr lang="en-US" sz="2400" dirty="0">
                <a:latin typeface="+mj-lt"/>
                <a:cs typeface="Arial" panose="020B0604020202020204" pitchFamily="34" charset="0"/>
              </a:rPr>
              <a:t>Repairs </a:t>
            </a:r>
          </a:p>
          <a:p>
            <a:pPr>
              <a:buFont typeface="Wingdings" panose="05000000000000000000" pitchFamily="2" charset="2"/>
              <a:buChar char="ü"/>
            </a:pPr>
            <a:r>
              <a:rPr lang="en-US" sz="2400" dirty="0">
                <a:latin typeface="+mj-lt"/>
                <a:cs typeface="Arial" panose="020B0604020202020204" pitchFamily="34" charset="0"/>
              </a:rPr>
              <a:t>Parking fees</a:t>
            </a:r>
          </a:p>
          <a:p>
            <a:pPr marL="0" indent="0">
              <a:buNone/>
            </a:pPr>
            <a:br>
              <a:rPr lang="en-US" sz="2400" dirty="0">
                <a:latin typeface="+mj-lt"/>
                <a:cs typeface="Arial" panose="020B0604020202020204" pitchFamily="34" charset="0"/>
              </a:rPr>
            </a:br>
            <a:r>
              <a:rPr lang="en-US" sz="2400" dirty="0">
                <a:latin typeface="+mj-lt"/>
                <a:cs typeface="Arial" panose="020B0604020202020204" pitchFamily="34" charset="0"/>
              </a:rPr>
              <a:t>Now, how much can you afford?</a:t>
            </a:r>
          </a:p>
        </p:txBody>
      </p:sp>
      <p:pic>
        <p:nvPicPr>
          <p:cNvPr id="15365" name="Picture 5" descr="C:\Users\cp8035\AppData\Local\Microsoft\Windows\Temporary Internet Files\Content.IE5\8Z38ADZ6\MP900442235[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867400" y="1981200"/>
            <a:ext cx="2800350" cy="3733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DD43763-B08C-4AA9-B45E-B7708B44AAF7}"/>
              </a:ext>
            </a:extLst>
          </p:cNvPr>
          <p:cNvSpPr>
            <a:spLocks noGrp="1"/>
          </p:cNvSpPr>
          <p:nvPr>
            <p:ph type="sldNum" sz="quarter" idx="12"/>
          </p:nvPr>
        </p:nvSpPr>
        <p:spPr>
          <a:xfrm>
            <a:off x="6553200" y="6172200"/>
            <a:ext cx="2133600" cy="365125"/>
          </a:xfrm>
        </p:spPr>
        <p:txBody>
          <a:bodyPr/>
          <a:lstStyle/>
          <a:p>
            <a:r>
              <a:rPr lang="en-US" dirty="0">
                <a:solidFill>
                  <a:prstClr val="black">
                    <a:tint val="75000"/>
                  </a:prstClr>
                </a:solidFill>
              </a:rPr>
              <a:t>7.2 - </a:t>
            </a:r>
            <a:fld id="{35D03780-7EDB-1345-A052-E7FB1ADF62AA}"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5293524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pPr eaLnBrk="1" hangingPunct="1"/>
            <a:r>
              <a:rPr lang="en-US" altLang="en-US" sz="3600" dirty="0"/>
              <a:t>NHTSA Rollover Resistance Rating</a:t>
            </a:r>
          </a:p>
        </p:txBody>
      </p:sp>
      <p:sp>
        <p:nvSpPr>
          <p:cNvPr id="27651" name="Rectangle 3"/>
          <p:cNvSpPr>
            <a:spLocks noGrp="1" noChangeArrowheads="1"/>
          </p:cNvSpPr>
          <p:nvPr>
            <p:ph idx="1"/>
          </p:nvPr>
        </p:nvSpPr>
        <p:spPr>
          <a:xfrm>
            <a:off x="461058" y="1181102"/>
            <a:ext cx="4339542" cy="2698174"/>
          </a:xfrm>
        </p:spPr>
        <p:txBody>
          <a:bodyPr>
            <a:noAutofit/>
          </a:bodyPr>
          <a:lstStyle/>
          <a:p>
            <a:pPr eaLnBrk="1" hangingPunct="1">
              <a:lnSpc>
                <a:spcPct val="90000"/>
              </a:lnSpc>
            </a:pPr>
            <a:r>
              <a:rPr lang="en-US" altLang="en-US" sz="2400" dirty="0">
                <a:cs typeface="Arial" panose="020B0604020202020204" pitchFamily="34" charset="0"/>
              </a:rPr>
              <a:t>You can </a:t>
            </a:r>
            <a:r>
              <a:rPr lang="en-US" altLang="en-US" sz="2400" u="sng" dirty="0">
                <a:cs typeface="Arial" panose="020B0604020202020204" pitchFamily="34" charset="0"/>
              </a:rPr>
              <a:t>reduce your chance of being killed </a:t>
            </a:r>
            <a:r>
              <a:rPr lang="en-US" altLang="en-US" sz="2400" dirty="0">
                <a:cs typeface="Arial" panose="020B0604020202020204" pitchFamily="34" charset="0"/>
              </a:rPr>
              <a:t>in a rollover by about 75% just by wearing your seat belt.</a:t>
            </a:r>
          </a:p>
          <a:p>
            <a:pPr>
              <a:lnSpc>
                <a:spcPct val="90000"/>
              </a:lnSpc>
            </a:pPr>
            <a:r>
              <a:rPr lang="en-US" sz="2400" dirty="0"/>
              <a:t>Check tire pressure and tread on all four tires to maintain balance and control </a:t>
            </a:r>
          </a:p>
          <a:p>
            <a:pPr eaLnBrk="1" hangingPunct="1">
              <a:lnSpc>
                <a:spcPct val="90000"/>
              </a:lnSpc>
            </a:pPr>
            <a:endParaRPr lang="en-US" altLang="en-US" sz="2400" dirty="0">
              <a:latin typeface="Arial" panose="020B0604020202020204" pitchFamily="34" charset="0"/>
              <a:cs typeface="Arial" panose="020B0604020202020204" pitchFamily="34" charset="0"/>
            </a:endParaRPr>
          </a:p>
          <a:p>
            <a:pPr eaLnBrk="1" hangingPunct="1">
              <a:lnSpc>
                <a:spcPct val="90000"/>
              </a:lnSpc>
            </a:pPr>
            <a:endParaRPr lang="en-US" altLang="en-US" sz="2400" dirty="0">
              <a:latin typeface="Arial" panose="020B0604020202020204" pitchFamily="34" charset="0"/>
              <a:cs typeface="Arial" panose="020B0604020202020204" pitchFamily="34" charset="0"/>
            </a:endParaRPr>
          </a:p>
          <a:p>
            <a:pPr eaLnBrk="1" hangingPunct="1">
              <a:lnSpc>
                <a:spcPct val="90000"/>
              </a:lnSpc>
            </a:pPr>
            <a:endParaRPr lang="en-US" altLang="en-US" sz="2400" dirty="0">
              <a:latin typeface="Arial" panose="020B0604020202020204" pitchFamily="34" charset="0"/>
              <a:cs typeface="Arial" panose="020B0604020202020204" pitchFamily="34" charset="0"/>
            </a:endParaRPr>
          </a:p>
        </p:txBody>
      </p:sp>
      <p:pic>
        <p:nvPicPr>
          <p:cNvPr id="27653" name="Picture 6" descr="http://images.onhealth.com/ch1/in-depth/content/media/ww5r535.jpg"/>
          <p:cNvPicPr>
            <a:picLocks noChangeAspect="1" noChangeArrowheads="1"/>
          </p:cNvPicPr>
          <p:nvPr/>
        </p:nvPicPr>
        <p:blipFill>
          <a:blip r:embed="rId3" r:link="rId4">
            <a:extLst>
              <a:ext uri="{28A0092B-C50C-407E-A947-70E740481C1C}">
                <a14:useLocalDpi xmlns:a14="http://schemas.microsoft.com/office/drawing/2010/main"/>
              </a:ext>
            </a:extLst>
          </a:blip>
          <a:srcRect/>
          <a:stretch>
            <a:fillRect/>
          </a:stretch>
        </p:blipFill>
        <p:spPr bwMode="auto">
          <a:xfrm>
            <a:off x="5040408" y="1066800"/>
            <a:ext cx="3759264" cy="2819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84872" y="4033433"/>
            <a:ext cx="4114800" cy="707886"/>
          </a:xfrm>
          <a:prstGeom prst="rect">
            <a:avLst/>
          </a:prstGeom>
        </p:spPr>
        <p:txBody>
          <a:bodyPr wrap="square">
            <a:spAutoFit/>
          </a:bodyPr>
          <a:lstStyle/>
          <a:p>
            <a:pPr algn="ctr"/>
            <a:r>
              <a:rPr lang="en-US" sz="2000" dirty="0">
                <a:latin typeface="+mj-lt"/>
              </a:rPr>
              <a:t>Rollovers have a higher fatality rate than other kinds of crashes.</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2120" y="4891626"/>
            <a:ext cx="3642536" cy="400127"/>
          </a:xfrm>
          <a:prstGeom prst="rect">
            <a:avLst/>
          </a:prstGeom>
        </p:spPr>
      </p:pic>
      <p:sp>
        <p:nvSpPr>
          <p:cNvPr id="2" name="Slide Number Placeholder 1">
            <a:extLst>
              <a:ext uri="{FF2B5EF4-FFF2-40B4-BE49-F238E27FC236}">
                <a16:creationId xmlns:a16="http://schemas.microsoft.com/office/drawing/2014/main" id="{34344BEC-D2BE-44DC-8251-A8D4C392053F}"/>
              </a:ext>
            </a:extLst>
          </p:cNvPr>
          <p:cNvSpPr>
            <a:spLocks noGrp="1"/>
          </p:cNvSpPr>
          <p:nvPr>
            <p:ph type="sldNum" sz="quarter" idx="12"/>
          </p:nvPr>
        </p:nvSpPr>
        <p:spPr/>
        <p:txBody>
          <a:bodyPr/>
          <a:lstStyle/>
          <a:p>
            <a:r>
              <a:rPr lang="en-US">
                <a:solidFill>
                  <a:prstClr val="black">
                    <a:tint val="75000"/>
                  </a:prstClr>
                </a:solidFill>
              </a:rPr>
              <a:t>7.2 - </a:t>
            </a:r>
            <a:fld id="{35D03780-7EDB-1345-A052-E7FB1ADF62AA}" type="slidenum">
              <a:rPr lang="en-US" smtClean="0">
                <a:solidFill>
                  <a:prstClr val="black">
                    <a:tint val="75000"/>
                  </a:prstClr>
                </a:solidFill>
              </a:rPr>
              <a:pPr/>
              <a:t>18</a:t>
            </a:fld>
            <a:endParaRPr lang="en-US" dirty="0">
              <a:solidFill>
                <a:prstClr val="black">
                  <a:tint val="75000"/>
                </a:prstClr>
              </a:solidFill>
            </a:endParaRPr>
          </a:p>
        </p:txBody>
      </p:sp>
      <p:pic>
        <p:nvPicPr>
          <p:cNvPr id="9" name="Picture 8">
            <a:extLst>
              <a:ext uri="{FF2B5EF4-FFF2-40B4-BE49-F238E27FC236}">
                <a16:creationId xmlns:a16="http://schemas.microsoft.com/office/drawing/2014/main" id="{4A65D7B1-C832-4EFF-977B-DB94616FE112}"/>
              </a:ext>
            </a:extLst>
          </p:cNvPr>
          <p:cNvPicPr/>
          <p:nvPr/>
        </p:nvPicPr>
        <p:blipFill>
          <a:blip r:embed="rId6" cstate="email">
            <a:extLst>
              <a:ext uri="{28A0092B-C50C-407E-A947-70E740481C1C}">
                <a14:useLocalDpi xmlns:a14="http://schemas.microsoft.com/office/drawing/2010/main"/>
              </a:ext>
            </a:extLst>
          </a:blip>
          <a:stretch>
            <a:fillRect/>
          </a:stretch>
        </p:blipFill>
        <p:spPr>
          <a:xfrm>
            <a:off x="907368" y="3886248"/>
            <a:ext cx="2971800" cy="2026222"/>
          </a:xfrm>
          <a:prstGeom prst="rect">
            <a:avLst/>
          </a:prstGeom>
        </p:spPr>
      </p:pic>
    </p:spTree>
    <p:extLst>
      <p:ext uri="{BB962C8B-B14F-4D97-AF65-F5344CB8AC3E}">
        <p14:creationId xmlns:p14="http://schemas.microsoft.com/office/powerpoint/2010/main" val="2398913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4"/>
          <p:cNvSpPr>
            <a:spLocks noGrp="1" noChangeArrowheads="1"/>
          </p:cNvSpPr>
          <p:nvPr>
            <p:ph type="title"/>
          </p:nvPr>
        </p:nvSpPr>
        <p:spPr>
          <a:xfrm>
            <a:off x="472633" y="274638"/>
            <a:ext cx="8229600" cy="1173162"/>
          </a:xfrm>
          <a:noFill/>
        </p:spPr>
        <p:txBody>
          <a:bodyPr>
            <a:noAutofit/>
          </a:bodyPr>
          <a:lstStyle/>
          <a:p>
            <a:pPr eaLnBrk="1" hangingPunct="1"/>
            <a:r>
              <a:rPr lang="en-US" altLang="en-US" sz="3600" dirty="0"/>
              <a:t>Around-the-Vehicle </a:t>
            </a:r>
            <a:br>
              <a:rPr lang="en-US" altLang="en-US" sz="3600" dirty="0"/>
            </a:br>
            <a:r>
              <a:rPr lang="en-US" altLang="en-US" sz="3600" dirty="0"/>
              <a:t>Maintenance Checks</a:t>
            </a:r>
          </a:p>
        </p:txBody>
      </p:sp>
      <p:sp>
        <p:nvSpPr>
          <p:cNvPr id="55298" name="Rectangle 3"/>
          <p:cNvSpPr>
            <a:spLocks noGrp="1" noChangeArrowheads="1"/>
          </p:cNvSpPr>
          <p:nvPr>
            <p:ph idx="1"/>
          </p:nvPr>
        </p:nvSpPr>
        <p:spPr>
          <a:xfrm>
            <a:off x="636026" y="1881591"/>
            <a:ext cx="5266481" cy="3794124"/>
          </a:xfrm>
        </p:spPr>
        <p:txBody>
          <a:bodyPr>
            <a:normAutofit/>
          </a:bodyPr>
          <a:lstStyle/>
          <a:p>
            <a:pPr marL="457200" eaLnBrk="1" hangingPunct="1">
              <a:lnSpc>
                <a:spcPct val="90000"/>
              </a:lnSpc>
              <a:buFontTx/>
              <a:buNone/>
            </a:pPr>
            <a:r>
              <a:rPr lang="en-US" altLang="en-US" sz="2400" b="1" dirty="0">
                <a:latin typeface="+mj-lt"/>
                <a:cs typeface="Arial" panose="020B0604020202020204" pitchFamily="34" charset="0"/>
              </a:rPr>
              <a:t>Check around the vehicle to:</a:t>
            </a:r>
          </a:p>
          <a:p>
            <a:pPr marL="457200" eaLnBrk="1" hangingPunct="1">
              <a:lnSpc>
                <a:spcPct val="90000"/>
              </a:lnSpc>
              <a:spcBef>
                <a:spcPts val="1200"/>
              </a:spcBef>
            </a:pPr>
            <a:r>
              <a:rPr lang="en-US" altLang="en-US" sz="2400" dirty="0">
                <a:latin typeface="+mj-lt"/>
                <a:cs typeface="Arial" panose="020B0604020202020204" pitchFamily="34" charset="0"/>
              </a:rPr>
              <a:t>Inspect windshield wiper blades. </a:t>
            </a:r>
          </a:p>
          <a:p>
            <a:pPr marL="457200" eaLnBrk="1" hangingPunct="1">
              <a:lnSpc>
                <a:spcPct val="90000"/>
              </a:lnSpc>
              <a:spcBef>
                <a:spcPts val="1200"/>
              </a:spcBef>
            </a:pPr>
            <a:r>
              <a:rPr lang="en-US" altLang="en-US" sz="2400" dirty="0">
                <a:latin typeface="+mj-lt"/>
                <a:cs typeface="Arial" panose="020B0604020202020204" pitchFamily="34" charset="0"/>
              </a:rPr>
              <a:t>Check lights are clean and working.</a:t>
            </a:r>
          </a:p>
          <a:p>
            <a:pPr marL="457200" eaLnBrk="1" hangingPunct="1">
              <a:lnSpc>
                <a:spcPct val="90000"/>
              </a:lnSpc>
              <a:spcBef>
                <a:spcPts val="1200"/>
              </a:spcBef>
            </a:pPr>
            <a:r>
              <a:rPr lang="en-US" altLang="en-US" sz="2400" dirty="0">
                <a:latin typeface="+mj-lt"/>
                <a:cs typeface="Arial" panose="020B0604020202020204" pitchFamily="34" charset="0"/>
              </a:rPr>
              <a:t>Keep tires inflated.</a:t>
            </a:r>
          </a:p>
          <a:p>
            <a:pPr marL="457200" eaLnBrk="1" hangingPunct="1">
              <a:lnSpc>
                <a:spcPct val="90000"/>
              </a:lnSpc>
              <a:spcBef>
                <a:spcPts val="1200"/>
              </a:spcBef>
            </a:pPr>
            <a:r>
              <a:rPr lang="en-US" altLang="en-US" sz="2400" dirty="0">
                <a:latin typeface="+mj-lt"/>
                <a:cs typeface="Arial" panose="020B0604020202020204" pitchFamily="34" charset="0"/>
              </a:rPr>
              <a:t>Look for signs of oil seepage. </a:t>
            </a:r>
          </a:p>
          <a:p>
            <a:pPr marL="457200" eaLnBrk="1" hangingPunct="1">
              <a:lnSpc>
                <a:spcPct val="90000"/>
              </a:lnSpc>
              <a:spcBef>
                <a:spcPts val="1200"/>
              </a:spcBef>
            </a:pPr>
            <a:r>
              <a:rPr lang="en-US" altLang="en-US" sz="2400" dirty="0">
                <a:latin typeface="+mj-lt"/>
                <a:cs typeface="Arial" panose="020B0604020202020204" pitchFamily="34" charset="0"/>
              </a:rPr>
              <a:t>Look underneath the vehicle for loose or broken exhaust clamps </a:t>
            </a:r>
            <a:br>
              <a:rPr lang="en-US" altLang="en-US" sz="2400" dirty="0">
                <a:latin typeface="+mj-lt"/>
                <a:cs typeface="Arial" panose="020B0604020202020204" pitchFamily="34" charset="0"/>
              </a:rPr>
            </a:br>
            <a:r>
              <a:rPr lang="en-US" altLang="en-US" sz="2400" dirty="0">
                <a:latin typeface="+mj-lt"/>
                <a:cs typeface="Arial" panose="020B0604020202020204" pitchFamily="34" charset="0"/>
              </a:rPr>
              <a:t>and supports.</a:t>
            </a:r>
          </a:p>
        </p:txBody>
      </p:sp>
      <p:pic>
        <p:nvPicPr>
          <p:cNvPr id="55300" name="Picture 5" descr="Auto Exhaust Whistl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4674"/>
          <a:stretch/>
        </p:blipFill>
        <p:spPr bwMode="auto">
          <a:xfrm>
            <a:off x="6934200" y="1524000"/>
            <a:ext cx="1525148"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6" descr="Mechanic 2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02507" y="3902075"/>
            <a:ext cx="2820946" cy="1773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436705D-2AF4-4CBA-ACBC-39BDE7794559}"/>
              </a:ext>
            </a:extLst>
          </p:cNvPr>
          <p:cNvSpPr>
            <a:spLocks noGrp="1"/>
          </p:cNvSpPr>
          <p:nvPr>
            <p:ph type="sldNum" sz="quarter" idx="12"/>
          </p:nvPr>
        </p:nvSpPr>
        <p:spPr/>
        <p:txBody>
          <a:bodyPr/>
          <a:lstStyle/>
          <a:p>
            <a:r>
              <a:rPr lang="en-US">
                <a:solidFill>
                  <a:prstClr val="black">
                    <a:tint val="75000"/>
                  </a:prstClr>
                </a:solidFill>
              </a:rPr>
              <a:t>7.2 - </a:t>
            </a:r>
            <a:fld id="{35D03780-7EDB-1345-A052-E7FB1ADF62AA}"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1735918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054601"/>
          </a:xfrm>
        </p:spPr>
        <p:txBody>
          <a:bodyPr>
            <a:noAutofit/>
          </a:bodyPr>
          <a:lstStyle/>
          <a:p>
            <a:pPr>
              <a:spcBef>
                <a:spcPts val="1200"/>
              </a:spcBef>
              <a:spcAft>
                <a:spcPts val="1200"/>
              </a:spcAft>
            </a:pPr>
            <a:r>
              <a:rPr lang="en-US" dirty="0"/>
              <a:t>Owning Vehicle – Trip Planning Objectives</a:t>
            </a:r>
            <a:endParaRPr lang="en-US" sz="2700" i="1" dirty="0"/>
          </a:p>
        </p:txBody>
      </p:sp>
      <p:sp>
        <p:nvSpPr>
          <p:cNvPr id="3" name="Content Placeholder 2"/>
          <p:cNvSpPr>
            <a:spLocks noGrp="1"/>
          </p:cNvSpPr>
          <p:nvPr>
            <p:ph idx="1"/>
          </p:nvPr>
        </p:nvSpPr>
        <p:spPr>
          <a:xfrm>
            <a:off x="1295400" y="1828800"/>
            <a:ext cx="6248400" cy="3896811"/>
          </a:xfrm>
        </p:spPr>
        <p:txBody>
          <a:bodyPr>
            <a:normAutofit/>
          </a:bodyPr>
          <a:lstStyle/>
          <a:p>
            <a:pPr marL="0" indent="0">
              <a:buNone/>
            </a:pPr>
            <a:r>
              <a:rPr lang="en-US" sz="2800" dirty="0">
                <a:latin typeface="+mj-lt"/>
              </a:rPr>
              <a:t>Responsibilities for owning and operating a vehicle:</a:t>
            </a:r>
            <a:endParaRPr lang="en-US" sz="2800" dirty="0">
              <a:latin typeface="+mj-lt"/>
              <a:cs typeface="Arial" panose="020B0604020202020204" pitchFamily="34" charset="0"/>
            </a:endParaRPr>
          </a:p>
          <a:p>
            <a:r>
              <a:rPr lang="en-US" sz="2800" dirty="0">
                <a:latin typeface="+mj-lt"/>
                <a:cs typeface="Arial" panose="020B0604020202020204" pitchFamily="34" charset="0"/>
              </a:rPr>
              <a:t>Insurance Requirements</a:t>
            </a:r>
          </a:p>
          <a:p>
            <a:r>
              <a:rPr lang="en-US" sz="2800" dirty="0">
                <a:latin typeface="+mj-lt"/>
                <a:cs typeface="Arial" panose="020B0604020202020204" pitchFamily="34" charset="0"/>
              </a:rPr>
              <a:t>Purchasing a Vehicle</a:t>
            </a:r>
          </a:p>
          <a:p>
            <a:r>
              <a:rPr lang="en-US" sz="2800" dirty="0">
                <a:latin typeface="+mj-lt"/>
                <a:cs typeface="Arial" panose="020B0604020202020204" pitchFamily="34" charset="0"/>
              </a:rPr>
              <a:t>Maintaining a Vehicle</a:t>
            </a:r>
          </a:p>
          <a:p>
            <a:pPr marL="0" indent="0">
              <a:buNone/>
            </a:pPr>
            <a:r>
              <a:rPr lang="en-US" sz="2800" dirty="0">
                <a:latin typeface="+mj-lt"/>
                <a:cs typeface="Arial" panose="020B0604020202020204" pitchFamily="34" charset="0"/>
              </a:rPr>
              <a:t>Planning a Trip</a:t>
            </a:r>
          </a:p>
          <a:p>
            <a:r>
              <a:rPr lang="en-US" sz="2800" dirty="0">
                <a:latin typeface="+mj-lt"/>
                <a:cs typeface="Arial" panose="020B0604020202020204" pitchFamily="34" charset="0"/>
              </a:rPr>
              <a:t>Conserving Resources </a:t>
            </a:r>
          </a:p>
          <a:p>
            <a:endParaRPr lang="en-US" sz="28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C247D99C-6CE1-4FEB-983D-1DB13C08B6F0}"/>
              </a:ext>
            </a:extLst>
          </p:cNvPr>
          <p:cNvSpPr>
            <a:spLocks noGrp="1"/>
          </p:cNvSpPr>
          <p:nvPr>
            <p:ph type="sldNum" sz="quarter" idx="12"/>
          </p:nvPr>
        </p:nvSpPr>
        <p:spPr/>
        <p:txBody>
          <a:bodyPr/>
          <a:lstStyle/>
          <a:p>
            <a:r>
              <a:rPr lang="en-US">
                <a:solidFill>
                  <a:prstClr val="black">
                    <a:tint val="75000"/>
                  </a:prstClr>
                </a:solidFill>
              </a:rPr>
              <a:t>7.2 - </a:t>
            </a:r>
            <a:fld id="{35D03780-7EDB-1345-A052-E7FB1ADF62AA}"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552160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a:bodyPr>
          <a:lstStyle/>
          <a:p>
            <a:pPr eaLnBrk="1" hangingPunct="1"/>
            <a:r>
              <a:rPr lang="en-US" altLang="en-US" sz="3600" dirty="0"/>
              <a:t>Under-the-Hood Maintenance Checks</a:t>
            </a:r>
          </a:p>
        </p:txBody>
      </p:sp>
      <p:sp>
        <p:nvSpPr>
          <p:cNvPr id="54275" name="Rectangle 3"/>
          <p:cNvSpPr>
            <a:spLocks noGrp="1" noChangeArrowheads="1"/>
          </p:cNvSpPr>
          <p:nvPr>
            <p:ph idx="1"/>
          </p:nvPr>
        </p:nvSpPr>
        <p:spPr>
          <a:xfrm>
            <a:off x="341364" y="1249362"/>
            <a:ext cx="5791200" cy="5273675"/>
          </a:xfrm>
        </p:spPr>
        <p:txBody>
          <a:bodyPr>
            <a:noAutofit/>
          </a:bodyPr>
          <a:lstStyle/>
          <a:p>
            <a:pPr eaLnBrk="1" hangingPunct="1"/>
            <a:r>
              <a:rPr lang="en-US" altLang="en-US" sz="2400" dirty="0">
                <a:latin typeface="+mj-lt"/>
                <a:cs typeface="Arial" panose="020B0604020202020204" pitchFamily="34" charset="0"/>
              </a:rPr>
              <a:t>Check the antifreeze/coolant level weekly</a:t>
            </a:r>
          </a:p>
          <a:p>
            <a:pPr eaLnBrk="1" hangingPunct="1"/>
            <a:r>
              <a:rPr lang="en-US" altLang="en-US" sz="2400" dirty="0">
                <a:latin typeface="+mj-lt"/>
                <a:cs typeface="Arial" panose="020B0604020202020204" pitchFamily="34" charset="0"/>
              </a:rPr>
              <a:t>Keep windshield washer fluid reservoir full</a:t>
            </a:r>
          </a:p>
          <a:p>
            <a:pPr eaLnBrk="1" hangingPunct="1"/>
            <a:r>
              <a:rPr lang="en-US" altLang="en-US" sz="2400" dirty="0">
                <a:latin typeface="+mj-lt"/>
                <a:cs typeface="Arial" panose="020B0604020202020204" pitchFamily="34" charset="0"/>
              </a:rPr>
              <a:t>Check oil every other fill up</a:t>
            </a:r>
          </a:p>
          <a:p>
            <a:pPr eaLnBrk="1" hangingPunct="1"/>
            <a:r>
              <a:rPr lang="en-US" altLang="en-US" sz="2400" dirty="0">
                <a:latin typeface="+mj-lt"/>
                <a:cs typeface="Arial" panose="020B0604020202020204" pitchFamily="34" charset="0"/>
              </a:rPr>
              <a:t>Check the air filter every other month</a:t>
            </a:r>
          </a:p>
          <a:p>
            <a:pPr eaLnBrk="1" hangingPunct="1"/>
            <a:r>
              <a:rPr lang="en-US" altLang="en-US" sz="2400" dirty="0">
                <a:latin typeface="+mj-lt"/>
                <a:cs typeface="Arial" panose="020B0604020202020204" pitchFamily="34" charset="0"/>
              </a:rPr>
              <a:t>Check the battery with every oil change </a:t>
            </a:r>
          </a:p>
          <a:p>
            <a:pPr marL="0" indent="0" eaLnBrk="1" hangingPunct="1">
              <a:buNone/>
            </a:pPr>
            <a:endParaRPr lang="en-US" altLang="en-US" sz="2400" dirty="0">
              <a:latin typeface="+mj-lt"/>
              <a:cs typeface="Arial" panose="020B0604020202020204" pitchFamily="34" charset="0"/>
            </a:endParaRPr>
          </a:p>
          <a:p>
            <a:pPr marL="0" indent="0" eaLnBrk="1" hangingPunct="1">
              <a:buNone/>
            </a:pPr>
            <a:r>
              <a:rPr lang="en-US" altLang="en-US" sz="2400" dirty="0">
                <a:latin typeface="+mj-lt"/>
                <a:cs typeface="Arial" panose="020B0604020202020204" pitchFamily="34" charset="0"/>
              </a:rPr>
              <a:t>Monthly:</a:t>
            </a:r>
          </a:p>
          <a:p>
            <a:pPr eaLnBrk="1" hangingPunct="1"/>
            <a:r>
              <a:rPr lang="en-US" altLang="en-US" sz="2400" dirty="0">
                <a:latin typeface="+mj-lt"/>
                <a:cs typeface="Arial" panose="020B0604020202020204" pitchFamily="34" charset="0"/>
              </a:rPr>
              <a:t>Inspect belts and hoses </a:t>
            </a:r>
          </a:p>
          <a:p>
            <a:pPr eaLnBrk="1" hangingPunct="1"/>
            <a:r>
              <a:rPr lang="en-US" altLang="en-US" sz="2400" dirty="0">
                <a:latin typeface="+mj-lt"/>
                <a:cs typeface="Arial" panose="020B0604020202020204" pitchFamily="34" charset="0"/>
              </a:rPr>
              <a:t>Check power steering fluid level</a:t>
            </a:r>
          </a:p>
          <a:p>
            <a:pPr eaLnBrk="1" hangingPunct="1"/>
            <a:r>
              <a:rPr lang="en-US" altLang="en-US" sz="2400" dirty="0">
                <a:latin typeface="+mj-lt"/>
                <a:cs typeface="Arial" panose="020B0604020202020204" pitchFamily="34" charset="0"/>
              </a:rPr>
              <a:t>Check brake fluid </a:t>
            </a:r>
          </a:p>
          <a:p>
            <a:pPr eaLnBrk="1" hangingPunct="1"/>
            <a:r>
              <a:rPr lang="en-US" altLang="en-US" sz="2400" dirty="0">
                <a:latin typeface="+mj-lt"/>
                <a:cs typeface="Arial" panose="020B0604020202020204" pitchFamily="34" charset="0"/>
              </a:rPr>
              <a:t>Check transmission fluid with engine warm and running, and parking brake on</a:t>
            </a:r>
          </a:p>
        </p:txBody>
      </p:sp>
      <p:pic>
        <p:nvPicPr>
          <p:cNvPr id="54276" name="Picture 4" descr="Mechanic 1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91200" y="2752695"/>
            <a:ext cx="289560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562601" y="4981545"/>
            <a:ext cx="3429000" cy="400110"/>
          </a:xfrm>
          <a:prstGeom prst="rect">
            <a:avLst/>
          </a:prstGeom>
          <a:noFill/>
        </p:spPr>
        <p:txBody>
          <a:bodyPr wrap="square" rtlCol="0">
            <a:spAutoFit/>
          </a:bodyPr>
          <a:lstStyle/>
          <a:p>
            <a:r>
              <a:rPr lang="en-US" altLang="en-US" sz="2000" dirty="0">
                <a:latin typeface="+mj-lt"/>
              </a:rPr>
              <a:t>Recycle old oil, fluids and tires</a:t>
            </a:r>
          </a:p>
        </p:txBody>
      </p:sp>
      <p:sp>
        <p:nvSpPr>
          <p:cNvPr id="3" name="Slide Number Placeholder 2">
            <a:extLst>
              <a:ext uri="{FF2B5EF4-FFF2-40B4-BE49-F238E27FC236}">
                <a16:creationId xmlns:a16="http://schemas.microsoft.com/office/drawing/2014/main" id="{D2CE37DA-D79B-4FE7-B1C4-961CE1550ACE}"/>
              </a:ext>
            </a:extLst>
          </p:cNvPr>
          <p:cNvSpPr>
            <a:spLocks noGrp="1"/>
          </p:cNvSpPr>
          <p:nvPr>
            <p:ph type="sldNum" sz="quarter" idx="12"/>
          </p:nvPr>
        </p:nvSpPr>
        <p:spPr/>
        <p:txBody>
          <a:bodyPr/>
          <a:lstStyle/>
          <a:p>
            <a:r>
              <a:rPr lang="en-US">
                <a:solidFill>
                  <a:prstClr val="black">
                    <a:tint val="75000"/>
                  </a:prstClr>
                </a:solidFill>
              </a:rPr>
              <a:t>7.2 - </a:t>
            </a:r>
            <a:fld id="{35D03780-7EDB-1345-A052-E7FB1ADF62AA}"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770799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365" y="0"/>
            <a:ext cx="9169365" cy="5501619"/>
          </a:xfrm>
          <a:prstGeom prst="rect">
            <a:avLst/>
          </a:prstGeom>
        </p:spPr>
      </p:pic>
      <p:sp>
        <p:nvSpPr>
          <p:cNvPr id="4" name="TextBox 3"/>
          <p:cNvSpPr txBox="1"/>
          <p:nvPr/>
        </p:nvSpPr>
        <p:spPr>
          <a:xfrm>
            <a:off x="1066800" y="228600"/>
            <a:ext cx="7178762" cy="707886"/>
          </a:xfrm>
          <a:prstGeom prst="rect">
            <a:avLst/>
          </a:prstGeom>
          <a:noFill/>
        </p:spPr>
        <p:txBody>
          <a:bodyPr wrap="square" rtlCol="0">
            <a:spAutoFit/>
          </a:bodyPr>
          <a:lstStyle/>
          <a:p>
            <a:pPr algn="ctr"/>
            <a:r>
              <a:rPr lang="en-US" sz="4000" dirty="0">
                <a:solidFill>
                  <a:schemeClr val="bg1"/>
                </a:solidFill>
                <a:latin typeface="+mj-lt"/>
              </a:rPr>
              <a:t>Dash Lights </a:t>
            </a:r>
          </a:p>
        </p:txBody>
      </p:sp>
      <p:sp>
        <p:nvSpPr>
          <p:cNvPr id="5" name="TextBox 4"/>
          <p:cNvSpPr txBox="1"/>
          <p:nvPr/>
        </p:nvSpPr>
        <p:spPr>
          <a:xfrm>
            <a:off x="228600" y="5562600"/>
            <a:ext cx="8534400" cy="1200329"/>
          </a:xfrm>
          <a:prstGeom prst="rect">
            <a:avLst/>
          </a:prstGeom>
          <a:noFill/>
        </p:spPr>
        <p:txBody>
          <a:bodyPr wrap="square" rtlCol="0">
            <a:spAutoFit/>
          </a:bodyPr>
          <a:lstStyle/>
          <a:p>
            <a:pPr fontAlgn="auto">
              <a:spcBef>
                <a:spcPts val="0"/>
              </a:spcBef>
              <a:spcAft>
                <a:spcPts val="0"/>
              </a:spcAft>
              <a:defRPr/>
            </a:pPr>
            <a:r>
              <a:rPr lang="en-US" altLang="en-US" sz="2400" b="0" dirty="0">
                <a:latin typeface="+mj-lt"/>
              </a:rPr>
              <a:t>The warning and alert symbols should be monitored and action taken when the dash lights come on and remain on.  </a:t>
            </a:r>
          </a:p>
          <a:p>
            <a:pPr fontAlgn="auto">
              <a:spcBef>
                <a:spcPts val="0"/>
              </a:spcBef>
              <a:spcAft>
                <a:spcPts val="0"/>
              </a:spcAft>
              <a:defRPr/>
            </a:pPr>
            <a:r>
              <a:rPr lang="en-US" altLang="en-US" sz="2400" dirty="0">
                <a:solidFill>
                  <a:srgbClr val="FF0000"/>
                </a:solidFill>
                <a:latin typeface="+mj-lt"/>
              </a:rPr>
              <a:t>STOP THE CAR</a:t>
            </a:r>
            <a:r>
              <a:rPr lang="en-US" altLang="en-US" sz="2400" dirty="0">
                <a:latin typeface="+mj-lt"/>
              </a:rPr>
              <a:t> </a:t>
            </a:r>
            <a:r>
              <a:rPr lang="en-US" altLang="en-US" sz="2400" b="0" dirty="0">
                <a:latin typeface="+mj-lt"/>
              </a:rPr>
              <a:t>if the </a:t>
            </a:r>
            <a:r>
              <a:rPr lang="en-US" altLang="en-US" sz="2400" b="0" dirty="0">
                <a:solidFill>
                  <a:srgbClr val="FF0000"/>
                </a:solidFill>
                <a:latin typeface="+mj-lt"/>
              </a:rPr>
              <a:t>red oil light </a:t>
            </a:r>
            <a:r>
              <a:rPr lang="en-US" altLang="en-US" sz="2400" b="0" dirty="0">
                <a:latin typeface="+mj-lt"/>
              </a:rPr>
              <a:t>stays on.</a:t>
            </a:r>
            <a:endParaRPr lang="en-US" sz="2400" b="0" dirty="0">
              <a:latin typeface="+mj-lt"/>
            </a:endParaRPr>
          </a:p>
        </p:txBody>
      </p:sp>
      <p:sp>
        <p:nvSpPr>
          <p:cNvPr id="7" name="Slide Number Placeholder 6">
            <a:extLst>
              <a:ext uri="{FF2B5EF4-FFF2-40B4-BE49-F238E27FC236}">
                <a16:creationId xmlns:a16="http://schemas.microsoft.com/office/drawing/2014/main" id="{D727C1BB-2983-415B-ACD4-841A1ECECC0C}"/>
              </a:ext>
            </a:extLst>
          </p:cNvPr>
          <p:cNvSpPr>
            <a:spLocks noGrp="1"/>
          </p:cNvSpPr>
          <p:nvPr>
            <p:ph type="sldNum" sz="quarter" idx="12"/>
          </p:nvPr>
        </p:nvSpPr>
        <p:spPr/>
        <p:txBody>
          <a:bodyPr/>
          <a:lstStyle/>
          <a:p>
            <a:r>
              <a:rPr lang="en-US">
                <a:solidFill>
                  <a:prstClr val="black">
                    <a:tint val="75000"/>
                  </a:prstClr>
                </a:solidFill>
              </a:rPr>
              <a:t>7.2 - </a:t>
            </a:r>
            <a:fld id="{35D03780-7EDB-1345-A052-E7FB1ADF62AA}"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1088994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628629"/>
          </a:xfrm>
        </p:spPr>
        <p:txBody>
          <a:bodyPr>
            <a:noAutofit/>
          </a:bodyPr>
          <a:lstStyle/>
          <a:p>
            <a:pPr eaLnBrk="1" hangingPunct="1"/>
            <a:r>
              <a:rPr lang="en-US" altLang="en-US" dirty="0"/>
              <a:t>Air Quality and Fuel Combustion</a:t>
            </a:r>
          </a:p>
        </p:txBody>
      </p:sp>
      <p:sp>
        <p:nvSpPr>
          <p:cNvPr id="35843" name="Rectangle 3"/>
          <p:cNvSpPr>
            <a:spLocks noGrp="1" noChangeArrowheads="1"/>
          </p:cNvSpPr>
          <p:nvPr>
            <p:ph idx="1"/>
          </p:nvPr>
        </p:nvSpPr>
        <p:spPr>
          <a:xfrm>
            <a:off x="451757" y="1111269"/>
            <a:ext cx="5029200" cy="5472093"/>
          </a:xfrm>
        </p:spPr>
        <p:txBody>
          <a:bodyPr>
            <a:noAutofit/>
          </a:bodyPr>
          <a:lstStyle/>
          <a:p>
            <a:pPr marL="0" indent="0" eaLnBrk="1" hangingPunct="1">
              <a:buFontTx/>
              <a:buNone/>
              <a:tabLst>
                <a:tab pos="342900" algn="l"/>
              </a:tabLst>
            </a:pPr>
            <a:r>
              <a:rPr lang="en-US" altLang="en-US" sz="2400" dirty="0">
                <a:latin typeface="+mj-lt"/>
                <a:cs typeface="Arial" panose="020B0604020202020204" pitchFamily="34" charset="0"/>
              </a:rPr>
              <a:t>For every 100 miles driven, here is what is expelled into the air:</a:t>
            </a:r>
          </a:p>
          <a:p>
            <a:pPr marL="0" indent="0" eaLnBrk="1" hangingPunct="1">
              <a:tabLst>
                <a:tab pos="342900" algn="l"/>
              </a:tabLst>
            </a:pPr>
            <a:r>
              <a:rPr lang="en-US" altLang="en-US" sz="2400" dirty="0">
                <a:latin typeface="+mj-lt"/>
                <a:cs typeface="Arial" panose="020B0604020202020204" pitchFamily="34" charset="0"/>
              </a:rPr>
              <a:t>	5.5 pounds of carbon monoxide</a:t>
            </a:r>
          </a:p>
          <a:p>
            <a:pPr marL="0" indent="0" eaLnBrk="1" hangingPunct="1">
              <a:tabLst>
                <a:tab pos="342900" algn="l"/>
              </a:tabLst>
            </a:pPr>
            <a:r>
              <a:rPr lang="en-US" altLang="en-US" sz="2400" dirty="0">
                <a:latin typeface="+mj-lt"/>
                <a:cs typeface="Arial" panose="020B0604020202020204" pitchFamily="34" charset="0"/>
              </a:rPr>
              <a:t>	80 pounds of carbon dioxide</a:t>
            </a:r>
          </a:p>
          <a:p>
            <a:pPr marL="0" indent="0" eaLnBrk="1" hangingPunct="1">
              <a:tabLst>
                <a:tab pos="342900" algn="l"/>
              </a:tabLst>
            </a:pPr>
            <a:r>
              <a:rPr lang="en-US" altLang="en-US" sz="2400" dirty="0">
                <a:latin typeface="+mj-lt"/>
                <a:cs typeface="Arial" panose="020B0604020202020204" pitchFamily="34" charset="0"/>
              </a:rPr>
              <a:t>	67 pounds of hydrocarbons</a:t>
            </a:r>
          </a:p>
          <a:p>
            <a:pPr marL="0" indent="0" eaLnBrk="1" hangingPunct="1">
              <a:tabLst>
                <a:tab pos="342900" algn="l"/>
              </a:tabLst>
            </a:pPr>
            <a:r>
              <a:rPr lang="en-US" altLang="en-US" sz="2400" dirty="0">
                <a:latin typeface="+mj-lt"/>
                <a:cs typeface="Arial" panose="020B0604020202020204" pitchFamily="34" charset="0"/>
              </a:rPr>
              <a:t>	4 pounds of nitrogen oxide </a:t>
            </a:r>
          </a:p>
          <a:p>
            <a:pPr marL="91440" indent="0" eaLnBrk="1" hangingPunct="1">
              <a:buNone/>
              <a:tabLst>
                <a:tab pos="342900" algn="l"/>
              </a:tabLst>
            </a:pPr>
            <a:r>
              <a:rPr lang="en-US" altLang="en-US" sz="2400" dirty="0">
                <a:latin typeface="+mj-lt"/>
                <a:cs typeface="Arial" panose="020B0604020202020204" pitchFamily="34" charset="0"/>
              </a:rPr>
              <a:t>Older cars generally pollute our environment more than newer cars.  Maintenance, not age, is the most important factor.</a:t>
            </a:r>
            <a:br>
              <a:rPr lang="en-US" altLang="en-US" sz="2400" dirty="0">
                <a:latin typeface="+mj-lt"/>
                <a:cs typeface="Arial" panose="020B0604020202020204" pitchFamily="34" charset="0"/>
              </a:rPr>
            </a:br>
            <a:endParaRPr lang="en-US" altLang="en-US" sz="2400" dirty="0">
              <a:latin typeface="+mj-lt"/>
              <a:cs typeface="Arial" panose="020B0604020202020204" pitchFamily="34" charset="0"/>
            </a:endParaRPr>
          </a:p>
          <a:p>
            <a:pPr marL="0" indent="0" eaLnBrk="1" hangingPunct="1">
              <a:buNone/>
              <a:tabLst>
                <a:tab pos="342900" algn="l"/>
              </a:tabLst>
            </a:pPr>
            <a:r>
              <a:rPr lang="en-US" altLang="en-US" sz="2000" i="1" dirty="0" err="1">
                <a:latin typeface="+mj-lt"/>
                <a:cs typeface="Arial" panose="020B0604020202020204" pitchFamily="34" charset="0"/>
              </a:rPr>
              <a:t>NOx</a:t>
            </a:r>
            <a:r>
              <a:rPr lang="en-US" altLang="en-US" sz="2000" i="1" dirty="0">
                <a:latin typeface="+mj-lt"/>
                <a:cs typeface="Arial" panose="020B0604020202020204" pitchFamily="34" charset="0"/>
              </a:rPr>
              <a:t> – nitrogen oxide</a:t>
            </a:r>
          </a:p>
          <a:p>
            <a:pPr marL="0" indent="0" eaLnBrk="1" hangingPunct="1">
              <a:buNone/>
              <a:tabLst>
                <a:tab pos="342900" algn="l"/>
              </a:tabLst>
            </a:pPr>
            <a:r>
              <a:rPr lang="en-US" altLang="en-US" sz="2000" i="1" dirty="0">
                <a:latin typeface="+mj-lt"/>
                <a:cs typeface="Arial" panose="020B0604020202020204" pitchFamily="34" charset="0"/>
              </a:rPr>
              <a:t>VOC – volatile organic compounds </a:t>
            </a:r>
          </a:p>
        </p:txBody>
      </p:sp>
      <p:pic>
        <p:nvPicPr>
          <p:cNvPr id="35844" name="Picture 5" descr="Sources of NOx and VOC"/>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70657" y="1133454"/>
            <a:ext cx="3621586" cy="526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4FE6914F-CA00-49A6-8999-A4307E0AD24E}"/>
              </a:ext>
            </a:extLst>
          </p:cNvPr>
          <p:cNvSpPr>
            <a:spLocks noGrp="1"/>
          </p:cNvSpPr>
          <p:nvPr>
            <p:ph type="sldNum" sz="quarter" idx="12"/>
          </p:nvPr>
        </p:nvSpPr>
        <p:spPr/>
        <p:txBody>
          <a:bodyPr/>
          <a:lstStyle/>
          <a:p>
            <a:r>
              <a:rPr lang="en-US">
                <a:solidFill>
                  <a:prstClr val="black">
                    <a:tint val="75000"/>
                  </a:prstClr>
                </a:solidFill>
              </a:rPr>
              <a:t>7.2 - </a:t>
            </a:r>
            <a:fld id="{35D03780-7EDB-1345-A052-E7FB1ADF62AA}"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687653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Conserve Fuel and Reduce Emissions</a:t>
            </a:r>
          </a:p>
        </p:txBody>
      </p:sp>
      <p:sp>
        <p:nvSpPr>
          <p:cNvPr id="3" name="Content Placeholder 2"/>
          <p:cNvSpPr>
            <a:spLocks noGrp="1"/>
          </p:cNvSpPr>
          <p:nvPr>
            <p:ph idx="1"/>
          </p:nvPr>
        </p:nvSpPr>
        <p:spPr>
          <a:xfrm>
            <a:off x="276280" y="1066800"/>
            <a:ext cx="6124520" cy="5289550"/>
          </a:xfrm>
        </p:spPr>
        <p:txBody>
          <a:bodyPr>
            <a:noAutofit/>
          </a:bodyPr>
          <a:lstStyle/>
          <a:p>
            <a:pPr marL="0" indent="0" eaLnBrk="1" hangingPunct="1">
              <a:spcBef>
                <a:spcPts val="0"/>
              </a:spcBef>
              <a:spcAft>
                <a:spcPts val="1200"/>
              </a:spcAft>
              <a:buNone/>
            </a:pPr>
            <a:r>
              <a:rPr lang="en-US" altLang="en-US" sz="2400" dirty="0">
                <a:latin typeface="+mj-lt"/>
                <a:cs typeface="Arial" panose="020B0604020202020204" pitchFamily="34" charset="0"/>
              </a:rPr>
              <a:t>Three easy things you can do to help keep </a:t>
            </a:r>
            <a:br>
              <a:rPr lang="en-US" altLang="en-US" sz="2400" dirty="0">
                <a:latin typeface="+mj-lt"/>
                <a:cs typeface="Arial" panose="020B0604020202020204" pitchFamily="34" charset="0"/>
              </a:rPr>
            </a:br>
            <a:r>
              <a:rPr lang="en-US" altLang="en-US" sz="2400" dirty="0">
                <a:latin typeface="+mj-lt"/>
                <a:cs typeface="Arial" panose="020B0604020202020204" pitchFamily="34" charset="0"/>
              </a:rPr>
              <a:t>emissions as low as possible and increase gas mileage:</a:t>
            </a:r>
          </a:p>
          <a:p>
            <a:pPr marL="514350" indent="-457200">
              <a:spcBef>
                <a:spcPts val="0"/>
              </a:spcBef>
              <a:spcAft>
                <a:spcPts val="1200"/>
              </a:spcAft>
              <a:buFont typeface="+mj-lt"/>
              <a:buAutoNum type="arabicPeriod"/>
            </a:pPr>
            <a:r>
              <a:rPr lang="en-US" altLang="en-US" sz="2000" b="1" dirty="0">
                <a:latin typeface="+mj-lt"/>
                <a:cs typeface="Arial" panose="020B0604020202020204" pitchFamily="34" charset="0"/>
              </a:rPr>
              <a:t>Avoid unnecessary driving </a:t>
            </a:r>
            <a:r>
              <a:rPr lang="en-US" altLang="en-US" sz="2000" dirty="0">
                <a:latin typeface="+mj-lt"/>
                <a:cs typeface="Arial" panose="020B0604020202020204" pitchFamily="34" charset="0"/>
              </a:rPr>
              <a:t>– Plan and combine trips.</a:t>
            </a:r>
          </a:p>
          <a:p>
            <a:pPr marL="514350" indent="-457200">
              <a:spcBef>
                <a:spcPts val="0"/>
              </a:spcBef>
              <a:spcAft>
                <a:spcPts val="1200"/>
              </a:spcAft>
              <a:buFont typeface="+mj-lt"/>
              <a:buAutoNum type="arabicPeriod"/>
            </a:pPr>
            <a:r>
              <a:rPr lang="en-US" altLang="en-US" sz="2000" b="1" dirty="0">
                <a:latin typeface="+mj-lt"/>
                <a:cs typeface="Arial" panose="020B0604020202020204" pitchFamily="34" charset="0"/>
              </a:rPr>
              <a:t>Maintain your car properly </a:t>
            </a:r>
            <a:r>
              <a:rPr lang="en-US" altLang="en-US" sz="2000" dirty="0">
                <a:latin typeface="+mj-lt"/>
                <a:cs typeface="Arial" panose="020B0604020202020204" pitchFamily="34" charset="0"/>
              </a:rPr>
              <a:t>- Recycle old oil, fluids and tires.</a:t>
            </a:r>
          </a:p>
          <a:p>
            <a:pPr marL="514350" indent="-457200">
              <a:spcBef>
                <a:spcPts val="0"/>
              </a:spcBef>
              <a:spcAft>
                <a:spcPts val="1200"/>
              </a:spcAft>
              <a:buFont typeface="+mj-lt"/>
              <a:buAutoNum type="arabicPeriod"/>
            </a:pPr>
            <a:r>
              <a:rPr lang="en-US" altLang="en-US" sz="2000" b="1" dirty="0">
                <a:latin typeface="+mj-lt"/>
                <a:cs typeface="Arial" panose="020B0604020202020204" pitchFamily="34" charset="0"/>
              </a:rPr>
              <a:t>Accelerate gently</a:t>
            </a:r>
            <a:r>
              <a:rPr lang="en-US" altLang="en-US" sz="2000" dirty="0">
                <a:latin typeface="+mj-lt"/>
                <a:cs typeface="Arial" panose="020B0604020202020204" pitchFamily="34" charset="0"/>
              </a:rPr>
              <a:t>, maintain a steady speed and avoid thrust acceleration.</a:t>
            </a:r>
          </a:p>
          <a:p>
            <a:pPr marL="0" indent="0" eaLnBrk="1" hangingPunct="1">
              <a:spcBef>
                <a:spcPts val="0"/>
              </a:spcBef>
              <a:buNone/>
            </a:pPr>
            <a:r>
              <a:rPr lang="en-US" altLang="en-US" sz="2000" dirty="0">
                <a:latin typeface="+mj-lt"/>
                <a:cs typeface="Arial" panose="020B0604020202020204" pitchFamily="34" charset="0"/>
              </a:rPr>
              <a:t>Driving situations likely to increase air pollution and fuel consumption include:</a:t>
            </a:r>
          </a:p>
          <a:p>
            <a:pPr lvl="1">
              <a:spcBef>
                <a:spcPts val="0"/>
              </a:spcBef>
              <a:buFont typeface="Wingdings" panose="05000000000000000000" pitchFamily="2" charset="2"/>
              <a:buChar char="§"/>
            </a:pPr>
            <a:r>
              <a:rPr lang="en-US" altLang="en-US" sz="2000" dirty="0">
                <a:latin typeface="+mj-lt"/>
                <a:cs typeface="Arial" panose="020B0604020202020204" pitchFamily="34" charset="0"/>
                <a:sym typeface="Wingdings" pitchFamily="2" charset="2"/>
              </a:rPr>
              <a:t>speeding </a:t>
            </a:r>
          </a:p>
          <a:p>
            <a:pPr lvl="1">
              <a:spcBef>
                <a:spcPts val="0"/>
              </a:spcBef>
              <a:buFont typeface="Wingdings" panose="05000000000000000000" pitchFamily="2" charset="2"/>
              <a:buChar char="§"/>
            </a:pPr>
            <a:r>
              <a:rPr lang="en-US" altLang="en-US" sz="2000" dirty="0">
                <a:latin typeface="+mj-lt"/>
                <a:cs typeface="Arial" panose="020B0604020202020204" pitchFamily="34" charset="0"/>
              </a:rPr>
              <a:t>Idling</a:t>
            </a:r>
          </a:p>
          <a:p>
            <a:pPr lvl="1">
              <a:spcBef>
                <a:spcPts val="0"/>
              </a:spcBef>
              <a:buFont typeface="Wingdings" panose="05000000000000000000" pitchFamily="2" charset="2"/>
              <a:buChar char="§"/>
            </a:pPr>
            <a:r>
              <a:rPr lang="en-US" altLang="en-US" sz="2000" dirty="0">
                <a:latin typeface="+mj-lt"/>
                <a:cs typeface="Arial" panose="020B0604020202020204" pitchFamily="34" charset="0"/>
              </a:rPr>
              <a:t>Stop-and-go driving</a:t>
            </a:r>
          </a:p>
          <a:p>
            <a:endParaRPr lang="en-US" sz="2000" dirty="0"/>
          </a:p>
        </p:txBody>
      </p:sp>
      <p:pic>
        <p:nvPicPr>
          <p:cNvPr id="8194" name="Picture 2" descr="C:\Users\cp8035\AppData\Local\Microsoft\Windows\Temporary Internet Files\Content.IE5\P9FY0GQM\MP900448457[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78411" y="1096701"/>
            <a:ext cx="2108389" cy="22494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41020" y="5361189"/>
            <a:ext cx="2847920" cy="400110"/>
          </a:xfrm>
          <a:prstGeom prst="rect">
            <a:avLst/>
          </a:prstGeom>
          <a:noFill/>
        </p:spPr>
        <p:txBody>
          <a:bodyPr wrap="square" rtlCol="0">
            <a:spAutoFit/>
          </a:bodyPr>
          <a:lstStyle/>
          <a:p>
            <a:r>
              <a:rPr lang="en-US" altLang="en-US" sz="2000" dirty="0">
                <a:latin typeface="+mj-lt"/>
              </a:rPr>
              <a:t>www.fueleconomy.gov</a:t>
            </a:r>
          </a:p>
        </p:txBody>
      </p:sp>
      <p:pic>
        <p:nvPicPr>
          <p:cNvPr id="8198" name="Picture 6" descr="C:\Users\cp8035\AppData\Local\Microsoft\Windows\Temporary Internet Files\Content.IE5\MCDJVVYL\MP900448296[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629400" y="3810000"/>
            <a:ext cx="2032189" cy="135080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932913B3-97B2-4752-8BF5-73ABA262F192}"/>
              </a:ext>
            </a:extLst>
          </p:cNvPr>
          <p:cNvSpPr>
            <a:spLocks noGrp="1"/>
          </p:cNvSpPr>
          <p:nvPr>
            <p:ph type="sldNum" sz="quarter" idx="12"/>
          </p:nvPr>
        </p:nvSpPr>
        <p:spPr/>
        <p:txBody>
          <a:bodyPr/>
          <a:lstStyle/>
          <a:p>
            <a:r>
              <a:rPr lang="en-US">
                <a:solidFill>
                  <a:prstClr val="black">
                    <a:tint val="75000"/>
                  </a:prstClr>
                </a:solidFill>
              </a:rPr>
              <a:t>7.2 - </a:t>
            </a:r>
            <a:fld id="{35D03780-7EDB-1345-A052-E7FB1ADF62AA}"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2811191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9910"/>
          </a:xfrm>
        </p:spPr>
        <p:txBody>
          <a:bodyPr>
            <a:noAutofit/>
          </a:bodyPr>
          <a:lstStyle/>
          <a:p>
            <a:r>
              <a:rPr lang="en-US" sz="3600" dirty="0"/>
              <a:t>Littering and Illegal Dumping </a:t>
            </a:r>
          </a:p>
        </p:txBody>
      </p:sp>
      <p:sp>
        <p:nvSpPr>
          <p:cNvPr id="3" name="Content Placeholder 2"/>
          <p:cNvSpPr>
            <a:spLocks noGrp="1"/>
          </p:cNvSpPr>
          <p:nvPr>
            <p:ph idx="1"/>
          </p:nvPr>
        </p:nvSpPr>
        <p:spPr>
          <a:xfrm>
            <a:off x="2583828" y="1219200"/>
            <a:ext cx="3588372" cy="2971800"/>
          </a:xfrm>
        </p:spPr>
        <p:txBody>
          <a:bodyPr>
            <a:noAutofit/>
          </a:bodyPr>
          <a:lstStyle/>
          <a:p>
            <a:pPr marL="0" indent="0">
              <a:spcBef>
                <a:spcPts val="0"/>
              </a:spcBef>
              <a:spcAft>
                <a:spcPts val="1200"/>
              </a:spcAft>
              <a:buNone/>
            </a:pPr>
            <a:r>
              <a:rPr lang="en-US" sz="2400" dirty="0">
                <a:latin typeface="+mj-lt"/>
                <a:cs typeface="Arial" panose="020B0604020202020204" pitchFamily="34" charset="0"/>
              </a:rPr>
              <a:t>What is the problem with littering?</a:t>
            </a:r>
          </a:p>
          <a:p>
            <a:pPr marL="0" indent="0">
              <a:spcBef>
                <a:spcPts val="0"/>
              </a:spcBef>
              <a:spcAft>
                <a:spcPts val="1200"/>
              </a:spcAft>
              <a:buNone/>
            </a:pPr>
            <a:r>
              <a:rPr lang="en-US" sz="2400" dirty="0">
                <a:latin typeface="+mj-lt"/>
                <a:cs typeface="Arial" panose="020B0604020202020204" pitchFamily="34" charset="0"/>
              </a:rPr>
              <a:t>Every little piece of litter damages our environment.</a:t>
            </a:r>
          </a:p>
          <a:p>
            <a:pPr marL="0" indent="0">
              <a:spcBef>
                <a:spcPts val="0"/>
              </a:spcBef>
              <a:spcAft>
                <a:spcPts val="1200"/>
              </a:spcAft>
              <a:buNone/>
            </a:pPr>
            <a:r>
              <a:rPr lang="en-US" sz="2400" dirty="0">
                <a:latin typeface="+mj-lt"/>
                <a:cs typeface="Arial" panose="020B0604020202020204" pitchFamily="34" charset="0"/>
              </a:rPr>
              <a:t>What have you found along the road?</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65331" y="2464735"/>
            <a:ext cx="2349889" cy="1726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328780" y="1219200"/>
            <a:ext cx="2099656" cy="2602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42403" y="4004953"/>
            <a:ext cx="2272409" cy="1477328"/>
          </a:xfrm>
          <a:prstGeom prst="rect">
            <a:avLst/>
          </a:prstGeom>
        </p:spPr>
        <p:txBody>
          <a:bodyPr wrap="square">
            <a:spAutoFit/>
          </a:bodyPr>
          <a:lstStyle/>
          <a:p>
            <a:r>
              <a:rPr lang="en-US" sz="1800" dirty="0">
                <a:latin typeface="+mj-lt"/>
              </a:rPr>
              <a:t>MCA 61-8-372: fines up to $250, but other littering offenses command fines as high as $1,000. </a:t>
            </a:r>
          </a:p>
        </p:txBody>
      </p:sp>
      <p:sp>
        <p:nvSpPr>
          <p:cNvPr id="5" name="TextBox 4"/>
          <p:cNvSpPr txBox="1"/>
          <p:nvPr/>
        </p:nvSpPr>
        <p:spPr>
          <a:xfrm>
            <a:off x="4191000" y="5298913"/>
            <a:ext cx="3025415" cy="1200329"/>
          </a:xfrm>
          <a:prstGeom prst="rect">
            <a:avLst/>
          </a:prstGeom>
          <a:noFill/>
        </p:spPr>
        <p:txBody>
          <a:bodyPr wrap="square" rtlCol="0">
            <a:spAutoFit/>
          </a:bodyPr>
          <a:lstStyle/>
          <a:p>
            <a:r>
              <a:rPr lang="en-US" sz="1800" dirty="0">
                <a:latin typeface="+mj-lt"/>
              </a:rPr>
              <a:t>Illegal dumping of radioactive oil filter socks from drilling is a toxic waste problem in the </a:t>
            </a:r>
            <a:r>
              <a:rPr lang="en-US" sz="1800" dirty="0" err="1">
                <a:latin typeface="+mj-lt"/>
              </a:rPr>
              <a:t>Bakken</a:t>
            </a:r>
            <a:r>
              <a:rPr lang="en-US" sz="1800" dirty="0">
                <a:latin typeface="+mj-lt"/>
              </a:rPr>
              <a:t> Oilfield.  Who pays? </a:t>
            </a:r>
          </a:p>
        </p:txBody>
      </p:sp>
      <p:pic>
        <p:nvPicPr>
          <p:cNvPr id="7170"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857172" y="4837151"/>
            <a:ext cx="1205016" cy="1662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a:extLst>
              <a:ext uri="{FF2B5EF4-FFF2-40B4-BE49-F238E27FC236}">
                <a16:creationId xmlns:a16="http://schemas.microsoft.com/office/drawing/2014/main" id="{AE3CE685-F160-4FC6-B345-4D86B6131435}"/>
              </a:ext>
            </a:extLst>
          </p:cNvPr>
          <p:cNvSpPr>
            <a:spLocks noGrp="1"/>
          </p:cNvSpPr>
          <p:nvPr>
            <p:ph type="sldNum" sz="quarter" idx="12"/>
          </p:nvPr>
        </p:nvSpPr>
        <p:spPr/>
        <p:txBody>
          <a:bodyPr/>
          <a:lstStyle/>
          <a:p>
            <a:r>
              <a:rPr lang="en-US">
                <a:solidFill>
                  <a:prstClr val="black">
                    <a:tint val="75000"/>
                  </a:prstClr>
                </a:solidFill>
              </a:rPr>
              <a:t>7.2 - </a:t>
            </a:r>
            <a:fld id="{35D03780-7EDB-1345-A052-E7FB1ADF62AA}" type="slidenum">
              <a:rPr lang="en-US" smtClean="0">
                <a:solidFill>
                  <a:prstClr val="black">
                    <a:tint val="75000"/>
                  </a:prstClr>
                </a:solidFill>
              </a:rPr>
              <a:pPr/>
              <a:t>24</a:t>
            </a:fld>
            <a:endParaRPr lang="en-US" dirty="0">
              <a:solidFill>
                <a:prstClr val="black">
                  <a:tint val="75000"/>
                </a:prstClr>
              </a:solidFill>
            </a:endParaRPr>
          </a:p>
        </p:txBody>
      </p:sp>
      <p:pic>
        <p:nvPicPr>
          <p:cNvPr id="8" name="Picture 7">
            <a:extLst>
              <a:ext uri="{FF2B5EF4-FFF2-40B4-BE49-F238E27FC236}">
                <a16:creationId xmlns:a16="http://schemas.microsoft.com/office/drawing/2014/main" id="{27CEF5F1-49D5-4CFA-A48B-C606008CF0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34130" y="1056390"/>
            <a:ext cx="2276267" cy="1223799"/>
          </a:xfrm>
          <a:prstGeom prst="rect">
            <a:avLst/>
          </a:prstGeom>
        </p:spPr>
      </p:pic>
      <p:sp>
        <p:nvSpPr>
          <p:cNvPr id="9" name="Rectangle 8">
            <a:extLst>
              <a:ext uri="{FF2B5EF4-FFF2-40B4-BE49-F238E27FC236}">
                <a16:creationId xmlns:a16="http://schemas.microsoft.com/office/drawing/2014/main" id="{E5A88B92-F598-4E88-A43B-CE99150E9C96}"/>
              </a:ext>
            </a:extLst>
          </p:cNvPr>
          <p:cNvSpPr/>
          <p:nvPr/>
        </p:nvSpPr>
        <p:spPr>
          <a:xfrm>
            <a:off x="6172201" y="4375546"/>
            <a:ext cx="2819400" cy="338554"/>
          </a:xfrm>
          <a:prstGeom prst="rect">
            <a:avLst/>
          </a:prstGeom>
        </p:spPr>
        <p:txBody>
          <a:bodyPr wrap="square">
            <a:spAutoFit/>
          </a:bodyPr>
          <a:lstStyle/>
          <a:p>
            <a:r>
              <a:rPr lang="en-US" dirty="0"/>
              <a:t>PUT LITTER IN ITS PLACE</a:t>
            </a:r>
          </a:p>
        </p:txBody>
      </p:sp>
    </p:spTree>
    <p:extLst>
      <p:ext uri="{BB962C8B-B14F-4D97-AF65-F5344CB8AC3E}">
        <p14:creationId xmlns:p14="http://schemas.microsoft.com/office/powerpoint/2010/main" val="198957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Trip Planning</a:t>
            </a:r>
          </a:p>
        </p:txBody>
      </p:sp>
      <p:sp>
        <p:nvSpPr>
          <p:cNvPr id="3" name="Content Placeholder 2"/>
          <p:cNvSpPr>
            <a:spLocks noGrp="1"/>
          </p:cNvSpPr>
          <p:nvPr>
            <p:ph idx="1"/>
          </p:nvPr>
        </p:nvSpPr>
        <p:spPr>
          <a:xfrm>
            <a:off x="2819400" y="1447800"/>
            <a:ext cx="5867400" cy="4678363"/>
          </a:xfrm>
        </p:spPr>
        <p:txBody>
          <a:bodyPr>
            <a:noAutofit/>
          </a:bodyPr>
          <a:lstStyle/>
          <a:p>
            <a:r>
              <a:rPr lang="en-US" sz="2400" dirty="0">
                <a:latin typeface="+mj-lt"/>
                <a:cs typeface="Arial" panose="020B0604020202020204" pitchFamily="34" charset="0"/>
              </a:rPr>
              <a:t>S</a:t>
            </a:r>
            <a:r>
              <a:rPr lang="en-US" sz="2400" b="0" dirty="0">
                <a:latin typeface="+mj-lt"/>
                <a:cs typeface="Arial" panose="020B0604020202020204" pitchFamily="34" charset="0"/>
              </a:rPr>
              <a:t>elect routes using maps and technology resources.</a:t>
            </a:r>
          </a:p>
          <a:p>
            <a:r>
              <a:rPr lang="en-US" sz="2400" b="0" dirty="0">
                <a:latin typeface="+mj-lt"/>
                <a:cs typeface="Arial" panose="020B0604020202020204" pitchFamily="34" charset="0"/>
              </a:rPr>
              <a:t>When and how </a:t>
            </a:r>
            <a:r>
              <a:rPr lang="en-US" sz="2400" dirty="0">
                <a:latin typeface="+mj-lt"/>
                <a:cs typeface="Arial" panose="020B0604020202020204" pitchFamily="34" charset="0"/>
              </a:rPr>
              <a:t>should you</a:t>
            </a:r>
            <a:r>
              <a:rPr lang="en-US" sz="2400" b="0" dirty="0">
                <a:latin typeface="+mj-lt"/>
                <a:cs typeface="Arial" panose="020B0604020202020204" pitchFamily="34" charset="0"/>
              </a:rPr>
              <a:t> plan alternative routes?</a:t>
            </a:r>
          </a:p>
          <a:p>
            <a:r>
              <a:rPr lang="en-US" sz="2400" dirty="0">
                <a:latin typeface="+mj-lt"/>
                <a:cs typeface="Arial" panose="020B0604020202020204" pitchFamily="34" charset="0"/>
              </a:rPr>
              <a:t>What are the</a:t>
            </a:r>
            <a:r>
              <a:rPr lang="en-US" sz="2400" b="0" dirty="0">
                <a:latin typeface="+mj-lt"/>
                <a:cs typeface="Arial" panose="020B0604020202020204" pitchFamily="34" charset="0"/>
              </a:rPr>
              <a:t> personal and vehicle needs for an extended trip?</a:t>
            </a:r>
          </a:p>
          <a:p>
            <a:r>
              <a:rPr lang="en-US" sz="2400" dirty="0">
                <a:latin typeface="+mj-lt"/>
                <a:cs typeface="Arial" panose="020B0604020202020204" pitchFamily="34" charset="0"/>
              </a:rPr>
              <a:t>C</a:t>
            </a:r>
            <a:r>
              <a:rPr lang="en-US" sz="2400" b="0" dirty="0">
                <a:latin typeface="+mj-lt"/>
                <a:cs typeface="Arial" panose="020B0604020202020204" pitchFamily="34" charset="0"/>
              </a:rPr>
              <a:t>alculate the cost of an extended trip before you embark.</a:t>
            </a:r>
          </a:p>
          <a:p>
            <a:r>
              <a:rPr lang="en-US" sz="2400" b="0" dirty="0">
                <a:latin typeface="+mj-lt"/>
                <a:cs typeface="Arial" panose="020B0604020202020204" pitchFamily="34" charset="0"/>
              </a:rPr>
              <a:t>Know how to prepare and load a vehicle for a long road trip.</a:t>
            </a:r>
            <a:endParaRPr lang="en-US" sz="2400" dirty="0">
              <a:latin typeface="+mj-lt"/>
              <a:cs typeface="Arial" panose="020B0604020202020204" pitchFamily="34" charset="0"/>
            </a:endParaRPr>
          </a:p>
        </p:txBody>
      </p:sp>
      <p:pic>
        <p:nvPicPr>
          <p:cNvPr id="11266" name="Picture 2" descr="\\OPIHLNSTATESERV\Share\Divisions\Health Enhancement &amp; Safety\Driver Education\2.0 TE working files\Photo Resources\MTTrailerwithboat.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41339" y="1093419"/>
            <a:ext cx="2438278" cy="136114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cp8035\AppData\Local\Microsoft\Windows\Temporary Internet Files\Content.IE5\Q3ULBG93\MP900442441[1].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7435" y="2490655"/>
            <a:ext cx="2402182" cy="1886111"/>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OPIHLNSTATESERV\Share\Divisions\Health Enhancement &amp; Safety\Driver Education\2.0 TE working files\Photo Resources\MDT Photos\927-US12 CYCLISTS.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92149" y="4496259"/>
            <a:ext cx="2387468" cy="179024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676168E-9E66-47B2-B96C-69F1B44B4AA5}"/>
              </a:ext>
            </a:extLst>
          </p:cNvPr>
          <p:cNvSpPr>
            <a:spLocks noGrp="1"/>
          </p:cNvSpPr>
          <p:nvPr>
            <p:ph type="sldNum" sz="quarter" idx="12"/>
          </p:nvPr>
        </p:nvSpPr>
        <p:spPr/>
        <p:txBody>
          <a:bodyPr/>
          <a:lstStyle/>
          <a:p>
            <a:r>
              <a:rPr lang="en-US">
                <a:solidFill>
                  <a:prstClr val="black">
                    <a:tint val="75000"/>
                  </a:prstClr>
                </a:solidFill>
              </a:rPr>
              <a:t>7.2 - </a:t>
            </a:r>
            <a:fld id="{35D03780-7EDB-1345-A052-E7FB1ADF62AA}"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35286507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an Extended Trip</a:t>
            </a:r>
          </a:p>
        </p:txBody>
      </p:sp>
      <p:pic>
        <p:nvPicPr>
          <p:cNvPr id="12290" name="Picture 2"/>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tretch>
            <a:fillRect/>
          </a:stretch>
        </p:blipFill>
        <p:spPr bwMode="auto">
          <a:xfrm>
            <a:off x="1063228" y="1447800"/>
            <a:ext cx="7017544" cy="46783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38800" y="4303295"/>
            <a:ext cx="265286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9CD91512-7A0F-46BD-9ACA-30BC6DC34D3B}"/>
              </a:ext>
            </a:extLst>
          </p:cNvPr>
          <p:cNvSpPr>
            <a:spLocks noGrp="1"/>
          </p:cNvSpPr>
          <p:nvPr>
            <p:ph type="sldNum" sz="quarter" idx="12"/>
          </p:nvPr>
        </p:nvSpPr>
        <p:spPr/>
        <p:txBody>
          <a:bodyPr/>
          <a:lstStyle/>
          <a:p>
            <a:r>
              <a:rPr lang="en-US">
                <a:solidFill>
                  <a:prstClr val="black">
                    <a:tint val="75000"/>
                  </a:prstClr>
                </a:solidFill>
              </a:rPr>
              <a:t>7.2 - </a:t>
            </a:r>
            <a:fld id="{35D03780-7EDB-1345-A052-E7FB1ADF62AA}"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42446027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01782" y="2522758"/>
            <a:ext cx="1561218" cy="1415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33400" y="168193"/>
            <a:ext cx="8229600" cy="688682"/>
          </a:xfrm>
        </p:spPr>
        <p:txBody>
          <a:bodyPr>
            <a:normAutofit/>
          </a:bodyPr>
          <a:lstStyle/>
          <a:p>
            <a:r>
              <a:rPr lang="en-US" sz="3600" dirty="0"/>
              <a:t>Conserve Resources</a:t>
            </a:r>
          </a:p>
        </p:txBody>
      </p:sp>
      <p:sp>
        <p:nvSpPr>
          <p:cNvPr id="3" name="Content Placeholder 2"/>
          <p:cNvSpPr>
            <a:spLocks noGrp="1"/>
          </p:cNvSpPr>
          <p:nvPr>
            <p:ph idx="1"/>
          </p:nvPr>
        </p:nvSpPr>
        <p:spPr>
          <a:xfrm>
            <a:off x="2885794" y="963320"/>
            <a:ext cx="5877206" cy="5208880"/>
          </a:xfrm>
        </p:spPr>
        <p:txBody>
          <a:bodyPr>
            <a:noAutofit/>
          </a:bodyPr>
          <a:lstStyle/>
          <a:p>
            <a:pPr marL="0" indent="0">
              <a:spcBef>
                <a:spcPts val="0"/>
              </a:spcBef>
              <a:spcAft>
                <a:spcPts val="600"/>
              </a:spcAft>
              <a:buNone/>
            </a:pPr>
            <a:r>
              <a:rPr lang="en-US" sz="2400" i="1" dirty="0">
                <a:latin typeface="+mj-lt"/>
                <a:cs typeface="Arial" panose="020B0604020202020204" pitchFamily="34" charset="0"/>
              </a:rPr>
              <a:t>Things you can do:</a:t>
            </a:r>
          </a:p>
          <a:p>
            <a:pPr marL="457200" indent="-457200">
              <a:spcBef>
                <a:spcPts val="0"/>
              </a:spcBef>
              <a:buFont typeface="+mj-lt"/>
              <a:buAutoNum type="arabicPeriod"/>
            </a:pPr>
            <a:r>
              <a:rPr lang="en-US" sz="2400" dirty="0">
                <a:latin typeface="+mj-lt"/>
                <a:cs typeface="Arial" panose="020B0604020202020204" pitchFamily="34" charset="0"/>
              </a:rPr>
              <a:t>Drive less – walk , bike, and--if you have one--ride a horse. </a:t>
            </a:r>
          </a:p>
          <a:p>
            <a:pPr marL="457200" indent="-457200">
              <a:spcBef>
                <a:spcPts val="0"/>
              </a:spcBef>
              <a:buFont typeface="+mj-lt"/>
              <a:buAutoNum type="arabicPeriod"/>
            </a:pPr>
            <a:r>
              <a:rPr lang="en-US" sz="2400" dirty="0">
                <a:latin typeface="+mj-lt"/>
                <a:cs typeface="Arial" panose="020B0604020202020204" pitchFamily="34" charset="0"/>
              </a:rPr>
              <a:t>Reduce, reuse and recycle more. </a:t>
            </a:r>
          </a:p>
          <a:p>
            <a:pPr marL="457200" indent="-457200">
              <a:spcBef>
                <a:spcPts val="0"/>
              </a:spcBef>
              <a:buFont typeface="+mj-lt"/>
              <a:buAutoNum type="arabicPeriod" startAt="3"/>
            </a:pPr>
            <a:r>
              <a:rPr lang="en-US" sz="2400" dirty="0">
                <a:latin typeface="+mj-lt"/>
                <a:cs typeface="Arial" panose="020B0604020202020204" pitchFamily="34" charset="0"/>
              </a:rPr>
              <a:t>Check your tires.</a:t>
            </a:r>
          </a:p>
          <a:p>
            <a:pPr marL="457200" indent="-457200">
              <a:spcBef>
                <a:spcPts val="0"/>
              </a:spcBef>
              <a:buFont typeface="+mj-lt"/>
              <a:buAutoNum type="arabicPeriod" startAt="3"/>
            </a:pPr>
            <a:r>
              <a:rPr lang="en-US" sz="2400" dirty="0">
                <a:latin typeface="+mj-lt"/>
                <a:cs typeface="Arial" panose="020B0604020202020204" pitchFamily="34" charset="0"/>
              </a:rPr>
              <a:t>Use less hot water.</a:t>
            </a:r>
          </a:p>
          <a:p>
            <a:pPr marL="457200" indent="-457200">
              <a:spcBef>
                <a:spcPts val="0"/>
              </a:spcBef>
              <a:buFont typeface="+mj-lt"/>
              <a:buAutoNum type="arabicPeriod" startAt="3"/>
            </a:pPr>
            <a:r>
              <a:rPr lang="en-US" sz="2400" dirty="0">
                <a:latin typeface="+mj-lt"/>
                <a:cs typeface="Arial" panose="020B0604020202020204" pitchFamily="34" charset="0"/>
              </a:rPr>
              <a:t>Avoid products with a lot of </a:t>
            </a:r>
            <a:br>
              <a:rPr lang="en-US" sz="2400" dirty="0">
                <a:latin typeface="+mj-lt"/>
                <a:cs typeface="Arial" panose="020B0604020202020204" pitchFamily="34" charset="0"/>
              </a:rPr>
            </a:br>
            <a:r>
              <a:rPr lang="en-US" sz="2400" dirty="0">
                <a:latin typeface="+mj-lt"/>
                <a:cs typeface="Arial" panose="020B0604020202020204" pitchFamily="34" charset="0"/>
              </a:rPr>
              <a:t>packaging.</a:t>
            </a:r>
          </a:p>
          <a:p>
            <a:pPr marL="457200" indent="-457200">
              <a:spcBef>
                <a:spcPts val="0"/>
              </a:spcBef>
              <a:buFont typeface="+mj-lt"/>
              <a:buAutoNum type="arabicPeriod" startAt="3"/>
            </a:pPr>
            <a:r>
              <a:rPr lang="en-US" sz="2400" dirty="0">
                <a:latin typeface="+mj-lt"/>
                <a:cs typeface="Arial" panose="020B0604020202020204" pitchFamily="34" charset="0"/>
              </a:rPr>
              <a:t>Adjust your thermostats.</a:t>
            </a:r>
          </a:p>
          <a:p>
            <a:pPr marL="457200" indent="-457200">
              <a:spcBef>
                <a:spcPts val="0"/>
              </a:spcBef>
              <a:buFont typeface="+mj-lt"/>
              <a:buAutoNum type="arabicPeriod" startAt="3"/>
            </a:pPr>
            <a:r>
              <a:rPr lang="en-US" sz="2400" dirty="0">
                <a:latin typeface="+mj-lt"/>
                <a:cs typeface="Arial" panose="020B0604020202020204" pitchFamily="34" charset="0"/>
              </a:rPr>
              <a:t>Plant a tree.</a:t>
            </a:r>
          </a:p>
          <a:p>
            <a:pPr marL="457200" indent="-457200">
              <a:spcBef>
                <a:spcPts val="0"/>
              </a:spcBef>
              <a:buFont typeface="+mj-lt"/>
              <a:buAutoNum type="arabicPeriod" startAt="3"/>
            </a:pPr>
            <a:r>
              <a:rPr lang="en-US" sz="2400" dirty="0">
                <a:latin typeface="+mj-lt"/>
                <a:cs typeface="Arial" panose="020B0604020202020204" pitchFamily="34" charset="0"/>
              </a:rPr>
              <a:t>Turn off electronic devices.</a:t>
            </a:r>
          </a:p>
          <a:p>
            <a:pPr marL="457200" indent="-457200">
              <a:spcBef>
                <a:spcPts val="0"/>
              </a:spcBef>
              <a:buFont typeface="+mj-lt"/>
              <a:buAutoNum type="arabicPeriod" startAt="3"/>
            </a:pPr>
            <a:r>
              <a:rPr lang="en-US" sz="2400" dirty="0">
                <a:latin typeface="+mj-lt"/>
                <a:cs typeface="Arial" panose="020B0604020202020204" pitchFamily="34" charset="0"/>
              </a:rPr>
              <a:t>Encourage your friends to make small changes that add up to big differences.</a:t>
            </a:r>
          </a:p>
        </p:txBody>
      </p:sp>
      <p:grpSp>
        <p:nvGrpSpPr>
          <p:cNvPr id="4" name="Group 3"/>
          <p:cNvGrpSpPr/>
          <p:nvPr/>
        </p:nvGrpSpPr>
        <p:grpSpPr>
          <a:xfrm>
            <a:off x="188861" y="1095452"/>
            <a:ext cx="2478139" cy="2790748"/>
            <a:chOff x="0" y="0"/>
            <a:chExt cx="5143500" cy="6858000"/>
          </a:xfrm>
        </p:grpSpPr>
        <p:pic>
          <p:nvPicPr>
            <p:cNvPr id="10243" name="Picture 3" descr="C:\Users\cp8035\AppData\Local\Microsoft\Windows\Temporary Internet Files\Content.IE5\59C0V9K4\MP900442473[1].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51435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25820" y="3161245"/>
              <a:ext cx="345980" cy="21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188861" y="4018332"/>
            <a:ext cx="2478139" cy="1938992"/>
          </a:xfrm>
          <a:prstGeom prst="rect">
            <a:avLst/>
          </a:prstGeom>
        </p:spPr>
        <p:txBody>
          <a:bodyPr wrap="square">
            <a:spAutoFit/>
          </a:bodyPr>
          <a:lstStyle/>
          <a:p>
            <a:pPr marL="0" indent="0">
              <a:buNone/>
            </a:pPr>
            <a:r>
              <a:rPr lang="en-US" sz="2000" dirty="0">
                <a:latin typeface="+mj-lt"/>
              </a:rPr>
              <a:t>Consider  the personal and global benefits of conserving energy, reducing pollution, and recycling.</a:t>
            </a:r>
          </a:p>
        </p:txBody>
      </p:sp>
      <p:sp>
        <p:nvSpPr>
          <p:cNvPr id="6" name="Slide Number Placeholder 5">
            <a:extLst>
              <a:ext uri="{FF2B5EF4-FFF2-40B4-BE49-F238E27FC236}">
                <a16:creationId xmlns:a16="http://schemas.microsoft.com/office/drawing/2014/main" id="{B675F9BC-E459-48E2-8DDC-EBA0F7B02F51}"/>
              </a:ext>
            </a:extLst>
          </p:cNvPr>
          <p:cNvSpPr>
            <a:spLocks noGrp="1"/>
          </p:cNvSpPr>
          <p:nvPr>
            <p:ph type="sldNum" sz="quarter" idx="12"/>
          </p:nvPr>
        </p:nvSpPr>
        <p:spPr/>
        <p:txBody>
          <a:bodyPr/>
          <a:lstStyle/>
          <a:p>
            <a:r>
              <a:rPr lang="en-US">
                <a:solidFill>
                  <a:prstClr val="black">
                    <a:tint val="75000"/>
                  </a:prstClr>
                </a:solidFill>
              </a:rPr>
              <a:t>7.2 - </a:t>
            </a:r>
            <a:fld id="{35D03780-7EDB-1345-A052-E7FB1ADF62AA}"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3694006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bwMode="auto">
          <a:xfrm>
            <a:off x="457200" y="167151"/>
            <a:ext cx="8229600" cy="727586"/>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1440" tIns="45720" rIns="91440" bIns="45720" numCol="1" anchor="t" anchorCtr="0" compatLnSpc="1">
            <a:prstTxWarp prst="textNoShape">
              <a:avLst/>
            </a:prstTxWarp>
            <a:noAutofit/>
          </a:bodyPr>
          <a:lstStyle/>
          <a:p>
            <a:r>
              <a:rPr lang="en-US" sz="1800" b="1" dirty="0">
                <a:solidFill>
                  <a:schemeClr val="tx1"/>
                </a:solidFill>
              </a:rPr>
              <a:t>Montana Driver Education and Training</a:t>
            </a:r>
            <a:br>
              <a:rPr lang="en-US" sz="2400" b="1" dirty="0">
                <a:solidFill>
                  <a:srgbClr val="CC0066"/>
                </a:solidFill>
              </a:rPr>
            </a:br>
            <a:r>
              <a:rPr lang="en-US" sz="2800" dirty="0">
                <a:solidFill>
                  <a:srgbClr val="C00000"/>
                </a:solidFill>
              </a:rPr>
              <a:t>Standards and Benchmarks</a:t>
            </a:r>
          </a:p>
        </p:txBody>
      </p:sp>
      <p:sp>
        <p:nvSpPr>
          <p:cNvPr id="110595" name="Rectangle 3"/>
          <p:cNvSpPr>
            <a:spLocks noGrp="1" noChangeArrowheads="1"/>
          </p:cNvSpPr>
          <p:nvPr>
            <p:ph idx="1"/>
          </p:nvPr>
        </p:nvSpPr>
        <p:spPr>
          <a:xfrm>
            <a:off x="176981" y="1150374"/>
            <a:ext cx="4011561" cy="5161936"/>
          </a:xfrm>
        </p:spPr>
        <p:txBody>
          <a:bodyPr>
            <a:noAutofit/>
          </a:bodyPr>
          <a:lstStyle/>
          <a:p>
            <a:pPr marL="0" indent="0">
              <a:lnSpc>
                <a:spcPct val="80000"/>
              </a:lnSpc>
              <a:buNone/>
            </a:pPr>
            <a:r>
              <a:rPr lang="en-US" sz="900" b="1" dirty="0">
                <a:latin typeface="Arial" charset="0"/>
              </a:rPr>
              <a:t>1.  </a:t>
            </a:r>
            <a:r>
              <a:rPr lang="en-US" sz="900" b="1" u="sng" dirty="0">
                <a:latin typeface="Arial" charset="0"/>
              </a:rPr>
              <a:t>Laws and Highway System</a:t>
            </a:r>
          </a:p>
          <a:p>
            <a:pPr marL="640080" lvl="1" indent="-457200">
              <a:lnSpc>
                <a:spcPct val="120000"/>
              </a:lnSpc>
              <a:buFontTx/>
              <a:buNone/>
            </a:pPr>
            <a:r>
              <a:rPr lang="en-US" sz="900" dirty="0">
                <a:latin typeface="Arial" charset="0"/>
              </a:rPr>
              <a:t>1.1.  	know the laws outlined in the Montana Driver's manual;</a:t>
            </a:r>
          </a:p>
          <a:p>
            <a:pPr marL="640080" lvl="1" indent="-457200">
              <a:lnSpc>
                <a:spcPct val="120000"/>
              </a:lnSpc>
              <a:buFontTx/>
              <a:buNone/>
            </a:pPr>
            <a:r>
              <a:rPr lang="en-US" sz="900" dirty="0">
                <a:latin typeface="Arial" charset="0"/>
              </a:rPr>
              <a:t>1.2.  	understand the laws outlined in the Montana Driver's Manual; and</a:t>
            </a:r>
          </a:p>
          <a:p>
            <a:pPr marL="640080" lvl="1" indent="-457200">
              <a:lnSpc>
                <a:spcPct val="120000"/>
              </a:lnSpc>
              <a:buFontTx/>
              <a:buNone/>
            </a:pPr>
            <a:r>
              <a:rPr lang="en-US" sz="900" dirty="0">
                <a:latin typeface="Arial" charset="0"/>
              </a:rPr>
              <a:t>1.3.  	consistently demonstrate knowledge and understanding by responsible adherence to highway transportation system traffic laws and control devices.</a:t>
            </a:r>
          </a:p>
          <a:p>
            <a:pPr marL="0" indent="0">
              <a:lnSpc>
                <a:spcPct val="120000"/>
              </a:lnSpc>
              <a:buNone/>
            </a:pPr>
            <a:r>
              <a:rPr lang="en-US" sz="900" b="1" dirty="0">
                <a:latin typeface="Arial" charset="0"/>
              </a:rPr>
              <a:t>2.  </a:t>
            </a:r>
            <a:r>
              <a:rPr lang="en-US" sz="900" b="1" u="sng" dirty="0">
                <a:latin typeface="Arial" charset="0"/>
              </a:rPr>
              <a:t>Responsibility</a:t>
            </a:r>
            <a:endParaRPr lang="en-US" sz="900" dirty="0">
              <a:latin typeface="Arial" charset="0"/>
            </a:endParaRPr>
          </a:p>
          <a:p>
            <a:pPr marL="640080" lvl="1" indent="-457200">
              <a:lnSpc>
                <a:spcPct val="120000"/>
              </a:lnSpc>
              <a:buFontTx/>
              <a:buNone/>
            </a:pPr>
            <a:r>
              <a:rPr lang="en-US" sz="900" dirty="0">
                <a:latin typeface="Arial" charset="0"/>
              </a:rPr>
              <a:t>2.1.  	recognize the importance of making safe and responsible decisions for owning and operating a motor vehicle;</a:t>
            </a:r>
          </a:p>
          <a:p>
            <a:pPr marL="640080" lvl="1" indent="-457200">
              <a:lnSpc>
                <a:spcPct val="120000"/>
              </a:lnSpc>
              <a:buFontTx/>
              <a:buNone/>
            </a:pPr>
            <a:r>
              <a:rPr lang="en-US" sz="900" dirty="0">
                <a:latin typeface="Arial" charset="0"/>
              </a:rPr>
              <a:t>2.2	demonstrate the ability to make appropriate decisions while operating a motor vehicle;</a:t>
            </a:r>
          </a:p>
          <a:p>
            <a:pPr marL="640080" lvl="1" indent="-457200">
              <a:lnSpc>
                <a:spcPct val="120000"/>
              </a:lnSpc>
              <a:buFontTx/>
              <a:buNone/>
            </a:pPr>
            <a:r>
              <a:rPr lang="en-US" sz="900" dirty="0">
                <a:latin typeface="Arial" charset="0"/>
              </a:rPr>
              <a:t>2.3.  	consistently display respect for other users of the highway transportation system; and</a:t>
            </a:r>
          </a:p>
          <a:p>
            <a:pPr marL="640080" lvl="1" indent="-457200">
              <a:lnSpc>
                <a:spcPct val="120000"/>
              </a:lnSpc>
              <a:buFontTx/>
              <a:buNone/>
            </a:pPr>
            <a:r>
              <a:rPr lang="en-US" sz="900" dirty="0">
                <a:latin typeface="Arial" charset="0"/>
              </a:rPr>
              <a:t>2.4.  	develop positive habits and attitudes for responsible driving.</a:t>
            </a:r>
          </a:p>
          <a:p>
            <a:pPr marL="0" indent="0">
              <a:lnSpc>
                <a:spcPct val="120000"/>
              </a:lnSpc>
              <a:buNone/>
            </a:pPr>
            <a:r>
              <a:rPr lang="en-US" sz="900" b="1" dirty="0">
                <a:latin typeface="Arial" charset="0"/>
              </a:rPr>
              <a:t>3.  </a:t>
            </a:r>
            <a:r>
              <a:rPr lang="en-US" sz="900" b="1" u="sng" dirty="0">
                <a:latin typeface="Arial" charset="0"/>
              </a:rPr>
              <a:t>Visual Skills</a:t>
            </a:r>
          </a:p>
          <a:p>
            <a:pPr marL="640080" lvl="1" indent="-457200">
              <a:lnSpc>
                <a:spcPct val="120000"/>
              </a:lnSpc>
              <a:buFontTx/>
              <a:buNone/>
            </a:pPr>
            <a:r>
              <a:rPr lang="en-US" sz="900" dirty="0">
                <a:latin typeface="Arial" charset="0"/>
              </a:rPr>
              <a:t>3.1. 	 know proper visual skills for operating a motor vehicle;</a:t>
            </a:r>
          </a:p>
          <a:p>
            <a:pPr marL="640080" lvl="1" indent="-457200">
              <a:lnSpc>
                <a:spcPct val="120000"/>
              </a:lnSpc>
              <a:buFontTx/>
              <a:buNone/>
            </a:pPr>
            <a:r>
              <a:rPr lang="en-US" sz="900" dirty="0">
                <a:latin typeface="Arial" charset="0"/>
              </a:rPr>
              <a:t>3.2.  	communicate and explain proper visual skills for operating a motor vehicle;</a:t>
            </a:r>
          </a:p>
          <a:p>
            <a:pPr marL="640080" lvl="1" indent="-457200">
              <a:lnSpc>
                <a:spcPct val="120000"/>
              </a:lnSpc>
              <a:buFontTx/>
              <a:buNone/>
            </a:pPr>
            <a:r>
              <a:rPr lang="en-US" sz="900" dirty="0">
                <a:latin typeface="Arial" charset="0"/>
              </a:rPr>
              <a:t>3.3. 	 demonstrate the use of proper visual skills for operating a motor vehicle; and</a:t>
            </a:r>
          </a:p>
          <a:p>
            <a:pPr marL="640080" lvl="1" indent="-457200">
              <a:lnSpc>
                <a:spcPct val="120000"/>
              </a:lnSpc>
              <a:buFontTx/>
              <a:buNone/>
            </a:pPr>
            <a:r>
              <a:rPr lang="en-US" sz="900" dirty="0">
                <a:latin typeface="Arial" charset="0"/>
              </a:rPr>
              <a:t>3.4.  	develop habits and attitudes with regard to proper visual skills.</a:t>
            </a:r>
          </a:p>
          <a:p>
            <a:pPr marL="0" indent="0">
              <a:lnSpc>
                <a:spcPct val="120000"/>
              </a:lnSpc>
              <a:buNone/>
            </a:pPr>
            <a:r>
              <a:rPr lang="en-US" sz="900" b="1" dirty="0">
                <a:latin typeface="Arial" charset="0"/>
              </a:rPr>
              <a:t>4.  </a:t>
            </a:r>
            <a:r>
              <a:rPr lang="en-US" sz="900" b="1" u="sng" dirty="0">
                <a:latin typeface="Arial" charset="0"/>
              </a:rPr>
              <a:t>Vehicle Control</a:t>
            </a:r>
          </a:p>
          <a:p>
            <a:pPr marL="640080" lvl="1" indent="-457200">
              <a:lnSpc>
                <a:spcPct val="120000"/>
              </a:lnSpc>
              <a:buFontTx/>
              <a:buNone/>
            </a:pPr>
            <a:r>
              <a:rPr lang="en-US" sz="900" dirty="0">
                <a:latin typeface="Arial" charset="0"/>
              </a:rPr>
              <a:t>4.1.  	demonstrate smooth, safe and efficient operation of a motor vehicle; and</a:t>
            </a:r>
          </a:p>
          <a:p>
            <a:pPr marL="640080" lvl="1" indent="-457200">
              <a:lnSpc>
                <a:spcPct val="120000"/>
              </a:lnSpc>
              <a:buFontTx/>
              <a:buNone/>
            </a:pPr>
            <a:r>
              <a:rPr lang="en-US" sz="900" dirty="0">
                <a:latin typeface="Arial" charset="0"/>
              </a:rPr>
              <a:t>4.2.  	develop positive habits and attitudes relative to safe, efficient and smooth vehicle operation.</a:t>
            </a:r>
          </a:p>
          <a:p>
            <a:pPr marL="640080" lvl="1" indent="-457200" algn="r">
              <a:lnSpc>
                <a:spcPct val="120000"/>
              </a:lnSpc>
              <a:buFontTx/>
              <a:buNone/>
            </a:pPr>
            <a:endParaRPr lang="en-US" sz="1000" i="1" dirty="0">
              <a:latin typeface="Arial" charset="0"/>
            </a:endParaRPr>
          </a:p>
        </p:txBody>
      </p:sp>
      <p:sp>
        <p:nvSpPr>
          <p:cNvPr id="2" name="Rectangle 1"/>
          <p:cNvSpPr/>
          <p:nvPr/>
        </p:nvSpPr>
        <p:spPr>
          <a:xfrm>
            <a:off x="4350775" y="1160206"/>
            <a:ext cx="4488425" cy="5078313"/>
          </a:xfrm>
          <a:prstGeom prst="rect">
            <a:avLst/>
          </a:prstGeom>
        </p:spPr>
        <p:txBody>
          <a:bodyPr wrap="square">
            <a:spAutoFit/>
          </a:bodyPr>
          <a:lstStyle/>
          <a:p>
            <a:pPr marL="609600" indent="-609600" defTabSz="457200" fontAlgn="auto">
              <a:lnSpc>
                <a:spcPct val="120000"/>
              </a:lnSpc>
              <a:spcBef>
                <a:spcPts val="0"/>
              </a:spcBef>
              <a:spcAft>
                <a:spcPts val="0"/>
              </a:spcAft>
            </a:pPr>
            <a:r>
              <a:rPr lang="en-US" sz="900" dirty="0">
                <a:solidFill>
                  <a:prstClr val="black"/>
                </a:solidFill>
              </a:rPr>
              <a:t>5.  </a:t>
            </a:r>
            <a:r>
              <a:rPr lang="en-US" sz="900" u="sng" dirty="0">
                <a:solidFill>
                  <a:prstClr val="black"/>
                </a:solidFill>
              </a:rPr>
              <a:t>Communication</a:t>
            </a:r>
          </a:p>
          <a:p>
            <a:pPr marL="640080" lvl="1" indent="-457200" defTabSz="457200" fontAlgn="auto">
              <a:lnSpc>
                <a:spcPct val="120000"/>
              </a:lnSpc>
              <a:spcBef>
                <a:spcPts val="0"/>
              </a:spcBef>
              <a:spcAft>
                <a:spcPts val="0"/>
              </a:spcAft>
            </a:pPr>
            <a:r>
              <a:rPr lang="en-US" sz="900" b="0" dirty="0">
                <a:solidFill>
                  <a:prstClr val="black"/>
                </a:solidFill>
              </a:rPr>
              <a:t>5.1.  	consistently communicate driving intentions (i.e., use of lights, vehicle position, and personal signals);</a:t>
            </a:r>
          </a:p>
          <a:p>
            <a:pPr marL="640080" lvl="1" indent="-457200" defTabSz="457200" fontAlgn="auto">
              <a:lnSpc>
                <a:spcPct val="120000"/>
              </a:lnSpc>
              <a:spcBef>
                <a:spcPts val="0"/>
              </a:spcBef>
              <a:spcAft>
                <a:spcPts val="0"/>
              </a:spcAft>
            </a:pPr>
            <a:r>
              <a:rPr lang="en-US" sz="900" b="0" dirty="0">
                <a:solidFill>
                  <a:prstClr val="black"/>
                </a:solidFill>
              </a:rPr>
              <a:t>5.2.  	adjust driver behavior based on observation of the highway transportation system and other roadway users;</a:t>
            </a:r>
          </a:p>
          <a:p>
            <a:pPr marL="640080" lvl="1" indent="-457200" defTabSz="457200" fontAlgn="auto">
              <a:lnSpc>
                <a:spcPct val="120000"/>
              </a:lnSpc>
              <a:spcBef>
                <a:spcPts val="0"/>
              </a:spcBef>
              <a:spcAft>
                <a:spcPts val="0"/>
              </a:spcAft>
            </a:pPr>
            <a:r>
              <a:rPr lang="en-US" sz="900" b="0" dirty="0">
                <a:solidFill>
                  <a:prstClr val="black"/>
                </a:solidFill>
              </a:rPr>
              <a:t>5.3.	adjust communication (i.e., use of lights, vehicle position, and personal signals) based on observation of the highway transportation system and other users; and</a:t>
            </a:r>
          </a:p>
          <a:p>
            <a:pPr marL="640080" lvl="1" indent="-457200" defTabSz="457200" fontAlgn="auto">
              <a:lnSpc>
                <a:spcPct val="120000"/>
              </a:lnSpc>
              <a:spcBef>
                <a:spcPts val="0"/>
              </a:spcBef>
              <a:spcAft>
                <a:spcPts val="0"/>
              </a:spcAft>
            </a:pPr>
            <a:r>
              <a:rPr lang="en-US" sz="900" b="0" dirty="0">
                <a:solidFill>
                  <a:prstClr val="black"/>
                </a:solidFill>
              </a:rPr>
              <a:t>5.4.	develop positive habits and attitudes for effective communication.</a:t>
            </a:r>
          </a:p>
          <a:p>
            <a:pPr marL="609600" indent="-609600" defTabSz="457200" fontAlgn="auto">
              <a:lnSpc>
                <a:spcPct val="120000"/>
              </a:lnSpc>
              <a:spcBef>
                <a:spcPts val="0"/>
              </a:spcBef>
              <a:spcAft>
                <a:spcPts val="0"/>
              </a:spcAft>
            </a:pPr>
            <a:r>
              <a:rPr lang="en-US" sz="900" dirty="0">
                <a:solidFill>
                  <a:prstClr val="black"/>
                </a:solidFill>
              </a:rPr>
              <a:t>6.  </a:t>
            </a:r>
            <a:r>
              <a:rPr lang="en-US" sz="900" u="sng" dirty="0">
                <a:solidFill>
                  <a:prstClr val="black"/>
                </a:solidFill>
              </a:rPr>
              <a:t>Risk Management</a:t>
            </a:r>
          </a:p>
          <a:p>
            <a:pPr marL="640080" lvl="1" indent="-457200" defTabSz="457200" fontAlgn="auto">
              <a:lnSpc>
                <a:spcPct val="120000"/>
              </a:lnSpc>
              <a:spcBef>
                <a:spcPts val="0"/>
              </a:spcBef>
              <a:spcAft>
                <a:spcPts val="0"/>
              </a:spcAft>
            </a:pPr>
            <a:r>
              <a:rPr lang="en-US" sz="900" b="0" dirty="0">
                <a:solidFill>
                  <a:prstClr val="black"/>
                </a:solidFill>
              </a:rPr>
              <a:t>6.1.	understand driver risk-management principles;</a:t>
            </a:r>
          </a:p>
          <a:p>
            <a:pPr marL="640080" lvl="1" indent="-457200" defTabSz="457200" fontAlgn="auto">
              <a:lnSpc>
                <a:spcPct val="120000"/>
              </a:lnSpc>
              <a:spcBef>
                <a:spcPts val="0"/>
              </a:spcBef>
              <a:spcAft>
                <a:spcPts val="0"/>
              </a:spcAft>
            </a:pPr>
            <a:r>
              <a:rPr lang="en-US" sz="900" b="0" dirty="0">
                <a:solidFill>
                  <a:prstClr val="black"/>
                </a:solidFill>
              </a:rPr>
              <a:t>6.2. 	demonstrate driver risk-management strategies; and</a:t>
            </a:r>
          </a:p>
          <a:p>
            <a:pPr marL="640080" lvl="1" indent="-457200" defTabSz="457200" fontAlgn="auto">
              <a:lnSpc>
                <a:spcPct val="120000"/>
              </a:lnSpc>
              <a:spcBef>
                <a:spcPts val="0"/>
              </a:spcBef>
              <a:spcAft>
                <a:spcPts val="0"/>
              </a:spcAft>
            </a:pPr>
            <a:r>
              <a:rPr lang="en-US" sz="900" b="0" dirty="0">
                <a:solidFill>
                  <a:prstClr val="black"/>
                </a:solidFill>
              </a:rPr>
              <a:t>6.3.	develop positive habits and attitudes for effective driver risk-management.</a:t>
            </a:r>
          </a:p>
          <a:p>
            <a:pPr marL="609600" indent="-609600" defTabSz="457200" fontAlgn="auto">
              <a:lnSpc>
                <a:spcPct val="120000"/>
              </a:lnSpc>
              <a:spcBef>
                <a:spcPts val="0"/>
              </a:spcBef>
              <a:spcAft>
                <a:spcPts val="0"/>
              </a:spcAft>
            </a:pPr>
            <a:r>
              <a:rPr lang="en-US" sz="900" dirty="0">
                <a:solidFill>
                  <a:prstClr val="black"/>
                </a:solidFill>
              </a:rPr>
              <a:t>7.  </a:t>
            </a:r>
            <a:r>
              <a:rPr lang="en-US" sz="900" u="sng" dirty="0">
                <a:solidFill>
                  <a:prstClr val="black"/>
                </a:solidFill>
              </a:rPr>
              <a:t>Lifelong Learning</a:t>
            </a:r>
          </a:p>
          <a:p>
            <a:pPr marL="640080" lvl="1" indent="-457200" defTabSz="457200" fontAlgn="auto">
              <a:lnSpc>
                <a:spcPct val="120000"/>
              </a:lnSpc>
              <a:spcBef>
                <a:spcPts val="0"/>
              </a:spcBef>
              <a:spcAft>
                <a:spcPts val="0"/>
              </a:spcAft>
            </a:pPr>
            <a:r>
              <a:rPr lang="en-US" sz="900" b="0" dirty="0">
                <a:solidFill>
                  <a:prstClr val="black"/>
                </a:solidFill>
              </a:rPr>
              <a:t>7.1. 	identify and use a range of learning strategies required to acquire or retain knowledge, positive driving habits, and driving skills for lifelong learning;</a:t>
            </a:r>
          </a:p>
          <a:p>
            <a:pPr marL="640080" lvl="1" indent="-457200" defTabSz="457200" fontAlgn="auto">
              <a:lnSpc>
                <a:spcPct val="120000"/>
              </a:lnSpc>
              <a:spcBef>
                <a:spcPts val="0"/>
              </a:spcBef>
              <a:spcAft>
                <a:spcPts val="0"/>
              </a:spcAft>
            </a:pPr>
            <a:r>
              <a:rPr lang="en-US" sz="900" b="0" dirty="0">
                <a:solidFill>
                  <a:prstClr val="black"/>
                </a:solidFill>
              </a:rPr>
              <a:t>7.2.	establish learning goals that are based on an understanding of one’s own current and future learning needs; and</a:t>
            </a:r>
          </a:p>
          <a:p>
            <a:pPr marL="640080" lvl="1" indent="-457200" defTabSz="457200" fontAlgn="auto">
              <a:lnSpc>
                <a:spcPct val="120000"/>
              </a:lnSpc>
              <a:spcBef>
                <a:spcPts val="0"/>
              </a:spcBef>
              <a:spcAft>
                <a:spcPts val="0"/>
              </a:spcAft>
            </a:pPr>
            <a:r>
              <a:rPr lang="en-US" sz="900" b="0" dirty="0">
                <a:solidFill>
                  <a:prstClr val="black"/>
                </a:solidFill>
              </a:rPr>
              <a:t>7.3. 	demonstrate knowledge and ability to make informed decisions required for positive driving habits, effective performance, and adaptation to change. </a:t>
            </a:r>
          </a:p>
          <a:p>
            <a:pPr marL="609600" indent="-609600" defTabSz="457200" fontAlgn="auto">
              <a:lnSpc>
                <a:spcPct val="120000"/>
              </a:lnSpc>
              <a:spcBef>
                <a:spcPts val="0"/>
              </a:spcBef>
              <a:spcAft>
                <a:spcPts val="0"/>
              </a:spcAft>
            </a:pPr>
            <a:r>
              <a:rPr lang="en-US" sz="900" dirty="0">
                <a:solidFill>
                  <a:prstClr val="black"/>
                </a:solidFill>
              </a:rPr>
              <a:t>8.  </a:t>
            </a:r>
            <a:r>
              <a:rPr lang="en-US" sz="900" u="sng" dirty="0">
                <a:solidFill>
                  <a:prstClr val="black"/>
                </a:solidFill>
              </a:rPr>
              <a:t>Driving Experience</a:t>
            </a:r>
          </a:p>
          <a:p>
            <a:pPr marL="640080" lvl="1" indent="-457200" defTabSz="457200" fontAlgn="auto">
              <a:lnSpc>
                <a:spcPct val="120000"/>
              </a:lnSpc>
              <a:spcBef>
                <a:spcPts val="0"/>
              </a:spcBef>
              <a:spcAft>
                <a:spcPts val="0"/>
              </a:spcAft>
            </a:pPr>
            <a:r>
              <a:rPr lang="en-US" sz="900" b="0" dirty="0">
                <a:solidFill>
                  <a:prstClr val="black"/>
                </a:solidFill>
              </a:rPr>
              <a:t>8.1.  	acquire at least the minimum number of BTW hours over at least the minimum number of days, as required by law, with a Montana-approved driver education teacher; and</a:t>
            </a:r>
          </a:p>
          <a:p>
            <a:pPr marL="640080" lvl="1" indent="-457200" defTabSz="457200" fontAlgn="auto">
              <a:lnSpc>
                <a:spcPct val="120000"/>
              </a:lnSpc>
              <a:spcBef>
                <a:spcPts val="0"/>
              </a:spcBef>
              <a:spcAft>
                <a:spcPts val="0"/>
              </a:spcAft>
            </a:pPr>
            <a:r>
              <a:rPr lang="en-US" sz="900" b="0" dirty="0">
                <a:solidFill>
                  <a:prstClr val="black"/>
                </a:solidFill>
              </a:rPr>
              <a:t>8.2.	acquire additional behind-the-wheel driving experience with a parent or guardian’s assistance in a variety of driving situations (i.e., night, adverse weather, gravel road, etc.).</a:t>
            </a:r>
          </a:p>
        </p:txBody>
      </p:sp>
    </p:spTree>
    <p:extLst>
      <p:ext uri="{BB962C8B-B14F-4D97-AF65-F5344CB8AC3E}">
        <p14:creationId xmlns:p14="http://schemas.microsoft.com/office/powerpoint/2010/main" val="632097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0" dirty="0"/>
              <a:t>Buying and Maintaining a Vehicle</a:t>
            </a:r>
          </a:p>
        </p:txBody>
      </p:sp>
      <p:sp>
        <p:nvSpPr>
          <p:cNvPr id="3" name="Content Placeholder 2"/>
          <p:cNvSpPr>
            <a:spLocks noGrp="1"/>
          </p:cNvSpPr>
          <p:nvPr>
            <p:ph idx="1"/>
          </p:nvPr>
        </p:nvSpPr>
        <p:spPr>
          <a:xfrm>
            <a:off x="457200" y="2539864"/>
            <a:ext cx="5569332" cy="3586300"/>
          </a:xfrm>
        </p:spPr>
        <p:txBody>
          <a:bodyPr>
            <a:normAutofit/>
          </a:bodyPr>
          <a:lstStyle/>
          <a:p>
            <a:pPr marL="0" indent="0" eaLnBrk="1" hangingPunct="1">
              <a:lnSpc>
                <a:spcPct val="110000"/>
              </a:lnSpc>
              <a:buNone/>
            </a:pPr>
            <a:r>
              <a:rPr lang="en-US" altLang="en-US" sz="2600" b="1" dirty="0">
                <a:latin typeface="+mj-lt"/>
                <a:cs typeface="Arial" panose="020B0604020202020204" pitchFamily="34" charset="0"/>
              </a:rPr>
              <a:t>Vehicle Purchase Cost</a:t>
            </a:r>
          </a:p>
          <a:p>
            <a:pPr marL="0" indent="0" eaLnBrk="1" hangingPunct="1">
              <a:lnSpc>
                <a:spcPct val="110000"/>
              </a:lnSpc>
              <a:buNone/>
            </a:pPr>
            <a:endParaRPr lang="en-US" altLang="en-US" sz="1300" b="0" dirty="0">
              <a:latin typeface="+mj-lt"/>
              <a:cs typeface="Arial" panose="020B0604020202020204" pitchFamily="34" charset="0"/>
            </a:endParaRPr>
          </a:p>
          <a:p>
            <a:pPr eaLnBrk="1" hangingPunct="1">
              <a:lnSpc>
                <a:spcPct val="110000"/>
              </a:lnSpc>
              <a:spcBef>
                <a:spcPts val="0"/>
              </a:spcBef>
              <a:spcAft>
                <a:spcPts val="1200"/>
              </a:spcAft>
            </a:pPr>
            <a:r>
              <a:rPr lang="en-US" altLang="en-US" sz="2600" b="0" dirty="0">
                <a:latin typeface="+mj-lt"/>
                <a:cs typeface="Arial" panose="020B0604020202020204" pitchFamily="34" charset="0"/>
              </a:rPr>
              <a:t>Monthly payments and interest</a:t>
            </a:r>
          </a:p>
          <a:p>
            <a:pPr eaLnBrk="1" hangingPunct="1">
              <a:lnSpc>
                <a:spcPct val="110000"/>
              </a:lnSpc>
              <a:spcBef>
                <a:spcPts val="0"/>
              </a:spcBef>
              <a:spcAft>
                <a:spcPts val="1200"/>
              </a:spcAft>
            </a:pPr>
            <a:r>
              <a:rPr lang="en-US" altLang="en-US" sz="2600" b="0" dirty="0">
                <a:latin typeface="+mj-lt"/>
                <a:cs typeface="Arial" panose="020B0604020202020204" pitchFamily="34" charset="0"/>
              </a:rPr>
              <a:t>Insurance payments</a:t>
            </a:r>
          </a:p>
          <a:p>
            <a:pPr eaLnBrk="1" hangingPunct="1">
              <a:lnSpc>
                <a:spcPct val="110000"/>
              </a:lnSpc>
              <a:spcBef>
                <a:spcPts val="0"/>
              </a:spcBef>
              <a:spcAft>
                <a:spcPts val="1200"/>
              </a:spcAft>
            </a:pPr>
            <a:r>
              <a:rPr lang="en-US" altLang="en-US" sz="2600" b="0" dirty="0">
                <a:latin typeface="+mj-lt"/>
                <a:cs typeface="Arial" panose="020B0604020202020204" pitchFamily="34" charset="0"/>
              </a:rPr>
              <a:t>Repair and maintenance expenses</a:t>
            </a:r>
          </a:p>
          <a:p>
            <a:pPr eaLnBrk="1" hangingPunct="1">
              <a:lnSpc>
                <a:spcPct val="110000"/>
              </a:lnSpc>
              <a:spcBef>
                <a:spcPts val="0"/>
              </a:spcBef>
              <a:spcAft>
                <a:spcPts val="1200"/>
              </a:spcAft>
            </a:pPr>
            <a:r>
              <a:rPr lang="en-US" altLang="en-US" sz="2600" b="0" dirty="0">
                <a:latin typeface="+mj-lt"/>
                <a:cs typeface="Arial" panose="020B0604020202020204" pitchFamily="34" charset="0"/>
              </a:rPr>
              <a:t>Fuel mileage and costs</a:t>
            </a:r>
          </a:p>
          <a:p>
            <a:pPr eaLnBrk="1" hangingPunct="1">
              <a:lnSpc>
                <a:spcPct val="110000"/>
              </a:lnSpc>
              <a:spcBef>
                <a:spcPts val="0"/>
              </a:spcBef>
              <a:spcAft>
                <a:spcPts val="1200"/>
              </a:spcAft>
            </a:pPr>
            <a:r>
              <a:rPr lang="en-US" altLang="en-US" sz="2600" b="0" dirty="0">
                <a:latin typeface="+mj-lt"/>
                <a:cs typeface="Arial" panose="020B0604020202020204" pitchFamily="34" charset="0"/>
              </a:rPr>
              <a:t>Registration fees</a:t>
            </a:r>
          </a:p>
        </p:txBody>
      </p:sp>
      <p:pic>
        <p:nvPicPr>
          <p:cNvPr id="3080" name="Picture 8" descr="C:\Users\cp8035\AppData\Local\Microsoft\Windows\Temporary Internet Files\Content.IE5\S6EJOGYZ\MP900422778[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11412" y="1403350"/>
            <a:ext cx="2589856" cy="259238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DE3C2C3-6CFD-4C27-8543-D515F06FB9F0}"/>
              </a:ext>
            </a:extLst>
          </p:cNvPr>
          <p:cNvSpPr>
            <a:spLocks noGrp="1"/>
          </p:cNvSpPr>
          <p:nvPr>
            <p:ph type="sldNum" sz="quarter" idx="12"/>
          </p:nvPr>
        </p:nvSpPr>
        <p:spPr/>
        <p:txBody>
          <a:bodyPr/>
          <a:lstStyle/>
          <a:p>
            <a:r>
              <a:rPr lang="en-US">
                <a:solidFill>
                  <a:prstClr val="black">
                    <a:tint val="75000"/>
                  </a:prstClr>
                </a:solidFill>
              </a:rPr>
              <a:t>7.2 - </a:t>
            </a:r>
            <a:fld id="{35D03780-7EDB-1345-A052-E7FB1ADF62AA}" type="slidenum">
              <a:rPr lang="en-US" smtClean="0">
                <a:solidFill>
                  <a:prstClr val="black">
                    <a:tint val="75000"/>
                  </a:prstClr>
                </a:solidFill>
              </a:rPr>
              <a:pPr/>
              <a:t>3</a:t>
            </a:fld>
            <a:endParaRPr lang="en-US" dirty="0">
              <a:solidFill>
                <a:prstClr val="black">
                  <a:tint val="75000"/>
                </a:prstClr>
              </a:solidFill>
            </a:endParaRPr>
          </a:p>
        </p:txBody>
      </p:sp>
      <p:sp>
        <p:nvSpPr>
          <p:cNvPr id="5" name="Rectangle 4">
            <a:extLst>
              <a:ext uri="{FF2B5EF4-FFF2-40B4-BE49-F238E27FC236}">
                <a16:creationId xmlns:a16="http://schemas.microsoft.com/office/drawing/2014/main" id="{1BB10094-D5C9-4D59-9406-1F00FA0E8212}"/>
              </a:ext>
            </a:extLst>
          </p:cNvPr>
          <p:cNvSpPr/>
          <p:nvPr/>
        </p:nvSpPr>
        <p:spPr>
          <a:xfrm>
            <a:off x="527612" y="1147768"/>
            <a:ext cx="5569332" cy="1311128"/>
          </a:xfrm>
          <a:prstGeom prst="rect">
            <a:avLst/>
          </a:prstGeom>
        </p:spPr>
        <p:txBody>
          <a:bodyPr wrap="square">
            <a:spAutoFit/>
          </a:bodyPr>
          <a:lstStyle/>
          <a:p>
            <a:pPr marL="0" indent="0" eaLnBrk="1" hangingPunct="1">
              <a:lnSpc>
                <a:spcPct val="110000"/>
              </a:lnSpc>
              <a:spcBef>
                <a:spcPts val="0"/>
              </a:spcBef>
              <a:spcAft>
                <a:spcPts val="1200"/>
              </a:spcAft>
              <a:buNone/>
            </a:pPr>
            <a:r>
              <a:rPr lang="en-US" altLang="en-US" sz="2400" b="0" dirty="0">
                <a:latin typeface="+mj-lt"/>
                <a:cs typeface="Arial" panose="020B0604020202020204" pitchFamily="34" charset="0"/>
              </a:rPr>
              <a:t>Before taking the first step toward ownership, know what you will need and the true cost to operate the vehicle.</a:t>
            </a:r>
          </a:p>
        </p:txBody>
      </p:sp>
      <p:pic>
        <p:nvPicPr>
          <p:cNvPr id="7" name="Picture 6">
            <a:extLst>
              <a:ext uri="{FF2B5EF4-FFF2-40B4-BE49-F238E27FC236}">
                <a16:creationId xmlns:a16="http://schemas.microsoft.com/office/drawing/2014/main" id="{F1BDC0B2-2803-4961-8287-1D240E05DA99}"/>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5830703" y="4476729"/>
            <a:ext cx="2840664" cy="1443988"/>
          </a:xfrm>
          <a:prstGeom prst="rect">
            <a:avLst/>
          </a:prstGeom>
          <a:noFill/>
        </p:spPr>
      </p:pic>
    </p:spTree>
    <p:extLst>
      <p:ext uri="{BB962C8B-B14F-4D97-AF65-F5344CB8AC3E}">
        <p14:creationId xmlns:p14="http://schemas.microsoft.com/office/powerpoint/2010/main" val="5015957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1096962"/>
          </a:xfrm>
        </p:spPr>
        <p:txBody>
          <a:bodyPr>
            <a:normAutofit fontScale="90000"/>
          </a:bodyPr>
          <a:lstStyle/>
          <a:p>
            <a:pPr eaLnBrk="1" hangingPunct="1">
              <a:spcBef>
                <a:spcPts val="1200"/>
              </a:spcBef>
            </a:pPr>
            <a:r>
              <a:rPr lang="en-US" altLang="en-US" sz="4400" b="0" dirty="0"/>
              <a:t>Vehicle Insurance Required </a:t>
            </a:r>
            <a:br>
              <a:rPr lang="en-US" altLang="en-US" sz="3600" b="0" dirty="0"/>
            </a:br>
            <a:r>
              <a:rPr lang="en-US" altLang="en-US" sz="3100" b="0" dirty="0">
                <a:solidFill>
                  <a:schemeClr val="tx1"/>
                </a:solidFill>
              </a:rPr>
              <a:t>Montana’s Required Auto Liability Insurance</a:t>
            </a:r>
          </a:p>
        </p:txBody>
      </p:sp>
      <p:sp>
        <p:nvSpPr>
          <p:cNvPr id="211971" name="Rectangle 3"/>
          <p:cNvSpPr>
            <a:spLocks noGrp="1" noChangeArrowheads="1"/>
          </p:cNvSpPr>
          <p:nvPr>
            <p:ph idx="1"/>
          </p:nvPr>
        </p:nvSpPr>
        <p:spPr>
          <a:xfrm>
            <a:off x="3124200" y="1691506"/>
            <a:ext cx="5638800" cy="2743200"/>
          </a:xfrm>
        </p:spPr>
        <p:txBody>
          <a:bodyPr>
            <a:normAutofit/>
          </a:bodyPr>
          <a:lstStyle/>
          <a:p>
            <a:pPr eaLnBrk="1" hangingPunct="1">
              <a:spcBef>
                <a:spcPts val="0"/>
              </a:spcBef>
              <a:spcAft>
                <a:spcPts val="1200"/>
              </a:spcAft>
            </a:pPr>
            <a:r>
              <a:rPr lang="en-US" altLang="en-US" sz="2400" b="0" dirty="0">
                <a:latin typeface="+mj-lt"/>
                <a:cs typeface="Arial" panose="020B0604020202020204" pitchFamily="34" charset="0"/>
              </a:rPr>
              <a:t>$25,000 Bodily injury or death of one person in any one accident</a:t>
            </a:r>
          </a:p>
          <a:p>
            <a:pPr eaLnBrk="1" hangingPunct="1">
              <a:spcBef>
                <a:spcPts val="0"/>
              </a:spcBef>
              <a:spcAft>
                <a:spcPts val="1200"/>
              </a:spcAft>
            </a:pPr>
            <a:r>
              <a:rPr lang="en-US" altLang="en-US" sz="2400" b="0" dirty="0">
                <a:latin typeface="+mj-lt"/>
                <a:cs typeface="Arial" panose="020B0604020202020204" pitchFamily="34" charset="0"/>
              </a:rPr>
              <a:t>$50,000 Bodily injury or death of two persons in any one accident</a:t>
            </a:r>
          </a:p>
          <a:p>
            <a:pPr eaLnBrk="1" hangingPunct="1">
              <a:spcBef>
                <a:spcPts val="0"/>
              </a:spcBef>
              <a:spcAft>
                <a:spcPts val="1200"/>
              </a:spcAft>
            </a:pPr>
            <a:r>
              <a:rPr lang="en-US" altLang="en-US" sz="2400" b="0" dirty="0">
                <a:latin typeface="+mj-lt"/>
                <a:cs typeface="Arial" panose="020B0604020202020204" pitchFamily="34" charset="0"/>
              </a:rPr>
              <a:t>$20,000 Injury to or destruction of property of others in any one accident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3894" y="1828800"/>
            <a:ext cx="2445221" cy="2033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527AE683-6F62-4E68-9A3A-5355F15F00EC}"/>
              </a:ext>
            </a:extLst>
          </p:cNvPr>
          <p:cNvSpPr>
            <a:spLocks noGrp="1"/>
          </p:cNvSpPr>
          <p:nvPr>
            <p:ph type="sldNum" sz="quarter" idx="12"/>
          </p:nvPr>
        </p:nvSpPr>
        <p:spPr/>
        <p:txBody>
          <a:bodyPr/>
          <a:lstStyle/>
          <a:p>
            <a:r>
              <a:rPr lang="en-US">
                <a:solidFill>
                  <a:prstClr val="black">
                    <a:tint val="75000"/>
                  </a:prstClr>
                </a:solidFill>
              </a:rPr>
              <a:t>7.2 - </a:t>
            </a:r>
            <a:fld id="{35D03780-7EDB-1345-A052-E7FB1ADF62AA}" type="slidenum">
              <a:rPr lang="en-US" smtClean="0">
                <a:solidFill>
                  <a:prstClr val="black">
                    <a:tint val="75000"/>
                  </a:prstClr>
                </a:solidFill>
              </a:rPr>
              <a:pPr/>
              <a:t>4</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C6740DAE-C6F9-4DE4-BB5D-88D0DE5B0B8F}"/>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2849329" y="4675355"/>
            <a:ext cx="3101023" cy="144034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1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19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19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Grp="1" noChangeArrowheads="1"/>
          </p:cNvSpPr>
          <p:nvPr>
            <p:ph type="title"/>
          </p:nvPr>
        </p:nvSpPr>
        <p:spPr>
          <a:noFill/>
        </p:spPr>
        <p:txBody>
          <a:bodyPr>
            <a:normAutofit/>
          </a:bodyPr>
          <a:lstStyle/>
          <a:p>
            <a:pPr eaLnBrk="1" hangingPunct="1"/>
            <a:r>
              <a:rPr lang="en-US" altLang="en-US" sz="3600" b="0" dirty="0"/>
              <a:t>Types of Vehicle Insurance</a:t>
            </a:r>
          </a:p>
        </p:txBody>
      </p:sp>
      <p:sp>
        <p:nvSpPr>
          <p:cNvPr id="205827" name="Rectangle 3"/>
          <p:cNvSpPr>
            <a:spLocks noGrp="1" noChangeArrowheads="1"/>
          </p:cNvSpPr>
          <p:nvPr>
            <p:ph idx="1"/>
          </p:nvPr>
        </p:nvSpPr>
        <p:spPr>
          <a:xfrm>
            <a:off x="3047999" y="1219200"/>
            <a:ext cx="5781533" cy="4800600"/>
          </a:xfrm>
        </p:spPr>
        <p:txBody>
          <a:bodyPr>
            <a:noAutofit/>
          </a:bodyPr>
          <a:lstStyle/>
          <a:p>
            <a:pPr eaLnBrk="1" hangingPunct="1">
              <a:buFontTx/>
              <a:buNone/>
            </a:pPr>
            <a:r>
              <a:rPr lang="en-US" altLang="en-US" sz="2400" b="1" dirty="0">
                <a:latin typeface="Arial" panose="020B0604020202020204" pitchFamily="34" charset="0"/>
                <a:cs typeface="Arial" panose="020B0604020202020204" pitchFamily="34" charset="0"/>
              </a:rPr>
              <a:t>	</a:t>
            </a:r>
            <a:r>
              <a:rPr lang="en-US" altLang="en-US" sz="2400" b="1" dirty="0">
                <a:latin typeface="+mj-lt"/>
                <a:cs typeface="Arial" panose="020B0604020202020204" pitchFamily="34" charset="0"/>
              </a:rPr>
              <a:t>Collision</a:t>
            </a:r>
            <a:br>
              <a:rPr lang="en-US" altLang="en-US" sz="2400" b="1" dirty="0">
                <a:latin typeface="+mj-lt"/>
                <a:cs typeface="Arial" panose="020B0604020202020204" pitchFamily="34" charset="0"/>
              </a:rPr>
            </a:br>
            <a:r>
              <a:rPr lang="en-US" altLang="en-US" sz="2400" b="0" dirty="0">
                <a:latin typeface="+mj-lt"/>
                <a:cs typeface="Arial" panose="020B0604020202020204" pitchFamily="34" charset="0"/>
              </a:rPr>
              <a:t>Covers the cost to repair damage to your vehicle if you are in a collision regardless of who caused the crash; a deductible usually applies.</a:t>
            </a:r>
          </a:p>
          <a:p>
            <a:pPr eaLnBrk="1" hangingPunct="1">
              <a:buFontTx/>
              <a:buNone/>
            </a:pPr>
            <a:endParaRPr lang="en-US" altLang="en-US" sz="2400" b="0" dirty="0">
              <a:latin typeface="+mj-lt"/>
              <a:cs typeface="Arial" panose="020B0604020202020204" pitchFamily="34" charset="0"/>
            </a:endParaRPr>
          </a:p>
          <a:p>
            <a:pPr eaLnBrk="1" hangingPunct="1">
              <a:buFontTx/>
              <a:buNone/>
            </a:pPr>
            <a:r>
              <a:rPr lang="en-US" altLang="en-US" sz="2400" b="1" dirty="0">
                <a:latin typeface="+mj-lt"/>
                <a:cs typeface="Arial" panose="020B0604020202020204" pitchFamily="34" charset="0"/>
              </a:rPr>
              <a:t>	Comprehensive</a:t>
            </a:r>
            <a:br>
              <a:rPr lang="en-US" altLang="en-US" sz="2400" b="1" dirty="0">
                <a:latin typeface="+mj-lt"/>
                <a:cs typeface="Arial" panose="020B0604020202020204" pitchFamily="34" charset="0"/>
              </a:rPr>
            </a:br>
            <a:r>
              <a:rPr lang="en-US" altLang="en-US" sz="2400" b="0" dirty="0">
                <a:latin typeface="+mj-lt"/>
                <a:cs typeface="Arial" panose="020B0604020202020204" pitchFamily="34" charset="0"/>
              </a:rPr>
              <a:t>Covers the cost to repair damage to your vehicle by causes other than collision, such as fire, vandalism, theft of part or all of your vehicle, and colliding with a bird or animal; a deductible usually applies.</a:t>
            </a:r>
          </a:p>
          <a:p>
            <a:pPr eaLnBrk="1" hangingPunct="1"/>
            <a:endParaRPr lang="en-US" altLang="en-US" sz="2400"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a:ext>
            </a:extLst>
          </a:blip>
          <a:srcRect r="2941"/>
          <a:stretch/>
        </p:blipFill>
        <p:spPr bwMode="auto">
          <a:xfrm>
            <a:off x="314468" y="3656556"/>
            <a:ext cx="2764398"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63663" y="1387596"/>
            <a:ext cx="2792703" cy="1793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FEFB9B76-863B-4389-B062-0394FF5028D4}"/>
              </a:ext>
            </a:extLst>
          </p:cNvPr>
          <p:cNvSpPr>
            <a:spLocks noGrp="1"/>
          </p:cNvSpPr>
          <p:nvPr>
            <p:ph type="sldNum" sz="quarter" idx="12"/>
          </p:nvPr>
        </p:nvSpPr>
        <p:spPr/>
        <p:txBody>
          <a:bodyPr/>
          <a:lstStyle/>
          <a:p>
            <a:r>
              <a:rPr lang="en-US">
                <a:solidFill>
                  <a:prstClr val="black">
                    <a:tint val="75000"/>
                  </a:prstClr>
                </a:solidFill>
              </a:rPr>
              <a:t>7.2 - </a:t>
            </a:r>
            <a:fld id="{35D03780-7EDB-1345-A052-E7FB1ADF62AA}" type="slidenum">
              <a:rPr lang="en-US" smtClean="0">
                <a:solidFill>
                  <a:prstClr val="black">
                    <a:tint val="75000"/>
                  </a:prstClr>
                </a:solidFill>
              </a:rPr>
              <a:pPr/>
              <a:t>5</a:t>
            </a:fld>
            <a:endParaRPr lang="en-US" dirty="0">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8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8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nvPr>
        </p:nvSpPr>
        <p:spPr>
          <a:noFill/>
        </p:spPr>
        <p:txBody>
          <a:bodyPr>
            <a:normAutofit/>
          </a:bodyPr>
          <a:lstStyle/>
          <a:p>
            <a:pPr eaLnBrk="1" hangingPunct="1"/>
            <a:r>
              <a:rPr lang="en-US" altLang="en-US" sz="3600" dirty="0"/>
              <a:t>Vehicle</a:t>
            </a:r>
            <a:r>
              <a:rPr lang="en-US" altLang="en-US" sz="3600" b="0" dirty="0"/>
              <a:t> Insurance Coverage</a:t>
            </a:r>
          </a:p>
        </p:txBody>
      </p:sp>
      <p:sp>
        <p:nvSpPr>
          <p:cNvPr id="206851" name="Rectangle 3"/>
          <p:cNvSpPr>
            <a:spLocks noGrp="1" noChangeArrowheads="1"/>
          </p:cNvSpPr>
          <p:nvPr>
            <p:ph idx="1"/>
          </p:nvPr>
        </p:nvSpPr>
        <p:spPr>
          <a:xfrm>
            <a:off x="2085430" y="1143000"/>
            <a:ext cx="6631849" cy="4952999"/>
          </a:xfrm>
        </p:spPr>
        <p:txBody>
          <a:bodyPr>
            <a:noAutofit/>
          </a:bodyPr>
          <a:lstStyle/>
          <a:p>
            <a:pPr eaLnBrk="1" hangingPunct="1">
              <a:spcBef>
                <a:spcPts val="0"/>
              </a:spcBef>
              <a:spcAft>
                <a:spcPts val="1200"/>
              </a:spcAft>
              <a:buFontTx/>
              <a:buNone/>
            </a:pPr>
            <a:r>
              <a:rPr lang="en-US" altLang="en-US" sz="2400" b="1" dirty="0">
                <a:latin typeface="Arial" panose="020B0604020202020204" pitchFamily="34" charset="0"/>
                <a:cs typeface="Arial" panose="020B0604020202020204" pitchFamily="34" charset="0"/>
              </a:rPr>
              <a:t>	</a:t>
            </a:r>
            <a:r>
              <a:rPr lang="en-US" altLang="en-US" sz="2400" b="1" dirty="0">
                <a:latin typeface="+mj-lt"/>
                <a:cs typeface="Arial" panose="020B0604020202020204" pitchFamily="34" charset="0"/>
              </a:rPr>
              <a:t>Auto Medical Payment </a:t>
            </a:r>
            <a:br>
              <a:rPr lang="en-US" altLang="en-US" sz="2400" b="1" dirty="0">
                <a:latin typeface="+mj-lt"/>
                <a:cs typeface="Arial" panose="020B0604020202020204" pitchFamily="34" charset="0"/>
              </a:rPr>
            </a:br>
            <a:r>
              <a:rPr lang="en-US" altLang="en-US" sz="2000" b="0" dirty="0">
                <a:latin typeface="+mj-lt"/>
                <a:cs typeface="Arial" panose="020B0604020202020204" pitchFamily="34" charset="0"/>
              </a:rPr>
              <a:t>Covers you and your occupants in your vehicle who are injured in an crash; does not usually cover time loss from work.</a:t>
            </a:r>
          </a:p>
          <a:p>
            <a:pPr eaLnBrk="1" hangingPunct="1">
              <a:spcBef>
                <a:spcPts val="0"/>
              </a:spcBef>
              <a:spcAft>
                <a:spcPts val="1200"/>
              </a:spcAft>
              <a:buFontTx/>
              <a:buNone/>
            </a:pPr>
            <a:endParaRPr lang="en-US" altLang="en-US" sz="2000" b="0" dirty="0">
              <a:latin typeface="+mj-lt"/>
              <a:cs typeface="Arial" panose="020B0604020202020204" pitchFamily="34" charset="0"/>
            </a:endParaRPr>
          </a:p>
          <a:p>
            <a:pPr eaLnBrk="1" hangingPunct="1">
              <a:spcBef>
                <a:spcPts val="0"/>
              </a:spcBef>
              <a:spcAft>
                <a:spcPts val="1200"/>
              </a:spcAft>
              <a:buFontTx/>
              <a:buNone/>
            </a:pPr>
            <a:r>
              <a:rPr lang="en-US" altLang="en-US" sz="2400" b="1" dirty="0">
                <a:latin typeface="+mj-lt"/>
                <a:cs typeface="Arial" panose="020B0604020202020204" pitchFamily="34" charset="0"/>
              </a:rPr>
              <a:t>	Towing and Road Service</a:t>
            </a:r>
            <a:br>
              <a:rPr lang="en-US" altLang="en-US" sz="2400" b="1" dirty="0">
                <a:latin typeface="+mj-lt"/>
                <a:cs typeface="Arial" panose="020B0604020202020204" pitchFamily="34" charset="0"/>
              </a:rPr>
            </a:br>
            <a:r>
              <a:rPr lang="en-US" altLang="en-US" sz="2000" b="0" dirty="0">
                <a:latin typeface="+mj-lt"/>
                <a:cs typeface="Arial" panose="020B0604020202020204" pitchFamily="34" charset="0"/>
              </a:rPr>
              <a:t>Covers towing and road service if the vehicle is disabled; usually only covers the cost of labor at the scene.</a:t>
            </a:r>
          </a:p>
          <a:p>
            <a:pPr eaLnBrk="1" hangingPunct="1">
              <a:spcBef>
                <a:spcPts val="0"/>
              </a:spcBef>
              <a:spcAft>
                <a:spcPts val="1200"/>
              </a:spcAft>
              <a:buFontTx/>
              <a:buNone/>
            </a:pPr>
            <a:endParaRPr lang="en-US" altLang="en-US" sz="2000" b="0" dirty="0">
              <a:latin typeface="+mj-lt"/>
              <a:cs typeface="Arial" panose="020B0604020202020204" pitchFamily="34" charset="0"/>
            </a:endParaRPr>
          </a:p>
          <a:p>
            <a:pPr eaLnBrk="1" hangingPunct="1">
              <a:spcBef>
                <a:spcPts val="0"/>
              </a:spcBef>
              <a:spcAft>
                <a:spcPts val="1200"/>
              </a:spcAft>
              <a:buFontTx/>
              <a:buNone/>
            </a:pPr>
            <a:r>
              <a:rPr lang="en-US" altLang="en-US" sz="2400" b="1" dirty="0">
                <a:latin typeface="+mj-lt"/>
                <a:cs typeface="Arial" panose="020B0604020202020204" pitchFamily="34" charset="0"/>
              </a:rPr>
              <a:t>	Rental Reimbursement </a:t>
            </a:r>
            <a:br>
              <a:rPr lang="en-US" altLang="en-US" sz="2400" b="1" dirty="0">
                <a:latin typeface="+mj-lt"/>
                <a:cs typeface="Arial" panose="020B0604020202020204" pitchFamily="34" charset="0"/>
              </a:rPr>
            </a:br>
            <a:r>
              <a:rPr lang="en-US" altLang="en-US" sz="2000" b="0" dirty="0">
                <a:latin typeface="+mj-lt"/>
                <a:cs typeface="Arial" panose="020B0604020202020204" pitchFamily="34" charset="0"/>
              </a:rPr>
              <a:t>Covers the cost of renting a vehicle while your vehicle is being repaired; usually covers up to a certain amount per day and for a maximum number of days.</a:t>
            </a:r>
          </a:p>
        </p:txBody>
      </p:sp>
      <p:pic>
        <p:nvPicPr>
          <p:cNvPr id="2050" name="Picture 2" descr="C:\Program Files\Microsoft Office\MEDIA\CAGCAT10\j0278882.wm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2143" y="3095218"/>
            <a:ext cx="1371599" cy="137021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cp8035\AppData\Local\Microsoft\Windows\Temporary Internet Files\Content.IE5\HPTPCFA2\MP900314367[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0" y="1243469"/>
            <a:ext cx="1491887" cy="172472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cp8035\AppData\Local\Microsoft\Windows\Temporary Internet Files\Content.IE5\Z0V2AO43\MC900339390[1].wm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2142" y="4725783"/>
            <a:ext cx="1371599" cy="137021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03C9766-9263-42AF-BBD0-0EAA55A27B08}"/>
              </a:ext>
            </a:extLst>
          </p:cNvPr>
          <p:cNvSpPr>
            <a:spLocks noGrp="1"/>
          </p:cNvSpPr>
          <p:nvPr>
            <p:ph type="sldNum" sz="quarter" idx="12"/>
          </p:nvPr>
        </p:nvSpPr>
        <p:spPr/>
        <p:txBody>
          <a:bodyPr/>
          <a:lstStyle/>
          <a:p>
            <a:r>
              <a:rPr lang="en-US">
                <a:solidFill>
                  <a:prstClr val="black">
                    <a:tint val="75000"/>
                  </a:prstClr>
                </a:solidFill>
              </a:rPr>
              <a:t>7.2 - </a:t>
            </a:r>
            <a:fld id="{35D03780-7EDB-1345-A052-E7FB1ADF62AA}" type="slidenum">
              <a:rPr lang="en-US" smtClean="0">
                <a:solidFill>
                  <a:prstClr val="black">
                    <a:tint val="75000"/>
                  </a:prstClr>
                </a:solidFill>
              </a:rPr>
              <a:pPr/>
              <a:t>6</a:t>
            </a:fld>
            <a:endParaRPr lang="en-US" dirty="0">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8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68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68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Grp="1" noChangeArrowheads="1"/>
          </p:cNvSpPr>
          <p:nvPr>
            <p:ph type="title"/>
          </p:nvPr>
        </p:nvSpPr>
        <p:spPr>
          <a:noFill/>
        </p:spPr>
        <p:txBody>
          <a:bodyPr>
            <a:normAutofit/>
          </a:bodyPr>
          <a:lstStyle/>
          <a:p>
            <a:pPr eaLnBrk="1" hangingPunct="1"/>
            <a:r>
              <a:rPr lang="en-US" altLang="en-US" sz="3600" dirty="0"/>
              <a:t>Vehicle</a:t>
            </a:r>
            <a:r>
              <a:rPr lang="en-US" altLang="en-US" sz="3600" b="0" dirty="0"/>
              <a:t> Insurance Coverage</a:t>
            </a:r>
          </a:p>
        </p:txBody>
      </p:sp>
      <p:sp>
        <p:nvSpPr>
          <p:cNvPr id="207875" name="Rectangle 3"/>
          <p:cNvSpPr>
            <a:spLocks noGrp="1" noChangeArrowheads="1"/>
          </p:cNvSpPr>
          <p:nvPr>
            <p:ph idx="1"/>
          </p:nvPr>
        </p:nvSpPr>
        <p:spPr>
          <a:xfrm>
            <a:off x="781050" y="1250973"/>
            <a:ext cx="7581900" cy="1523999"/>
          </a:xfrm>
        </p:spPr>
        <p:txBody>
          <a:bodyPr>
            <a:noAutofit/>
          </a:bodyPr>
          <a:lstStyle/>
          <a:p>
            <a:pPr indent="0" eaLnBrk="1" hangingPunct="1">
              <a:buFontTx/>
              <a:buNone/>
            </a:pPr>
            <a:r>
              <a:rPr lang="en-US" altLang="en-US" sz="2400" b="1" dirty="0">
                <a:latin typeface="+mj-lt"/>
                <a:cs typeface="Arial" panose="020B0604020202020204" pitchFamily="34" charset="0"/>
              </a:rPr>
              <a:t>Uninsured/Underinsured Motorist</a:t>
            </a:r>
            <a:br>
              <a:rPr lang="en-US" altLang="en-US" sz="2400" b="1" dirty="0">
                <a:latin typeface="+mj-lt"/>
                <a:cs typeface="Arial" panose="020B0604020202020204" pitchFamily="34" charset="0"/>
              </a:rPr>
            </a:br>
            <a:r>
              <a:rPr lang="en-US" altLang="en-US" sz="2000" b="0" dirty="0">
                <a:latin typeface="+mj-lt"/>
                <a:cs typeface="Arial" panose="020B0604020202020204" pitchFamily="34" charset="0"/>
              </a:rPr>
              <a:t>Covers you and occupants of your vehicle who are injured if the other driver caused the crash and does not have liability insurance or their insurance is insufficient to cover your loss.</a:t>
            </a:r>
          </a:p>
          <a:p>
            <a:pPr eaLnBrk="1" hangingPunct="1"/>
            <a:endParaRPr lang="en-US" altLang="en-US" sz="2400" dirty="0"/>
          </a:p>
          <a:p>
            <a:pPr marL="0" indent="0" eaLnBrk="1" hangingPunct="1">
              <a:buNone/>
            </a:pPr>
            <a:endParaRPr lang="en-US" alt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00200" y="3030522"/>
            <a:ext cx="5943600" cy="281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4613B86F-1B5B-46B0-A0B7-D5AFD7D845C7}"/>
              </a:ext>
            </a:extLst>
          </p:cNvPr>
          <p:cNvSpPr>
            <a:spLocks noGrp="1"/>
          </p:cNvSpPr>
          <p:nvPr>
            <p:ph type="sldNum" sz="quarter" idx="12"/>
          </p:nvPr>
        </p:nvSpPr>
        <p:spPr/>
        <p:txBody>
          <a:bodyPr/>
          <a:lstStyle/>
          <a:p>
            <a:r>
              <a:rPr lang="en-US">
                <a:solidFill>
                  <a:prstClr val="black">
                    <a:tint val="75000"/>
                  </a:prstClr>
                </a:solidFill>
              </a:rPr>
              <a:t>7.2 - </a:t>
            </a:r>
            <a:fld id="{35D03780-7EDB-1345-A052-E7FB1ADF62AA}" type="slidenum">
              <a:rPr lang="en-US" smtClean="0">
                <a:solidFill>
                  <a:prstClr val="black">
                    <a:tint val="75000"/>
                  </a:prstClr>
                </a:solidFill>
              </a:rPr>
              <a:pPr/>
              <a:t>7</a:t>
            </a:fld>
            <a:endParaRPr lang="en-US" dirty="0">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787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Vehicle Insurance Cost</a:t>
            </a:r>
          </a:p>
        </p:txBody>
      </p:sp>
      <p:sp>
        <p:nvSpPr>
          <p:cNvPr id="3" name="Content Placeholder 2"/>
          <p:cNvSpPr>
            <a:spLocks noGrp="1"/>
          </p:cNvSpPr>
          <p:nvPr>
            <p:ph idx="1"/>
          </p:nvPr>
        </p:nvSpPr>
        <p:spPr>
          <a:xfrm>
            <a:off x="457199" y="1447800"/>
            <a:ext cx="8270111" cy="4678363"/>
          </a:xfrm>
        </p:spPr>
        <p:txBody>
          <a:bodyPr>
            <a:noAutofit/>
          </a:bodyPr>
          <a:lstStyle/>
          <a:p>
            <a:pPr eaLnBrk="1" hangingPunct="1">
              <a:buFontTx/>
              <a:buNone/>
            </a:pPr>
            <a:r>
              <a:rPr lang="en-US" altLang="en-US" sz="2400" b="1" dirty="0">
                <a:latin typeface="+mj-lt"/>
                <a:cs typeface="Arial" panose="020B0604020202020204" pitchFamily="34" charset="0"/>
              </a:rPr>
              <a:t>Premium</a:t>
            </a:r>
          </a:p>
          <a:p>
            <a:pPr eaLnBrk="1" hangingPunct="1"/>
            <a:r>
              <a:rPr lang="en-US" altLang="en-US" sz="2400" dirty="0">
                <a:latin typeface="+mj-lt"/>
                <a:cs typeface="Arial" panose="020B0604020202020204" pitchFamily="34" charset="0"/>
              </a:rPr>
              <a:t>This is the amount paid for the </a:t>
            </a:r>
            <a:br>
              <a:rPr lang="en-US" altLang="en-US" sz="2400" dirty="0">
                <a:latin typeface="+mj-lt"/>
                <a:cs typeface="Arial" panose="020B0604020202020204" pitchFamily="34" charset="0"/>
              </a:rPr>
            </a:br>
            <a:r>
              <a:rPr lang="en-US" altLang="en-US" sz="2400" dirty="0">
                <a:latin typeface="+mj-lt"/>
                <a:cs typeface="Arial" panose="020B0604020202020204" pitchFamily="34" charset="0"/>
              </a:rPr>
              <a:t>insurance policy.</a:t>
            </a:r>
          </a:p>
          <a:p>
            <a:pPr eaLnBrk="1" hangingPunct="1">
              <a:spcBef>
                <a:spcPts val="0"/>
              </a:spcBef>
              <a:spcAft>
                <a:spcPts val="1200"/>
              </a:spcAft>
            </a:pPr>
            <a:r>
              <a:rPr lang="en-US" altLang="en-US" sz="2400" dirty="0">
                <a:latin typeface="+mj-lt"/>
                <a:cs typeface="Arial" panose="020B0604020202020204" pitchFamily="34" charset="0"/>
              </a:rPr>
              <a:t>A teen’s premium will be much </a:t>
            </a:r>
            <a:br>
              <a:rPr lang="en-US" altLang="en-US" sz="2400" dirty="0">
                <a:latin typeface="+mj-lt"/>
                <a:cs typeface="Arial" panose="020B0604020202020204" pitchFamily="34" charset="0"/>
              </a:rPr>
            </a:br>
            <a:r>
              <a:rPr lang="en-US" altLang="en-US" sz="2400" dirty="0">
                <a:latin typeface="+mj-lt"/>
                <a:cs typeface="Arial" panose="020B0604020202020204" pitchFamily="34" charset="0"/>
              </a:rPr>
              <a:t>higher than a driver 35 years of age.  </a:t>
            </a:r>
          </a:p>
          <a:p>
            <a:pPr marL="0" indent="0" eaLnBrk="1" hangingPunct="1">
              <a:buNone/>
            </a:pPr>
            <a:r>
              <a:rPr lang="en-US" altLang="en-US" sz="2400" b="1" dirty="0">
                <a:latin typeface="+mj-lt"/>
                <a:cs typeface="Arial" panose="020B0604020202020204" pitchFamily="34" charset="0"/>
              </a:rPr>
              <a:t>Keeping your premiums low</a:t>
            </a:r>
          </a:p>
          <a:p>
            <a:pPr eaLnBrk="1" hangingPunct="1"/>
            <a:r>
              <a:rPr lang="en-US" altLang="en-US" sz="2400" dirty="0">
                <a:latin typeface="+mj-lt"/>
                <a:cs typeface="Arial" panose="020B0604020202020204" pitchFamily="34" charset="0"/>
              </a:rPr>
              <a:t>Good Student discounts can be as much as 20-30%.  </a:t>
            </a:r>
          </a:p>
          <a:p>
            <a:pPr marL="400050" lvl="1" indent="0" eaLnBrk="1" hangingPunct="1">
              <a:buNone/>
            </a:pPr>
            <a:r>
              <a:rPr lang="en-US" altLang="en-US" sz="2400" dirty="0">
                <a:latin typeface="+mj-lt"/>
                <a:cs typeface="Arial" panose="020B0604020202020204" pitchFamily="34" charset="0"/>
              </a:rPr>
              <a:t>Usually requires a minimum 3.0 GPA. </a:t>
            </a:r>
          </a:p>
          <a:p>
            <a:pPr eaLnBrk="1" hangingPunct="1"/>
            <a:r>
              <a:rPr lang="en-US" altLang="en-US" sz="2400" dirty="0">
                <a:latin typeface="+mj-lt"/>
                <a:cs typeface="Arial" panose="020B0604020202020204" pitchFamily="34" charset="0"/>
              </a:rPr>
              <a:t>Zero tickets or “at fault” collisions</a:t>
            </a:r>
          </a:p>
          <a:p>
            <a:pPr eaLnBrk="1" hangingPunct="1"/>
            <a:r>
              <a:rPr lang="en-US" altLang="en-US" sz="2400" dirty="0">
                <a:latin typeface="+mj-lt"/>
                <a:cs typeface="Arial" panose="020B0604020202020204" pitchFamily="34" charset="0"/>
              </a:rPr>
              <a:t>Successfully complete state-approved Driver Education </a:t>
            </a:r>
          </a:p>
        </p:txBody>
      </p:sp>
      <p:pic>
        <p:nvPicPr>
          <p:cNvPr id="5122" name="Picture 2" descr="C:\Users\cp8035\AppData\Local\Microsoft\Windows\Temporary Internet Files\Content.IE5\9VK6T2YP\MP900399786[1].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11314" y="1296987"/>
            <a:ext cx="3315996" cy="22098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3197ACE-6655-4341-86BB-56E740E5EAE2}"/>
              </a:ext>
            </a:extLst>
          </p:cNvPr>
          <p:cNvSpPr>
            <a:spLocks noGrp="1"/>
          </p:cNvSpPr>
          <p:nvPr>
            <p:ph type="sldNum" sz="quarter" idx="12"/>
          </p:nvPr>
        </p:nvSpPr>
        <p:spPr/>
        <p:txBody>
          <a:bodyPr/>
          <a:lstStyle/>
          <a:p>
            <a:r>
              <a:rPr lang="en-US">
                <a:solidFill>
                  <a:prstClr val="black">
                    <a:tint val="75000"/>
                  </a:prstClr>
                </a:solidFill>
              </a:rPr>
              <a:t>7.2 - </a:t>
            </a:r>
            <a:fld id="{35D03780-7EDB-1345-A052-E7FB1ADF62AA}"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1580793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638175"/>
          </a:xfrm>
        </p:spPr>
        <p:txBody>
          <a:bodyPr>
            <a:noAutofit/>
          </a:bodyPr>
          <a:lstStyle/>
          <a:p>
            <a:pPr eaLnBrk="1" hangingPunct="1"/>
            <a:r>
              <a:rPr lang="en-US" altLang="en-US" sz="3600" dirty="0"/>
              <a:t>High-Risk Drivers</a:t>
            </a:r>
          </a:p>
        </p:txBody>
      </p:sp>
      <p:sp>
        <p:nvSpPr>
          <p:cNvPr id="217091" name="Rectangle 3"/>
          <p:cNvSpPr>
            <a:spLocks noGrp="1" noChangeArrowheads="1"/>
          </p:cNvSpPr>
          <p:nvPr>
            <p:ph idx="1"/>
          </p:nvPr>
        </p:nvSpPr>
        <p:spPr>
          <a:xfrm>
            <a:off x="457200" y="1143000"/>
            <a:ext cx="8229600" cy="5440362"/>
          </a:xfrm>
        </p:spPr>
        <p:txBody>
          <a:bodyPr>
            <a:noAutofit/>
          </a:bodyPr>
          <a:lstStyle/>
          <a:p>
            <a:pPr marL="0" indent="0" eaLnBrk="1" hangingPunct="1">
              <a:spcBef>
                <a:spcPts val="0"/>
              </a:spcBef>
              <a:spcAft>
                <a:spcPts val="1200"/>
              </a:spcAft>
              <a:buNone/>
            </a:pPr>
            <a:r>
              <a:rPr lang="en-US" altLang="en-US" sz="2400" dirty="0">
                <a:latin typeface="+mj-lt"/>
                <a:cs typeface="Arial" panose="020B0604020202020204" pitchFamily="34" charset="0"/>
              </a:rPr>
              <a:t>Each insurance  company </a:t>
            </a:r>
            <a:br>
              <a:rPr lang="en-US" altLang="en-US" sz="2400" dirty="0">
                <a:latin typeface="+mj-lt"/>
                <a:cs typeface="Arial" panose="020B0604020202020204" pitchFamily="34" charset="0"/>
              </a:rPr>
            </a:br>
            <a:r>
              <a:rPr lang="en-US" altLang="en-US" sz="2400" dirty="0">
                <a:latin typeface="+mj-lt"/>
                <a:cs typeface="Arial" panose="020B0604020202020204" pitchFamily="34" charset="0"/>
              </a:rPr>
              <a:t>has its own rules, called </a:t>
            </a:r>
            <a:br>
              <a:rPr lang="en-US" altLang="en-US" sz="2400" dirty="0">
                <a:latin typeface="+mj-lt"/>
                <a:cs typeface="Arial" panose="020B0604020202020204" pitchFamily="34" charset="0"/>
              </a:rPr>
            </a:br>
            <a:r>
              <a:rPr lang="en-US" altLang="en-US" sz="2400" i="1" dirty="0">
                <a:latin typeface="+mj-lt"/>
                <a:cs typeface="Arial" panose="020B0604020202020204" pitchFamily="34" charset="0"/>
              </a:rPr>
              <a:t>underwriting guideline</a:t>
            </a:r>
            <a:r>
              <a:rPr lang="en-US" altLang="en-US" sz="2400" dirty="0">
                <a:latin typeface="+mj-lt"/>
                <a:cs typeface="Arial" panose="020B0604020202020204" pitchFamily="34" charset="0"/>
              </a:rPr>
              <a:t>s, </a:t>
            </a:r>
            <a:br>
              <a:rPr lang="en-US" altLang="en-US" sz="2400" dirty="0">
                <a:latin typeface="+mj-lt"/>
                <a:cs typeface="Arial" panose="020B0604020202020204" pitchFamily="34" charset="0"/>
              </a:rPr>
            </a:br>
            <a:r>
              <a:rPr lang="en-US" altLang="en-US" sz="2400" dirty="0">
                <a:latin typeface="+mj-lt"/>
                <a:cs typeface="Arial" panose="020B0604020202020204" pitchFamily="34" charset="0"/>
              </a:rPr>
              <a:t>for deciding whether to </a:t>
            </a:r>
            <a:br>
              <a:rPr lang="en-US" altLang="en-US" sz="2400" dirty="0">
                <a:latin typeface="+mj-lt"/>
                <a:cs typeface="Arial" panose="020B0604020202020204" pitchFamily="34" charset="0"/>
              </a:rPr>
            </a:br>
            <a:r>
              <a:rPr lang="en-US" altLang="en-US" sz="2400" dirty="0">
                <a:latin typeface="+mj-lt"/>
                <a:cs typeface="Arial" panose="020B0604020202020204" pitchFamily="34" charset="0"/>
              </a:rPr>
              <a:t>insure drivers.</a:t>
            </a:r>
          </a:p>
          <a:p>
            <a:pPr marL="0" indent="0" eaLnBrk="1" hangingPunct="1">
              <a:spcBef>
                <a:spcPts val="0"/>
              </a:spcBef>
              <a:spcAft>
                <a:spcPts val="1200"/>
              </a:spcAft>
              <a:buNone/>
            </a:pPr>
            <a:r>
              <a:rPr lang="en-US" altLang="en-US" sz="2400" dirty="0">
                <a:latin typeface="+mj-lt"/>
                <a:cs typeface="Arial" panose="020B0604020202020204" pitchFamily="34" charset="0"/>
              </a:rPr>
              <a:t>The following factors may </a:t>
            </a:r>
            <a:br>
              <a:rPr lang="en-US" altLang="en-US" sz="2400" dirty="0">
                <a:latin typeface="+mj-lt"/>
                <a:cs typeface="Arial" panose="020B0604020202020204" pitchFamily="34" charset="0"/>
              </a:rPr>
            </a:br>
            <a:r>
              <a:rPr lang="en-US" altLang="en-US" sz="2400" dirty="0">
                <a:latin typeface="+mj-lt"/>
                <a:cs typeface="Arial" panose="020B0604020202020204" pitchFamily="34" charset="0"/>
              </a:rPr>
              <a:t>cause an insurance company </a:t>
            </a:r>
            <a:br>
              <a:rPr lang="en-US" altLang="en-US" sz="2400" dirty="0">
                <a:latin typeface="+mj-lt"/>
                <a:cs typeface="Arial" panose="020B0604020202020204" pitchFamily="34" charset="0"/>
              </a:rPr>
            </a:br>
            <a:r>
              <a:rPr lang="en-US" altLang="en-US" sz="2400" dirty="0">
                <a:latin typeface="+mj-lt"/>
                <a:cs typeface="Arial" panose="020B0604020202020204" pitchFamily="34" charset="0"/>
              </a:rPr>
              <a:t>to deny an application or raise your premium: </a:t>
            </a:r>
          </a:p>
          <a:p>
            <a:pPr marL="0" indent="0" eaLnBrk="1" hangingPunct="1">
              <a:spcBef>
                <a:spcPts val="0"/>
              </a:spcBef>
              <a:spcAft>
                <a:spcPts val="1200"/>
              </a:spcAft>
              <a:buNone/>
            </a:pPr>
            <a:r>
              <a:rPr lang="en-US" altLang="en-US" sz="2000" dirty="0">
                <a:latin typeface="+mj-lt"/>
                <a:cs typeface="Arial" panose="020B0604020202020204" pitchFamily="34" charset="0"/>
              </a:rPr>
              <a:t>	1. Tickets and crashes          3. Type of vehicle</a:t>
            </a:r>
          </a:p>
          <a:p>
            <a:pPr marL="0" indent="0" eaLnBrk="1" hangingPunct="1">
              <a:spcBef>
                <a:spcPts val="0"/>
              </a:spcBef>
              <a:spcAft>
                <a:spcPts val="1200"/>
              </a:spcAft>
              <a:buNone/>
            </a:pPr>
            <a:r>
              <a:rPr lang="en-US" altLang="en-US" sz="2000" dirty="0">
                <a:latin typeface="+mj-lt"/>
                <a:cs typeface="Arial" panose="020B0604020202020204" pitchFamily="34" charset="0"/>
              </a:rPr>
              <a:t>	2. Driving record   		 4. Credit rating</a:t>
            </a:r>
          </a:p>
          <a:p>
            <a:pPr marL="0" indent="0" eaLnBrk="1" hangingPunct="1">
              <a:spcBef>
                <a:spcPts val="0"/>
              </a:spcBef>
              <a:spcAft>
                <a:spcPts val="1200"/>
              </a:spcAft>
              <a:buNone/>
            </a:pPr>
            <a:r>
              <a:rPr lang="en-US" altLang="en-US" sz="2400" dirty="0">
                <a:latin typeface="+mj-lt"/>
                <a:cs typeface="Arial" panose="020B0604020202020204" pitchFamily="34" charset="0"/>
              </a:rPr>
              <a:t>Insurance can be denied or revoked. </a:t>
            </a:r>
          </a:p>
          <a:p>
            <a:pPr marL="0" indent="0" eaLnBrk="1" hangingPunct="1">
              <a:spcBef>
                <a:spcPts val="0"/>
              </a:spcBef>
              <a:spcAft>
                <a:spcPts val="1200"/>
              </a:spcAft>
              <a:buNone/>
            </a:pPr>
            <a:r>
              <a:rPr lang="en-US" altLang="en-US" sz="2400" dirty="0">
                <a:latin typeface="+mj-lt"/>
                <a:cs typeface="Arial" panose="020B0604020202020204" pitchFamily="34" charset="0"/>
              </a:rPr>
              <a:t>High-risk drivers pay the highest insurance premiums.</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81919" y="1143000"/>
            <a:ext cx="3497165" cy="2304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920E2AD8-3368-494A-9F36-7D90921CA383}"/>
              </a:ext>
            </a:extLst>
          </p:cNvPr>
          <p:cNvSpPr>
            <a:spLocks noGrp="1"/>
          </p:cNvSpPr>
          <p:nvPr>
            <p:ph type="sldNum" sz="quarter" idx="12"/>
          </p:nvPr>
        </p:nvSpPr>
        <p:spPr/>
        <p:txBody>
          <a:bodyPr/>
          <a:lstStyle/>
          <a:p>
            <a:r>
              <a:rPr lang="en-US">
                <a:solidFill>
                  <a:prstClr val="black">
                    <a:tint val="75000"/>
                  </a:prstClr>
                </a:solidFill>
              </a:rPr>
              <a:t>7.2 - </a:t>
            </a:r>
            <a:fld id="{35D03780-7EDB-1345-A052-E7FB1ADF62AA}" type="slidenum">
              <a:rPr lang="en-US" smtClean="0">
                <a:solidFill>
                  <a:prstClr val="black">
                    <a:tint val="75000"/>
                  </a:prstClr>
                </a:solidFill>
              </a:rPr>
              <a:pPr/>
              <a:t>9</a:t>
            </a:fld>
            <a:endParaRPr lang="en-US" dirty="0">
              <a:solidFill>
                <a:prstClr val="black">
                  <a:tint val="75000"/>
                </a:prst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70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70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70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709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70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4588</TotalTime>
  <Words>2309</Words>
  <Application>Microsoft Office PowerPoint</Application>
  <PresentationFormat>On-screen Show (4:3)</PresentationFormat>
  <Paragraphs>385</Paragraphs>
  <Slides>28</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Black</vt:lpstr>
      <vt:lpstr>Calibri</vt:lpstr>
      <vt:lpstr>Times New Roman</vt:lpstr>
      <vt:lpstr>Wingdings</vt:lpstr>
      <vt:lpstr>Office Theme</vt:lpstr>
      <vt:lpstr>Montana Teen Driver Education and Training</vt:lpstr>
      <vt:lpstr>Owning Vehicle – Trip Planning Objectives</vt:lpstr>
      <vt:lpstr>Buying and Maintaining a Vehicle</vt:lpstr>
      <vt:lpstr>Vehicle Insurance Required  Montana’s Required Auto Liability Insurance</vt:lpstr>
      <vt:lpstr>Types of Vehicle Insurance</vt:lpstr>
      <vt:lpstr>Vehicle Insurance Coverage</vt:lpstr>
      <vt:lpstr>Vehicle Insurance Coverage</vt:lpstr>
      <vt:lpstr>Vehicle Insurance Cost</vt:lpstr>
      <vt:lpstr>High-Risk Drivers</vt:lpstr>
      <vt:lpstr> Insurance Cancellation </vt:lpstr>
      <vt:lpstr>Reportable Crashes Contact law enforcement and insurance agent/company </vt:lpstr>
      <vt:lpstr>Vehicle Types</vt:lpstr>
      <vt:lpstr>Vehicle Specifications</vt:lpstr>
      <vt:lpstr>New Car Advantages </vt:lpstr>
      <vt:lpstr>Pros and Cons: Used Vehicles </vt:lpstr>
      <vt:lpstr>Vehicle Inspection </vt:lpstr>
      <vt:lpstr>Calculate Cost to Own a Vehicle</vt:lpstr>
      <vt:lpstr>NHTSA Rollover Resistance Rating</vt:lpstr>
      <vt:lpstr>Around-the-Vehicle  Maintenance Checks</vt:lpstr>
      <vt:lpstr>Under-the-Hood Maintenance Checks</vt:lpstr>
      <vt:lpstr>PowerPoint Presentation</vt:lpstr>
      <vt:lpstr>Air Quality and Fuel Combustion</vt:lpstr>
      <vt:lpstr>Conserve Fuel and Reduce Emissions</vt:lpstr>
      <vt:lpstr>Littering and Illegal Dumping </vt:lpstr>
      <vt:lpstr>Trip Planning</vt:lpstr>
      <vt:lpstr>Plan an Extended Trip</vt:lpstr>
      <vt:lpstr>Conserve Resources</vt:lpstr>
      <vt:lpstr>Montana Driver Education and Training Standards and Benchmarks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Montana OPI</dc:creator>
  <cp:lastModifiedBy>Borneman, Patricia</cp:lastModifiedBy>
  <cp:revision>269</cp:revision>
  <dcterms:created xsi:type="dcterms:W3CDTF">2005-06-01T16:32:30Z</dcterms:created>
  <dcterms:modified xsi:type="dcterms:W3CDTF">2018-02-23T21:28:32Z</dcterms:modified>
</cp:coreProperties>
</file>