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74" r:id="rId4"/>
    <p:sldId id="337" r:id="rId5"/>
    <p:sldId id="336" r:id="rId6"/>
    <p:sldId id="280" r:id="rId7"/>
    <p:sldId id="265"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17" r:id="rId26"/>
    <p:sldId id="31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39" autoAdjust="0"/>
  </p:normalViewPr>
  <p:slideViewPr>
    <p:cSldViewPr snapToGrid="0" snapToObjects="1">
      <p:cViewPr varScale="1">
        <p:scale>
          <a:sx n="107" d="100"/>
          <a:sy n="107" d="100"/>
        </p:scale>
        <p:origin x="114" y="126"/>
      </p:cViewPr>
      <p:guideLst>
        <p:guide orient="horz" pos="2160"/>
        <p:guide pos="2880"/>
      </p:guideLst>
    </p:cSldViewPr>
  </p:slideViewPr>
  <p:outlineViewPr>
    <p:cViewPr>
      <p:scale>
        <a:sx n="33" d="100"/>
        <a:sy n="33" d="100"/>
      </p:scale>
      <p:origin x="0" y="981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19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BEE6D4-2BCD-EC4D-950B-15CD9711FCC7}" type="datetimeFigureOut">
              <a:rPr lang="en-US" smtClean="0"/>
              <a:pPr/>
              <a:t>12/17/2014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66F45A-01F6-634D-B0CD-F78138DB7F31}" type="slidenum">
              <a:rPr lang="en-US" smtClean="0"/>
              <a:pPr/>
              <a:t>‹#›</a:t>
            </a:fld>
            <a:endParaRPr lang="en-US"/>
          </a:p>
        </p:txBody>
      </p:sp>
    </p:spTree>
    <p:extLst>
      <p:ext uri="{BB962C8B-B14F-4D97-AF65-F5344CB8AC3E}">
        <p14:creationId xmlns:p14="http://schemas.microsoft.com/office/powerpoint/2010/main" val="3749985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70740-339C-984C-95E1-BF89CD52BBA8}" type="datetimeFigureOut">
              <a:rPr lang="en-US" smtClean="0"/>
              <a:pPr/>
              <a:t>12/17/2014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664E0-B0E4-4443-B425-F34A24312FA4}" type="slidenum">
              <a:rPr lang="en-US" smtClean="0"/>
              <a:pPr/>
              <a:t>‹#›</a:t>
            </a:fld>
            <a:endParaRPr lang="en-US"/>
          </a:p>
        </p:txBody>
      </p:sp>
    </p:spTree>
    <p:extLst>
      <p:ext uri="{BB962C8B-B14F-4D97-AF65-F5344CB8AC3E}">
        <p14:creationId xmlns:p14="http://schemas.microsoft.com/office/powerpoint/2010/main" val="708766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RjrEQaG5jP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3664E0-B0E4-4443-B425-F34A24312FA4}" type="slidenum">
              <a:rPr lang="en-US" smtClean="0"/>
              <a:pPr/>
              <a:t>2</a:t>
            </a:fld>
            <a:endParaRPr lang="en-US"/>
          </a:p>
        </p:txBody>
      </p:sp>
    </p:spTree>
    <p:extLst>
      <p:ext uri="{BB962C8B-B14F-4D97-AF65-F5344CB8AC3E}">
        <p14:creationId xmlns:p14="http://schemas.microsoft.com/office/powerpoint/2010/main" val="30451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3-Way Street by Ron Gabriel</a:t>
            </a:r>
          </a:p>
          <a:p>
            <a:r>
              <a:rPr lang="en-US" sz="1200" kern="1200" smtClean="0">
                <a:solidFill>
                  <a:schemeClr val="tx1"/>
                </a:solidFill>
                <a:effectLst/>
                <a:latin typeface="+mn-lt"/>
                <a:ea typeface="+mn-ea"/>
                <a:cs typeface="+mn-cs"/>
              </a:rPr>
              <a:t>Music: Peter Gunn Theme by Art of Noise featuring Duane Eddy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hlinkClick r:id="rId3"/>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hlinkClick r:id="rId3"/>
              </a:rPr>
              <a:t>http://www.youtube.com/watch?v=RjrEQaG5jPM</a:t>
            </a:r>
            <a:r>
              <a:rPr lang="en-US" dirty="0" smtClean="0">
                <a:latin typeface="Arial" pitchFamily="34" charset="0"/>
                <a:cs typeface="Arial" pitchFamily="34" charset="0"/>
              </a:rPr>
              <a:t>  - India Traffic Chaos</a:t>
            </a:r>
          </a:p>
          <a:p>
            <a:endParaRPr lang="en-US" dirty="0"/>
          </a:p>
        </p:txBody>
      </p:sp>
      <p:sp>
        <p:nvSpPr>
          <p:cNvPr id="4" name="Slide Number Placeholder 3"/>
          <p:cNvSpPr>
            <a:spLocks noGrp="1"/>
          </p:cNvSpPr>
          <p:nvPr>
            <p:ph type="sldNum" sz="quarter" idx="10"/>
          </p:nvPr>
        </p:nvSpPr>
        <p:spPr/>
        <p:txBody>
          <a:bodyPr/>
          <a:lstStyle/>
          <a:p>
            <a:fld id="{203664E0-B0E4-4443-B425-F34A24312FA4}" type="slidenum">
              <a:rPr lang="en-US" smtClean="0"/>
              <a:pPr/>
              <a:t>5</a:t>
            </a:fld>
            <a:endParaRPr lang="en-US"/>
          </a:p>
        </p:txBody>
      </p:sp>
    </p:spTree>
    <p:extLst>
      <p:ext uri="{BB962C8B-B14F-4D97-AF65-F5344CB8AC3E}">
        <p14:creationId xmlns:p14="http://schemas.microsoft.com/office/powerpoint/2010/main" val="356318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the Teacher’s Video Guide in the Lesson Plans folder to get the most out of this video in </a:t>
            </a:r>
            <a:r>
              <a:rPr lang="en-US" smtClean="0"/>
              <a:t>the classroom.</a:t>
            </a:r>
            <a:endParaRPr lang="en-US"/>
          </a:p>
        </p:txBody>
      </p:sp>
      <p:sp>
        <p:nvSpPr>
          <p:cNvPr id="4" name="Slide Number Placeholder 3"/>
          <p:cNvSpPr>
            <a:spLocks noGrp="1"/>
          </p:cNvSpPr>
          <p:nvPr>
            <p:ph type="sldNum" sz="quarter" idx="10"/>
          </p:nvPr>
        </p:nvSpPr>
        <p:spPr/>
        <p:txBody>
          <a:bodyPr/>
          <a:lstStyle/>
          <a:p>
            <a:fld id="{203664E0-B0E4-4443-B425-F34A24312FA4}" type="slidenum">
              <a:rPr lang="en-US" smtClean="0"/>
              <a:pPr/>
              <a:t>23</a:t>
            </a:fld>
            <a:endParaRPr lang="en-US"/>
          </a:p>
        </p:txBody>
      </p:sp>
    </p:spTree>
    <p:extLst>
      <p:ext uri="{BB962C8B-B14F-4D97-AF65-F5344CB8AC3E}">
        <p14:creationId xmlns:p14="http://schemas.microsoft.com/office/powerpoint/2010/main" val="412759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664E0-B0E4-4443-B425-F34A24312FA4}" type="slidenum">
              <a:rPr lang="en-US" smtClean="0"/>
              <a:pPr/>
              <a:t>24</a:t>
            </a:fld>
            <a:endParaRPr lang="en-US"/>
          </a:p>
        </p:txBody>
      </p:sp>
    </p:spTree>
    <p:extLst>
      <p:ext uri="{BB962C8B-B14F-4D97-AF65-F5344CB8AC3E}">
        <p14:creationId xmlns:p14="http://schemas.microsoft.com/office/powerpoint/2010/main" val="339367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 and Benchmarks 1-4:</a:t>
            </a:r>
            <a:r>
              <a:rPr lang="en-US" baseline="0" dirty="0" smtClean="0"/>
              <a:t> </a:t>
            </a:r>
            <a:r>
              <a:rPr lang="en-US" dirty="0" smtClean="0"/>
              <a:t>This is for your reference and not to be read to the class verbatim.  Please review</a:t>
            </a:r>
            <a:r>
              <a:rPr lang="en-US" baseline="0" dirty="0" smtClean="0"/>
              <a:t> prior to the lesson so you are aware of what the student will be required to know at the end of the module.</a:t>
            </a:r>
          </a:p>
          <a:p>
            <a:endParaRPr lang="en-US" dirty="0"/>
          </a:p>
        </p:txBody>
      </p:sp>
      <p:sp>
        <p:nvSpPr>
          <p:cNvPr id="4" name="Slide Number Placeholder 3"/>
          <p:cNvSpPr>
            <a:spLocks noGrp="1"/>
          </p:cNvSpPr>
          <p:nvPr>
            <p:ph type="sldNum" sz="quarter" idx="10"/>
          </p:nvPr>
        </p:nvSpPr>
        <p:spPr/>
        <p:txBody>
          <a:bodyPr/>
          <a:lstStyle/>
          <a:p>
            <a:fld id="{3D16B751-3AA4-874D-9CB5-26B5ACA59E53}" type="slidenum">
              <a:rPr lang="en-US" smtClean="0"/>
              <a:t>25</a:t>
            </a:fld>
            <a:endParaRPr lang="en-US"/>
          </a:p>
        </p:txBody>
      </p:sp>
    </p:spTree>
    <p:extLst>
      <p:ext uri="{BB962C8B-B14F-4D97-AF65-F5344CB8AC3E}">
        <p14:creationId xmlns:p14="http://schemas.microsoft.com/office/powerpoint/2010/main" val="409898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 and Benchmarks 5-8: This is for your reference and not to be read to the class verbatim.  Please review prior to the lesson so you are aware of what the student will be required to know at the end of the module.</a:t>
            </a:r>
          </a:p>
          <a:p>
            <a:endParaRPr lang="en-US" dirty="0"/>
          </a:p>
        </p:txBody>
      </p:sp>
      <p:sp>
        <p:nvSpPr>
          <p:cNvPr id="4" name="Slide Number Placeholder 3"/>
          <p:cNvSpPr>
            <a:spLocks noGrp="1"/>
          </p:cNvSpPr>
          <p:nvPr>
            <p:ph type="sldNum" sz="quarter" idx="10"/>
          </p:nvPr>
        </p:nvSpPr>
        <p:spPr/>
        <p:txBody>
          <a:bodyPr/>
          <a:lstStyle/>
          <a:p>
            <a:fld id="{3D16B751-3AA4-874D-9CB5-26B5ACA59E53}" type="slidenum">
              <a:rPr lang="en-US" smtClean="0"/>
              <a:t>26</a:t>
            </a:fld>
            <a:endParaRPr lang="en-US"/>
          </a:p>
        </p:txBody>
      </p:sp>
    </p:spTree>
    <p:extLst>
      <p:ext uri="{BB962C8B-B14F-4D97-AF65-F5344CB8AC3E}">
        <p14:creationId xmlns:p14="http://schemas.microsoft.com/office/powerpoint/2010/main" val="100558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Slide Number Placeholder 13"/>
          <p:cNvSpPr>
            <a:spLocks noGrp="1"/>
          </p:cNvSpPr>
          <p:nvPr>
            <p:ph type="sldNum" sz="quarter" idx="12"/>
          </p:nvPr>
        </p:nvSpPr>
        <p:spPr/>
        <p:txBody>
          <a:bodyPr/>
          <a:lstStyle/>
          <a:p>
            <a:fld id="{35D03780-7EDB-1345-A052-E7FB1ADF62AA}" type="slidenum">
              <a:rPr lang="en-US" smtClean="0"/>
              <a:pPr/>
              <a:t>‹#›</a:t>
            </a:fld>
            <a:endParaRPr lang="en-US" dirty="0"/>
          </a:p>
        </p:txBody>
      </p:sp>
    </p:spTree>
    <p:extLst>
      <p:ext uri="{BB962C8B-B14F-4D97-AF65-F5344CB8AC3E}">
        <p14:creationId xmlns:p14="http://schemas.microsoft.com/office/powerpoint/2010/main" val="14280554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5D03780-7EDB-1345-A052-E7FB1ADF62AA}" type="slidenum">
              <a:rPr lang="en-US" smtClean="0"/>
              <a:pPr/>
              <a:t>‹#›</a:t>
            </a:fld>
            <a:endParaRPr lang="en-US"/>
          </a:p>
        </p:txBody>
      </p:sp>
    </p:spTree>
    <p:extLst>
      <p:ext uri="{BB962C8B-B14F-4D97-AF65-F5344CB8AC3E}">
        <p14:creationId xmlns:p14="http://schemas.microsoft.com/office/powerpoint/2010/main" val="42817377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D03780-7EDB-1345-A052-E7FB1ADF62AA}" type="slidenum">
              <a:rPr lang="en-US" smtClean="0"/>
              <a:pPr/>
              <a:t>‹#›</a:t>
            </a:fld>
            <a:endParaRPr lang="en-US"/>
          </a:p>
        </p:txBody>
      </p:sp>
    </p:spTree>
    <p:extLst>
      <p:ext uri="{BB962C8B-B14F-4D97-AF65-F5344CB8AC3E}">
        <p14:creationId xmlns:p14="http://schemas.microsoft.com/office/powerpoint/2010/main" val="32777634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5D03780-7EDB-1345-A052-E7FB1ADF62AA}" type="slidenum">
              <a:rPr lang="en-US" smtClean="0"/>
              <a:pPr/>
              <a:t>‹#›</a:t>
            </a:fld>
            <a:endParaRPr lang="en-US"/>
          </a:p>
        </p:txBody>
      </p:sp>
    </p:spTree>
    <p:extLst>
      <p:ext uri="{BB962C8B-B14F-4D97-AF65-F5344CB8AC3E}">
        <p14:creationId xmlns:p14="http://schemas.microsoft.com/office/powerpoint/2010/main" val="2218066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5D03780-7EDB-1345-A052-E7FB1ADF62AA}" type="slidenum">
              <a:rPr lang="en-US" smtClean="0"/>
              <a:pPr/>
              <a:t>‹#›</a:t>
            </a:fld>
            <a:endParaRPr lang="en-US"/>
          </a:p>
        </p:txBody>
      </p:sp>
    </p:spTree>
    <p:extLst>
      <p:ext uri="{BB962C8B-B14F-4D97-AF65-F5344CB8AC3E}">
        <p14:creationId xmlns:p14="http://schemas.microsoft.com/office/powerpoint/2010/main" val="32967445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5D03780-7EDB-1345-A052-E7FB1ADF62AA}" type="slidenum">
              <a:rPr lang="en-US" smtClean="0"/>
              <a:pPr/>
              <a:t>‹#›</a:t>
            </a:fld>
            <a:endParaRPr lang="en-US"/>
          </a:p>
        </p:txBody>
      </p:sp>
    </p:spTree>
    <p:extLst>
      <p:ext uri="{BB962C8B-B14F-4D97-AF65-F5344CB8AC3E}">
        <p14:creationId xmlns:p14="http://schemas.microsoft.com/office/powerpoint/2010/main" val="26429130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345489" y="6356287"/>
            <a:ext cx="2895600" cy="365125"/>
          </a:xfrm>
          <a:prstGeom prst="rect">
            <a:avLst/>
          </a:prstGeom>
        </p:spPr>
        <p:txBody>
          <a:bodyPr/>
          <a:lstStyle/>
          <a:p>
            <a:r>
              <a:rPr lang="en-US" smtClean="0"/>
              <a:t>Montana Driver Education and Training 2012</a:t>
            </a:r>
            <a:endParaRPr lang="en-US"/>
          </a:p>
        </p:txBody>
      </p:sp>
      <p:sp>
        <p:nvSpPr>
          <p:cNvPr id="9" name="Slide Number Placeholder 8"/>
          <p:cNvSpPr>
            <a:spLocks noGrp="1"/>
          </p:cNvSpPr>
          <p:nvPr>
            <p:ph type="sldNum" sz="quarter" idx="12"/>
          </p:nvPr>
        </p:nvSpPr>
        <p:spPr/>
        <p:txBody>
          <a:bodyPr/>
          <a:lstStyle/>
          <a:p>
            <a:fld id="{35D03780-7EDB-1345-A052-E7FB1ADF62AA}" type="slidenum">
              <a:rPr lang="en-US" smtClean="0"/>
              <a:pPr/>
              <a:t>‹#›</a:t>
            </a:fld>
            <a:endParaRPr lang="en-US"/>
          </a:p>
        </p:txBody>
      </p:sp>
    </p:spTree>
    <p:extLst>
      <p:ext uri="{BB962C8B-B14F-4D97-AF65-F5344CB8AC3E}">
        <p14:creationId xmlns:p14="http://schemas.microsoft.com/office/powerpoint/2010/main" val="42690790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5D03780-7EDB-1345-A052-E7FB1ADF62AA}" type="slidenum">
              <a:rPr lang="en-US" smtClean="0"/>
              <a:pPr/>
              <a:t>‹#›</a:t>
            </a:fld>
            <a:endParaRPr lang="en-US"/>
          </a:p>
        </p:txBody>
      </p:sp>
    </p:spTree>
    <p:extLst>
      <p:ext uri="{BB962C8B-B14F-4D97-AF65-F5344CB8AC3E}">
        <p14:creationId xmlns:p14="http://schemas.microsoft.com/office/powerpoint/2010/main" val="8075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D03780-7EDB-1345-A052-E7FB1ADF62AA}" type="slidenum">
              <a:rPr lang="en-US" smtClean="0"/>
              <a:pPr/>
              <a:t>‹#›</a:t>
            </a:fld>
            <a:endParaRPr lang="en-US"/>
          </a:p>
        </p:txBody>
      </p:sp>
    </p:spTree>
    <p:extLst>
      <p:ext uri="{BB962C8B-B14F-4D97-AF65-F5344CB8AC3E}">
        <p14:creationId xmlns:p14="http://schemas.microsoft.com/office/powerpoint/2010/main" val="35758396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D03780-7EDB-1345-A052-E7FB1ADF62AA}" type="slidenum">
              <a:rPr lang="en-US" smtClean="0"/>
              <a:pPr/>
              <a:t>‹#›</a:t>
            </a:fld>
            <a:endParaRPr lang="en-US"/>
          </a:p>
        </p:txBody>
      </p:sp>
    </p:spTree>
    <p:extLst>
      <p:ext uri="{BB962C8B-B14F-4D97-AF65-F5344CB8AC3E}">
        <p14:creationId xmlns:p14="http://schemas.microsoft.com/office/powerpoint/2010/main" val="36174226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5D03780-7EDB-1345-A052-E7FB1ADF62AA}" type="slidenum">
              <a:rPr lang="en-US" smtClean="0"/>
              <a:pPr/>
              <a:t>‹#›</a:t>
            </a:fld>
            <a:endParaRPr lang="en-US"/>
          </a:p>
        </p:txBody>
      </p:sp>
    </p:spTree>
    <p:extLst>
      <p:ext uri="{BB962C8B-B14F-4D97-AF65-F5344CB8AC3E}">
        <p14:creationId xmlns:p14="http://schemas.microsoft.com/office/powerpoint/2010/main" val="9114155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03780-7EDB-1345-A052-E7FB1ADF62AA}" type="slidenum">
              <a:rPr lang="en-US" smtClean="0"/>
              <a:pPr/>
              <a:t>‹#›</a:t>
            </a:fld>
            <a:endParaRPr lang="en-US" dirty="0"/>
          </a:p>
        </p:txBody>
      </p:sp>
      <p:pic>
        <p:nvPicPr>
          <p:cNvPr id="7" name="Picture 12" descr="opi_logo_2color.ai"/>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880374" y="6356349"/>
            <a:ext cx="1230180" cy="365125"/>
          </a:xfrm>
          <a:prstGeom prst="rect">
            <a:avLst/>
          </a:prstGeom>
          <a:noFill/>
          <a:ln w="9525">
            <a:noFill/>
            <a:miter lim="800000"/>
            <a:headEnd/>
            <a:tailEnd/>
          </a:ln>
        </p:spPr>
      </p:pic>
      <p:sp>
        <p:nvSpPr>
          <p:cNvPr id="9" name="Footer Placeholder 10"/>
          <p:cNvSpPr txBox="1">
            <a:spLocks/>
          </p:cNvSpPr>
          <p:nvPr userDrawn="1"/>
        </p:nvSpPr>
        <p:spPr>
          <a:xfrm>
            <a:off x="457200" y="6426529"/>
            <a:ext cx="2702560" cy="2258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t>Montana Teen Driver Education</a:t>
            </a:r>
            <a:r>
              <a:rPr lang="en-US" sz="1000" baseline="0" dirty="0" smtClean="0"/>
              <a:t> and Training</a:t>
            </a:r>
            <a:endParaRPr lang="en-US" sz="1000" dirty="0"/>
          </a:p>
        </p:txBody>
      </p:sp>
    </p:spTree>
    <p:extLst>
      <p:ext uri="{BB962C8B-B14F-4D97-AF65-F5344CB8AC3E}">
        <p14:creationId xmlns:p14="http://schemas.microsoft.com/office/powerpoint/2010/main" val="15076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youtube.com/watch?feature=player_detailpage&amp;v=S1PXvxh_6MI"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9223_PennDOT_4SharingtheRoad.m4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pacast.com/players/cmsplayer.asp?video_filename=9223_PennDOT_4SharingtheRoad.m4v"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2457222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343" y="1742642"/>
            <a:ext cx="5842000" cy="2209598"/>
          </a:xfrm>
        </p:spPr>
        <p:txBody>
          <a:bodyPr>
            <a:normAutofit/>
          </a:bodyPr>
          <a:lstStyle/>
          <a:p>
            <a:pPr>
              <a:spcBef>
                <a:spcPts val="1800"/>
              </a:spcBef>
              <a:spcAft>
                <a:spcPts val="1800"/>
              </a:spcAft>
            </a:pPr>
            <a:r>
              <a:rPr lang="en-US" sz="3600" dirty="0" smtClean="0"/>
              <a:t>Module </a:t>
            </a:r>
            <a:r>
              <a:rPr lang="en-US" dirty="0" smtClean="0"/>
              <a:t>3.4</a:t>
            </a:r>
            <a:br>
              <a:rPr lang="en-US" dirty="0" smtClean="0"/>
            </a:br>
            <a:r>
              <a:rPr lang="en-US" dirty="0"/>
              <a:t/>
            </a:r>
            <a:br>
              <a:rPr lang="en-US" dirty="0"/>
            </a:br>
            <a:r>
              <a:rPr lang="en-US" sz="4400" dirty="0" smtClean="0">
                <a:solidFill>
                  <a:srgbClr val="CC0066"/>
                </a:solidFill>
              </a:rPr>
              <a:t>Bicycle Awareness</a:t>
            </a:r>
            <a:endParaRPr lang="en-US" sz="4400" dirty="0">
              <a:solidFill>
                <a:srgbClr val="CC0066"/>
              </a:solidFill>
            </a:endParaRPr>
          </a:p>
        </p:txBody>
      </p:sp>
      <p:sp>
        <p:nvSpPr>
          <p:cNvPr id="4" name="Slide Number Placeholder 3"/>
          <p:cNvSpPr>
            <a:spLocks noGrp="1"/>
          </p:cNvSpPr>
          <p:nvPr>
            <p:ph type="sldNum" sz="quarter" idx="12"/>
          </p:nvPr>
        </p:nvSpPr>
        <p:spPr/>
        <p:txBody>
          <a:bodyPr/>
          <a:lstStyle/>
          <a:p>
            <a:fld id="{35D03780-7EDB-1345-A052-E7FB1ADF62AA}" type="slidenum">
              <a:rPr lang="en-US" smtClean="0"/>
              <a:pPr/>
              <a:t>1</a:t>
            </a:fld>
            <a:endParaRPr lang="en-US"/>
          </a:p>
        </p:txBody>
      </p:sp>
      <p:sp>
        <p:nvSpPr>
          <p:cNvPr id="5" name="Rectangle 2"/>
          <p:cNvSpPr>
            <a:spLocks noChangeArrowheads="1"/>
          </p:cNvSpPr>
          <p:nvPr/>
        </p:nvSpPr>
        <p:spPr bwMode="auto">
          <a:xfrm>
            <a:off x="284085" y="592585"/>
            <a:ext cx="85403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spcBef>
                <a:spcPct val="50000"/>
              </a:spcBef>
              <a:buClr>
                <a:schemeClr val="accent2"/>
              </a:buClr>
              <a:buFont typeface="Monotype Sorts" charset="0"/>
              <a:buNone/>
            </a:pPr>
            <a:r>
              <a:rPr kumimoji="1" lang="en-US" sz="2800" dirty="0">
                <a:solidFill>
                  <a:schemeClr val="bg1">
                    <a:lumMod val="65000"/>
                  </a:schemeClr>
                </a:solidFill>
                <a:latin typeface="Arial" pitchFamily="34" charset="0"/>
                <a:cs typeface="Arial" pitchFamily="34" charset="0"/>
              </a:rPr>
              <a:t>Montana Driver Education and Training</a:t>
            </a:r>
          </a:p>
        </p:txBody>
      </p:sp>
    </p:spTree>
    <p:extLst>
      <p:ext uri="{BB962C8B-B14F-4D97-AF65-F5344CB8AC3E}">
        <p14:creationId xmlns:p14="http://schemas.microsoft.com/office/powerpoint/2010/main" val="1993033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50"/>
                </a:solidFill>
              </a:rPr>
              <a:t>B. More than five feet.</a:t>
            </a:r>
            <a:endParaRPr lang="en-US" sz="4000" b="1" dirty="0">
              <a:solidFill>
                <a:srgbClr val="00B050"/>
              </a:solidFill>
            </a:endParaRPr>
          </a:p>
        </p:txBody>
      </p:sp>
      <p:sp>
        <p:nvSpPr>
          <p:cNvPr id="3" name="Content Placeholder 2"/>
          <p:cNvSpPr>
            <a:spLocks noGrp="1"/>
          </p:cNvSpPr>
          <p:nvPr>
            <p:ph idx="1"/>
          </p:nvPr>
        </p:nvSpPr>
        <p:spPr>
          <a:xfrm>
            <a:off x="751840" y="1600201"/>
            <a:ext cx="7680960" cy="3215640"/>
          </a:xfrm>
        </p:spPr>
        <p:txBody>
          <a:bodyPr>
            <a:normAutofit/>
          </a:bodyPr>
          <a:lstStyle/>
          <a:p>
            <a:pPr>
              <a:spcBef>
                <a:spcPts val="1200"/>
              </a:spcBef>
            </a:pPr>
            <a:r>
              <a:rPr lang="en-US" sz="3600" dirty="0" smtClean="0"/>
              <a:t>The bicyclist needs space for possible road obstructions.</a:t>
            </a:r>
          </a:p>
          <a:p>
            <a:pPr>
              <a:spcBef>
                <a:spcPts val="1200"/>
              </a:spcBef>
            </a:pPr>
            <a:r>
              <a:rPr lang="en-US" sz="3600" dirty="0" smtClean="0"/>
              <a:t>Children may be unpredictable and need even more than five feet.</a:t>
            </a:r>
            <a:endParaRPr lang="en-US" sz="3600" dirty="0"/>
          </a:p>
        </p:txBody>
      </p:sp>
      <p:sp>
        <p:nvSpPr>
          <p:cNvPr id="4" name="Slide Number Placeholder 3"/>
          <p:cNvSpPr>
            <a:spLocks noGrp="1"/>
          </p:cNvSpPr>
          <p:nvPr>
            <p:ph type="sldNum" sz="quarter" idx="12"/>
          </p:nvPr>
        </p:nvSpPr>
        <p:spPr/>
        <p:txBody>
          <a:bodyPr/>
          <a:lstStyle/>
          <a:p>
            <a:fld id="{35D03780-7EDB-1345-A052-E7FB1ADF62AA}" type="slidenum">
              <a:rPr lang="en-US" smtClean="0"/>
              <a:pPr/>
              <a:t>10</a:t>
            </a:fld>
            <a:endParaRPr lang="en-US"/>
          </a:p>
        </p:txBody>
      </p:sp>
    </p:spTree>
    <p:extLst>
      <p:ext uri="{BB962C8B-B14F-4D97-AF65-F5344CB8AC3E}">
        <p14:creationId xmlns:p14="http://schemas.microsoft.com/office/powerpoint/2010/main" val="1074623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308"/>
            <a:ext cx="8229600" cy="1753852"/>
          </a:xfrm>
        </p:spPr>
        <p:txBody>
          <a:bodyPr>
            <a:noAutofit/>
          </a:bodyPr>
          <a:lstStyle/>
          <a:p>
            <a:r>
              <a:rPr lang="en-US" sz="4000" dirty="0">
                <a:solidFill>
                  <a:srgbClr val="CC0066"/>
                </a:solidFill>
              </a:rPr>
              <a:t>3</a:t>
            </a:r>
            <a:r>
              <a:rPr lang="en-US" sz="4000" dirty="0" smtClean="0">
                <a:solidFill>
                  <a:srgbClr val="CC0066"/>
                </a:solidFill>
              </a:rPr>
              <a:t>. When a driver approaches a bicyclist from the rear, </a:t>
            </a:r>
            <a:br>
              <a:rPr lang="en-US" sz="4000" dirty="0" smtClean="0">
                <a:solidFill>
                  <a:srgbClr val="CC0066"/>
                </a:solidFill>
              </a:rPr>
            </a:br>
            <a:r>
              <a:rPr lang="en-US" sz="4000" dirty="0" smtClean="0">
                <a:solidFill>
                  <a:srgbClr val="CC0066"/>
                </a:solidFill>
              </a:rPr>
              <a:t>what should he do?</a:t>
            </a:r>
            <a:endParaRPr lang="en-US" sz="4000" dirty="0">
              <a:solidFill>
                <a:srgbClr val="CC0066"/>
              </a:solidFill>
            </a:endParaRPr>
          </a:p>
        </p:txBody>
      </p:sp>
      <p:sp>
        <p:nvSpPr>
          <p:cNvPr id="4" name="Slide Number Placeholder 3"/>
          <p:cNvSpPr>
            <a:spLocks noGrp="1"/>
          </p:cNvSpPr>
          <p:nvPr>
            <p:ph type="sldNum" sz="quarter" idx="12"/>
          </p:nvPr>
        </p:nvSpPr>
        <p:spPr/>
        <p:txBody>
          <a:bodyPr/>
          <a:lstStyle/>
          <a:p>
            <a:fld id="{35D03780-7EDB-1345-A052-E7FB1ADF62AA}" type="slidenum">
              <a:rPr lang="en-US" smtClean="0"/>
              <a:pPr/>
              <a:t>11</a:t>
            </a:fld>
            <a:endParaRPr lang="en-US"/>
          </a:p>
        </p:txBody>
      </p:sp>
      <p:sp>
        <p:nvSpPr>
          <p:cNvPr id="6" name="TextBox 5"/>
          <p:cNvSpPr txBox="1"/>
          <p:nvPr/>
        </p:nvSpPr>
        <p:spPr>
          <a:xfrm>
            <a:off x="1899920" y="2920181"/>
            <a:ext cx="6319520" cy="2292935"/>
          </a:xfrm>
          <a:prstGeom prst="rect">
            <a:avLst/>
          </a:prstGeom>
          <a:noFill/>
        </p:spPr>
        <p:txBody>
          <a:bodyPr wrap="square" rtlCol="0">
            <a:spAutoFit/>
          </a:bodyPr>
          <a:lstStyle/>
          <a:p>
            <a:pPr marL="514350" indent="-514350">
              <a:spcAft>
                <a:spcPts val="600"/>
              </a:spcAft>
              <a:buFont typeface="+mj-lt"/>
              <a:buAutoNum type="alphaUcPeriod"/>
            </a:pPr>
            <a:r>
              <a:rPr lang="en-US" sz="3200" dirty="0" smtClean="0"/>
              <a:t>Blast the horn.</a:t>
            </a:r>
          </a:p>
          <a:p>
            <a:pPr marL="514350" indent="-514350">
              <a:spcAft>
                <a:spcPts val="600"/>
              </a:spcAft>
              <a:buFont typeface="+mj-lt"/>
              <a:buAutoNum type="alphaUcPeriod"/>
            </a:pPr>
            <a:r>
              <a:rPr lang="en-US" sz="3200" dirty="0" smtClean="0"/>
              <a:t>Race the engine.</a:t>
            </a:r>
          </a:p>
          <a:p>
            <a:pPr marL="514350" indent="-514350">
              <a:spcAft>
                <a:spcPts val="600"/>
              </a:spcAft>
              <a:buFont typeface="+mj-lt"/>
              <a:buAutoNum type="alphaUcPeriod"/>
            </a:pPr>
            <a:r>
              <a:rPr lang="en-US" sz="3200" dirty="0" smtClean="0"/>
              <a:t>Shout at the bicyclist.</a:t>
            </a:r>
          </a:p>
          <a:p>
            <a:pPr marL="514350" indent="-514350">
              <a:spcAft>
                <a:spcPts val="600"/>
              </a:spcAft>
              <a:buFont typeface="+mj-lt"/>
              <a:buAutoNum type="alphaUcPeriod"/>
            </a:pPr>
            <a:r>
              <a:rPr lang="en-US" sz="3200" dirty="0" smtClean="0"/>
              <a:t>None of the above.</a:t>
            </a:r>
            <a:endParaRPr lang="en-US" sz="3200" dirty="0"/>
          </a:p>
        </p:txBody>
      </p:sp>
    </p:spTree>
    <p:extLst>
      <p:ext uri="{BB962C8B-B14F-4D97-AF65-F5344CB8AC3E}">
        <p14:creationId xmlns:p14="http://schemas.microsoft.com/office/powerpoint/2010/main" val="768164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B050"/>
                </a:solidFill>
              </a:rPr>
              <a:t>D</a:t>
            </a:r>
            <a:r>
              <a:rPr lang="en-US" sz="4000" b="1" dirty="0" smtClean="0">
                <a:solidFill>
                  <a:srgbClr val="00B050"/>
                </a:solidFill>
              </a:rPr>
              <a:t>. None of the above.</a:t>
            </a:r>
            <a:endParaRPr lang="en-US" sz="4000" b="1" dirty="0">
              <a:solidFill>
                <a:srgbClr val="00B050"/>
              </a:solidFill>
            </a:endParaRPr>
          </a:p>
        </p:txBody>
      </p:sp>
      <p:sp>
        <p:nvSpPr>
          <p:cNvPr id="3" name="Content Placeholder 2"/>
          <p:cNvSpPr>
            <a:spLocks noGrp="1"/>
          </p:cNvSpPr>
          <p:nvPr>
            <p:ph idx="1"/>
          </p:nvPr>
        </p:nvSpPr>
        <p:spPr>
          <a:xfrm>
            <a:off x="1087120" y="1600201"/>
            <a:ext cx="7274560" cy="3215640"/>
          </a:xfrm>
        </p:spPr>
        <p:txBody>
          <a:bodyPr>
            <a:normAutofit/>
          </a:bodyPr>
          <a:lstStyle/>
          <a:p>
            <a:pPr>
              <a:spcBef>
                <a:spcPts val="1200"/>
              </a:spcBef>
            </a:pPr>
            <a:r>
              <a:rPr lang="en-US" sz="3600" dirty="0" smtClean="0"/>
              <a:t>Any of these can distract a cyclist and may cause a crash.</a:t>
            </a:r>
          </a:p>
          <a:p>
            <a:pPr>
              <a:spcBef>
                <a:spcPts val="1200"/>
              </a:spcBef>
            </a:pPr>
            <a:r>
              <a:rPr lang="en-US" sz="3600" dirty="0" smtClean="0"/>
              <a:t>These options are neither courteous or considerate.</a:t>
            </a:r>
            <a:endParaRPr lang="en-US" sz="3600" dirty="0"/>
          </a:p>
        </p:txBody>
      </p:sp>
      <p:sp>
        <p:nvSpPr>
          <p:cNvPr id="4" name="Slide Number Placeholder 3"/>
          <p:cNvSpPr>
            <a:spLocks noGrp="1"/>
          </p:cNvSpPr>
          <p:nvPr>
            <p:ph type="sldNum" sz="quarter" idx="12"/>
          </p:nvPr>
        </p:nvSpPr>
        <p:spPr/>
        <p:txBody>
          <a:bodyPr/>
          <a:lstStyle/>
          <a:p>
            <a:fld id="{35D03780-7EDB-1345-A052-E7FB1ADF62AA}" type="slidenum">
              <a:rPr lang="en-US" smtClean="0"/>
              <a:pPr/>
              <a:t>12</a:t>
            </a:fld>
            <a:endParaRPr lang="en-US"/>
          </a:p>
        </p:txBody>
      </p:sp>
    </p:spTree>
    <p:extLst>
      <p:ext uri="{BB962C8B-B14F-4D97-AF65-F5344CB8AC3E}">
        <p14:creationId xmlns:p14="http://schemas.microsoft.com/office/powerpoint/2010/main" val="2705725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308"/>
            <a:ext cx="8229600" cy="1753852"/>
          </a:xfrm>
        </p:spPr>
        <p:txBody>
          <a:bodyPr>
            <a:noAutofit/>
          </a:bodyPr>
          <a:lstStyle/>
          <a:p>
            <a:r>
              <a:rPr lang="en-US" sz="4000" dirty="0" smtClean="0">
                <a:solidFill>
                  <a:srgbClr val="CC0066"/>
                </a:solidFill>
              </a:rPr>
              <a:t>4. Where should bicyclists </a:t>
            </a:r>
            <a:br>
              <a:rPr lang="en-US" sz="4000" dirty="0" smtClean="0">
                <a:solidFill>
                  <a:srgbClr val="CC0066"/>
                </a:solidFill>
              </a:rPr>
            </a:br>
            <a:r>
              <a:rPr lang="en-US" sz="4000" dirty="0" smtClean="0">
                <a:solidFill>
                  <a:srgbClr val="CC0066"/>
                </a:solidFill>
              </a:rPr>
              <a:t>always ride?</a:t>
            </a:r>
            <a:endParaRPr lang="en-US" sz="4000" dirty="0">
              <a:solidFill>
                <a:srgbClr val="CC0066"/>
              </a:solidFill>
            </a:endParaRPr>
          </a:p>
        </p:txBody>
      </p:sp>
      <p:sp>
        <p:nvSpPr>
          <p:cNvPr id="4" name="Slide Number Placeholder 3"/>
          <p:cNvSpPr>
            <a:spLocks noGrp="1"/>
          </p:cNvSpPr>
          <p:nvPr>
            <p:ph type="sldNum" sz="quarter" idx="12"/>
          </p:nvPr>
        </p:nvSpPr>
        <p:spPr/>
        <p:txBody>
          <a:bodyPr/>
          <a:lstStyle/>
          <a:p>
            <a:fld id="{35D03780-7EDB-1345-A052-E7FB1ADF62AA}" type="slidenum">
              <a:rPr lang="en-US" smtClean="0"/>
              <a:pPr/>
              <a:t>13</a:t>
            </a:fld>
            <a:endParaRPr lang="en-US"/>
          </a:p>
        </p:txBody>
      </p:sp>
      <p:sp>
        <p:nvSpPr>
          <p:cNvPr id="6" name="TextBox 5"/>
          <p:cNvSpPr txBox="1"/>
          <p:nvPr/>
        </p:nvSpPr>
        <p:spPr>
          <a:xfrm>
            <a:off x="1310640" y="2330901"/>
            <a:ext cx="6908800" cy="3277820"/>
          </a:xfrm>
          <a:prstGeom prst="rect">
            <a:avLst/>
          </a:prstGeom>
          <a:noFill/>
        </p:spPr>
        <p:txBody>
          <a:bodyPr wrap="square" rtlCol="0">
            <a:spAutoFit/>
          </a:bodyPr>
          <a:lstStyle/>
          <a:p>
            <a:pPr marL="514350" indent="-514350">
              <a:spcAft>
                <a:spcPts val="600"/>
              </a:spcAft>
              <a:buFont typeface="+mj-lt"/>
              <a:buAutoNum type="alphaUcPeriod"/>
            </a:pPr>
            <a:r>
              <a:rPr lang="en-US" sz="3200" dirty="0" smtClean="0"/>
              <a:t>On a sidewalk.</a:t>
            </a:r>
          </a:p>
          <a:p>
            <a:pPr marL="514350" indent="-514350">
              <a:spcAft>
                <a:spcPts val="600"/>
              </a:spcAft>
              <a:buFont typeface="+mj-lt"/>
              <a:buAutoNum type="alphaUcPeriod"/>
            </a:pPr>
            <a:r>
              <a:rPr lang="en-US" sz="3200" dirty="0" smtClean="0"/>
              <a:t>Hugging the side of the road no matter what.</a:t>
            </a:r>
          </a:p>
          <a:p>
            <a:pPr marL="514350" indent="-514350">
              <a:spcAft>
                <a:spcPts val="600"/>
              </a:spcAft>
              <a:buFont typeface="+mj-lt"/>
              <a:buAutoNum type="alphaUcPeriod"/>
            </a:pPr>
            <a:r>
              <a:rPr lang="en-US" sz="3200" dirty="0" smtClean="0"/>
              <a:t>As close to the side of the road as practical.</a:t>
            </a:r>
          </a:p>
          <a:p>
            <a:pPr marL="514350" indent="-514350">
              <a:spcAft>
                <a:spcPts val="600"/>
              </a:spcAft>
              <a:buFont typeface="+mj-lt"/>
              <a:buAutoNum type="alphaUcPeriod"/>
            </a:pPr>
            <a:r>
              <a:rPr lang="en-US" sz="3200" dirty="0" smtClean="0"/>
              <a:t>In the same lane as traffic.</a:t>
            </a:r>
            <a:endParaRPr lang="en-US" sz="3200" dirty="0"/>
          </a:p>
        </p:txBody>
      </p:sp>
    </p:spTree>
    <p:extLst>
      <p:ext uri="{BB962C8B-B14F-4D97-AF65-F5344CB8AC3E}">
        <p14:creationId xmlns:p14="http://schemas.microsoft.com/office/powerpoint/2010/main" val="193509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046720" cy="1143000"/>
          </a:xfrm>
        </p:spPr>
        <p:txBody>
          <a:bodyPr>
            <a:normAutofit fontScale="90000"/>
          </a:bodyPr>
          <a:lstStyle/>
          <a:p>
            <a:r>
              <a:rPr lang="en-US" sz="4000" b="1" dirty="0" smtClean="0">
                <a:solidFill>
                  <a:srgbClr val="00B050"/>
                </a:solidFill>
              </a:rPr>
              <a:t>C. Ride as close to the side of the road as practical</a:t>
            </a:r>
            <a:r>
              <a:rPr lang="en-US" sz="4000" dirty="0" smtClean="0">
                <a:solidFill>
                  <a:srgbClr val="00B050"/>
                </a:solidFill>
              </a:rPr>
              <a:t>.</a:t>
            </a:r>
            <a:endParaRPr lang="en-US" sz="4000" dirty="0">
              <a:solidFill>
                <a:srgbClr val="00B050"/>
              </a:solidFill>
            </a:endParaRPr>
          </a:p>
        </p:txBody>
      </p:sp>
      <p:sp>
        <p:nvSpPr>
          <p:cNvPr id="3" name="Content Placeholder 2"/>
          <p:cNvSpPr>
            <a:spLocks noGrp="1"/>
          </p:cNvSpPr>
          <p:nvPr>
            <p:ph idx="1"/>
          </p:nvPr>
        </p:nvSpPr>
        <p:spPr>
          <a:xfrm>
            <a:off x="1087120" y="1803401"/>
            <a:ext cx="7274560" cy="3215640"/>
          </a:xfrm>
        </p:spPr>
        <p:txBody>
          <a:bodyPr>
            <a:normAutofit lnSpcReduction="10000"/>
          </a:bodyPr>
          <a:lstStyle/>
          <a:p>
            <a:pPr>
              <a:spcBef>
                <a:spcPts val="1200"/>
              </a:spcBef>
            </a:pPr>
            <a:r>
              <a:rPr lang="en-US" sz="3600" dirty="0" smtClean="0"/>
              <a:t>However, there may be good reasons for a bike to “take the lane”: making a left turn, dodging road debris, or needing extra space.</a:t>
            </a:r>
          </a:p>
          <a:p>
            <a:pPr>
              <a:spcBef>
                <a:spcPts val="1200"/>
              </a:spcBef>
            </a:pPr>
            <a:r>
              <a:rPr lang="en-US" sz="3600" dirty="0" smtClean="0"/>
              <a:t>Be prepared to share the </a:t>
            </a:r>
            <a:r>
              <a:rPr lang="en-US" sz="3600" i="1" dirty="0" smtClean="0"/>
              <a:t>entire</a:t>
            </a:r>
            <a:r>
              <a:rPr lang="en-US" sz="3600" dirty="0" smtClean="0"/>
              <a:t> road with bicyclists, if needed.</a:t>
            </a:r>
            <a:endParaRPr lang="en-US" sz="3600" dirty="0"/>
          </a:p>
        </p:txBody>
      </p:sp>
      <p:sp>
        <p:nvSpPr>
          <p:cNvPr id="4" name="Slide Number Placeholder 3"/>
          <p:cNvSpPr>
            <a:spLocks noGrp="1"/>
          </p:cNvSpPr>
          <p:nvPr>
            <p:ph type="sldNum" sz="quarter" idx="12"/>
          </p:nvPr>
        </p:nvSpPr>
        <p:spPr/>
        <p:txBody>
          <a:bodyPr/>
          <a:lstStyle/>
          <a:p>
            <a:fld id="{35D03780-7EDB-1345-A052-E7FB1ADF62AA}" type="slidenum">
              <a:rPr lang="en-US" smtClean="0"/>
              <a:pPr/>
              <a:t>14</a:t>
            </a:fld>
            <a:endParaRPr lang="en-US"/>
          </a:p>
        </p:txBody>
      </p:sp>
    </p:spTree>
    <p:extLst>
      <p:ext uri="{BB962C8B-B14F-4D97-AF65-F5344CB8AC3E}">
        <p14:creationId xmlns:p14="http://schemas.microsoft.com/office/powerpoint/2010/main" val="401830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308"/>
            <a:ext cx="8229600" cy="1469372"/>
          </a:xfrm>
        </p:spPr>
        <p:txBody>
          <a:bodyPr>
            <a:noAutofit/>
          </a:bodyPr>
          <a:lstStyle/>
          <a:p>
            <a:r>
              <a:rPr lang="en-US" sz="4000" dirty="0" smtClean="0">
                <a:solidFill>
                  <a:srgbClr val="CC0066"/>
                </a:solidFill>
              </a:rPr>
              <a:t>5. True or False:</a:t>
            </a:r>
            <a:endParaRPr lang="en-US" sz="4000" dirty="0">
              <a:solidFill>
                <a:srgbClr val="CC0066"/>
              </a:solidFill>
            </a:endParaRPr>
          </a:p>
        </p:txBody>
      </p:sp>
      <p:sp>
        <p:nvSpPr>
          <p:cNvPr id="4" name="Slide Number Placeholder 3"/>
          <p:cNvSpPr>
            <a:spLocks noGrp="1"/>
          </p:cNvSpPr>
          <p:nvPr>
            <p:ph type="sldNum" sz="quarter" idx="12"/>
          </p:nvPr>
        </p:nvSpPr>
        <p:spPr/>
        <p:txBody>
          <a:bodyPr/>
          <a:lstStyle/>
          <a:p>
            <a:fld id="{35D03780-7EDB-1345-A052-E7FB1ADF62AA}" type="slidenum">
              <a:rPr lang="en-US" smtClean="0"/>
              <a:pPr/>
              <a:t>15</a:t>
            </a:fld>
            <a:endParaRPr lang="en-US"/>
          </a:p>
        </p:txBody>
      </p:sp>
      <p:sp>
        <p:nvSpPr>
          <p:cNvPr id="6" name="TextBox 5"/>
          <p:cNvSpPr txBox="1"/>
          <p:nvPr/>
        </p:nvSpPr>
        <p:spPr>
          <a:xfrm>
            <a:off x="457200" y="1843221"/>
            <a:ext cx="8412480" cy="584775"/>
          </a:xfrm>
          <a:prstGeom prst="rect">
            <a:avLst/>
          </a:prstGeom>
          <a:noFill/>
        </p:spPr>
        <p:txBody>
          <a:bodyPr wrap="square" rtlCol="0">
            <a:spAutoFit/>
          </a:bodyPr>
          <a:lstStyle/>
          <a:p>
            <a:pPr>
              <a:spcAft>
                <a:spcPts val="600"/>
              </a:spcAft>
            </a:pPr>
            <a:r>
              <a:rPr lang="en-US" sz="3200" dirty="0" smtClean="0"/>
              <a:t>Bicyclists have the legal right to ride on the road.</a:t>
            </a:r>
            <a:endParaRPr lang="en-US" sz="3200" dirty="0"/>
          </a:p>
        </p:txBody>
      </p:sp>
      <p:sp>
        <p:nvSpPr>
          <p:cNvPr id="7" name="Title 1"/>
          <p:cNvSpPr txBox="1">
            <a:spLocks/>
          </p:cNvSpPr>
          <p:nvPr/>
        </p:nvSpPr>
        <p:spPr>
          <a:xfrm>
            <a:off x="528320" y="2929908"/>
            <a:ext cx="8229600" cy="14693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4000" dirty="0">
                <a:solidFill>
                  <a:srgbClr val="CC0066"/>
                </a:solidFill>
              </a:rPr>
              <a:t>6</a:t>
            </a:r>
            <a:r>
              <a:rPr lang="en-US" sz="4000" dirty="0" smtClean="0">
                <a:solidFill>
                  <a:srgbClr val="CC0066"/>
                </a:solidFill>
              </a:rPr>
              <a:t>. True or False:</a:t>
            </a:r>
            <a:endParaRPr lang="en-US" sz="4000" dirty="0">
              <a:solidFill>
                <a:srgbClr val="CC0066"/>
              </a:solidFill>
            </a:endParaRPr>
          </a:p>
        </p:txBody>
      </p:sp>
      <p:sp>
        <p:nvSpPr>
          <p:cNvPr id="8" name="TextBox 7"/>
          <p:cNvSpPr txBox="1"/>
          <p:nvPr/>
        </p:nvSpPr>
        <p:spPr>
          <a:xfrm>
            <a:off x="619760" y="4190181"/>
            <a:ext cx="8138160" cy="1077218"/>
          </a:xfrm>
          <a:prstGeom prst="rect">
            <a:avLst/>
          </a:prstGeom>
          <a:noFill/>
        </p:spPr>
        <p:txBody>
          <a:bodyPr wrap="square" rtlCol="0">
            <a:spAutoFit/>
          </a:bodyPr>
          <a:lstStyle/>
          <a:p>
            <a:pPr>
              <a:spcAft>
                <a:spcPts val="600"/>
              </a:spcAft>
            </a:pPr>
            <a:r>
              <a:rPr lang="en-US" sz="3200" dirty="0" smtClean="0"/>
              <a:t>Bicyclists should use only designated bike lanes and bike paths.</a:t>
            </a:r>
            <a:endParaRPr lang="en-US" sz="3200" dirty="0"/>
          </a:p>
        </p:txBody>
      </p:sp>
    </p:spTree>
    <p:extLst>
      <p:ext uri="{BB962C8B-B14F-4D97-AF65-F5344CB8AC3E}">
        <p14:creationId xmlns:p14="http://schemas.microsoft.com/office/powerpoint/2010/main" val="3093456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7894320" cy="1143000"/>
          </a:xfrm>
        </p:spPr>
        <p:txBody>
          <a:bodyPr>
            <a:normAutofit/>
          </a:bodyPr>
          <a:lstStyle/>
          <a:p>
            <a:r>
              <a:rPr lang="en-US" sz="4000" dirty="0" smtClean="0">
                <a:solidFill>
                  <a:srgbClr val="00B050"/>
                </a:solidFill>
              </a:rPr>
              <a:t>5. True</a:t>
            </a:r>
            <a:endParaRPr lang="en-US" sz="4000" dirty="0">
              <a:solidFill>
                <a:srgbClr val="00B050"/>
              </a:solidFill>
            </a:endParaRPr>
          </a:p>
        </p:txBody>
      </p:sp>
      <p:sp>
        <p:nvSpPr>
          <p:cNvPr id="3" name="Content Placeholder 2"/>
          <p:cNvSpPr>
            <a:spLocks noGrp="1"/>
          </p:cNvSpPr>
          <p:nvPr>
            <p:ph idx="1"/>
          </p:nvPr>
        </p:nvSpPr>
        <p:spPr>
          <a:xfrm>
            <a:off x="914400" y="1432562"/>
            <a:ext cx="7680960" cy="1407159"/>
          </a:xfrm>
        </p:spPr>
        <p:txBody>
          <a:bodyPr>
            <a:normAutofit fontScale="92500" lnSpcReduction="20000"/>
          </a:bodyPr>
          <a:lstStyle/>
          <a:p>
            <a:pPr marL="0" indent="0">
              <a:spcBef>
                <a:spcPts val="1200"/>
              </a:spcBef>
              <a:buNone/>
            </a:pPr>
            <a:r>
              <a:rPr lang="en-US" sz="3600" dirty="0" smtClean="0"/>
              <a:t>State law permits bicyclists to ride on roads and streets as long as they follow all the rules.</a:t>
            </a:r>
            <a:endParaRPr lang="en-US" sz="3600" dirty="0"/>
          </a:p>
        </p:txBody>
      </p:sp>
      <p:sp>
        <p:nvSpPr>
          <p:cNvPr id="4" name="Slide Number Placeholder 3"/>
          <p:cNvSpPr>
            <a:spLocks noGrp="1"/>
          </p:cNvSpPr>
          <p:nvPr>
            <p:ph type="sldNum" sz="quarter" idx="12"/>
          </p:nvPr>
        </p:nvSpPr>
        <p:spPr/>
        <p:txBody>
          <a:bodyPr/>
          <a:lstStyle/>
          <a:p>
            <a:fld id="{35D03780-7EDB-1345-A052-E7FB1ADF62AA}" type="slidenum">
              <a:rPr lang="en-US" smtClean="0"/>
              <a:pPr/>
              <a:t>16</a:t>
            </a:fld>
            <a:endParaRPr lang="en-US"/>
          </a:p>
        </p:txBody>
      </p:sp>
      <p:sp>
        <p:nvSpPr>
          <p:cNvPr id="5" name="Title 1"/>
          <p:cNvSpPr txBox="1">
            <a:spLocks/>
          </p:cNvSpPr>
          <p:nvPr/>
        </p:nvSpPr>
        <p:spPr>
          <a:xfrm>
            <a:off x="609600" y="3002281"/>
            <a:ext cx="8046720" cy="86867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4000" dirty="0">
                <a:solidFill>
                  <a:srgbClr val="00B050"/>
                </a:solidFill>
              </a:rPr>
              <a:t>6</a:t>
            </a:r>
            <a:r>
              <a:rPr lang="en-US" sz="4000" dirty="0" smtClean="0">
                <a:solidFill>
                  <a:srgbClr val="00B050"/>
                </a:solidFill>
              </a:rPr>
              <a:t>. False</a:t>
            </a:r>
            <a:endParaRPr lang="en-US" sz="4000" dirty="0">
              <a:solidFill>
                <a:srgbClr val="00B050"/>
              </a:solidFill>
            </a:endParaRPr>
          </a:p>
        </p:txBody>
      </p:sp>
      <p:sp>
        <p:nvSpPr>
          <p:cNvPr id="6" name="Content Placeholder 2"/>
          <p:cNvSpPr txBox="1">
            <a:spLocks/>
          </p:cNvSpPr>
          <p:nvPr/>
        </p:nvSpPr>
        <p:spPr>
          <a:xfrm>
            <a:off x="914400" y="3901446"/>
            <a:ext cx="8036560" cy="149351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sz="3600" dirty="0" smtClean="0"/>
              <a:t>Because of limited designated bike paths, bicyclists must ride alongside vehicles on roads and streets.</a:t>
            </a:r>
            <a:endParaRPr lang="en-US" sz="3600" dirty="0"/>
          </a:p>
        </p:txBody>
      </p:sp>
    </p:spTree>
    <p:extLst>
      <p:ext uri="{BB962C8B-B14F-4D97-AF65-F5344CB8AC3E}">
        <p14:creationId xmlns:p14="http://schemas.microsoft.com/office/powerpoint/2010/main" val="3712829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308"/>
            <a:ext cx="8229600" cy="1753852"/>
          </a:xfrm>
        </p:spPr>
        <p:txBody>
          <a:bodyPr>
            <a:noAutofit/>
          </a:bodyPr>
          <a:lstStyle/>
          <a:p>
            <a:r>
              <a:rPr lang="en-US" sz="4000" dirty="0">
                <a:solidFill>
                  <a:srgbClr val="CC0066"/>
                </a:solidFill>
              </a:rPr>
              <a:t>7</a:t>
            </a:r>
            <a:r>
              <a:rPr lang="en-US" sz="4000" dirty="0" smtClean="0">
                <a:solidFill>
                  <a:srgbClr val="CC0066"/>
                </a:solidFill>
              </a:rPr>
              <a:t>. At a stop sign or traffic light before proceeding, a driver should:</a:t>
            </a:r>
            <a:endParaRPr lang="en-US" sz="4000" dirty="0">
              <a:solidFill>
                <a:srgbClr val="CC0066"/>
              </a:solidFill>
            </a:endParaRPr>
          </a:p>
        </p:txBody>
      </p:sp>
      <p:sp>
        <p:nvSpPr>
          <p:cNvPr id="4" name="Slide Number Placeholder 3"/>
          <p:cNvSpPr>
            <a:spLocks noGrp="1"/>
          </p:cNvSpPr>
          <p:nvPr>
            <p:ph type="sldNum" sz="quarter" idx="12"/>
          </p:nvPr>
        </p:nvSpPr>
        <p:spPr/>
        <p:txBody>
          <a:bodyPr/>
          <a:lstStyle/>
          <a:p>
            <a:fld id="{35D03780-7EDB-1345-A052-E7FB1ADF62AA}" type="slidenum">
              <a:rPr lang="en-US" smtClean="0"/>
              <a:pPr/>
              <a:t>17</a:t>
            </a:fld>
            <a:endParaRPr lang="en-US"/>
          </a:p>
        </p:txBody>
      </p:sp>
      <p:sp>
        <p:nvSpPr>
          <p:cNvPr id="6" name="TextBox 5"/>
          <p:cNvSpPr txBox="1"/>
          <p:nvPr/>
        </p:nvSpPr>
        <p:spPr>
          <a:xfrm>
            <a:off x="1127760" y="2330901"/>
            <a:ext cx="7091680" cy="3770263"/>
          </a:xfrm>
          <a:prstGeom prst="rect">
            <a:avLst/>
          </a:prstGeom>
          <a:noFill/>
        </p:spPr>
        <p:txBody>
          <a:bodyPr wrap="square" rtlCol="0">
            <a:spAutoFit/>
          </a:bodyPr>
          <a:lstStyle/>
          <a:p>
            <a:pPr marL="514350" indent="-514350">
              <a:spcAft>
                <a:spcPts val="600"/>
              </a:spcAft>
              <a:buFont typeface="+mj-lt"/>
              <a:buAutoNum type="alphaUcPeriod"/>
            </a:pPr>
            <a:r>
              <a:rPr lang="en-US" sz="3200" dirty="0" smtClean="0"/>
              <a:t>Look for cars approaching from the left, right and straight ahead.</a:t>
            </a:r>
          </a:p>
          <a:p>
            <a:pPr marL="514350" indent="-514350">
              <a:spcAft>
                <a:spcPts val="600"/>
              </a:spcAft>
              <a:buFont typeface="+mj-lt"/>
              <a:buAutoNum type="alphaUcPeriod"/>
            </a:pPr>
            <a:r>
              <a:rPr lang="en-US" sz="3200" dirty="0" smtClean="0"/>
              <a:t>Look for pedestrians on sidewalks and about to cross the street.</a:t>
            </a:r>
          </a:p>
          <a:p>
            <a:pPr marL="514350" indent="-514350">
              <a:spcAft>
                <a:spcPts val="600"/>
              </a:spcAft>
              <a:buFont typeface="+mj-lt"/>
              <a:buAutoNum type="alphaUcPeriod"/>
            </a:pPr>
            <a:r>
              <a:rPr lang="en-US" sz="3200" dirty="0" smtClean="0"/>
              <a:t>Look for bicyclists approaching on the road and the sidewalk.</a:t>
            </a:r>
          </a:p>
          <a:p>
            <a:pPr marL="514350" indent="-514350">
              <a:spcAft>
                <a:spcPts val="600"/>
              </a:spcAft>
              <a:buFont typeface="+mj-lt"/>
              <a:buAutoNum type="alphaUcPeriod"/>
            </a:pPr>
            <a:r>
              <a:rPr lang="en-US" sz="3200" dirty="0" smtClean="0"/>
              <a:t>All of the above.</a:t>
            </a:r>
            <a:endParaRPr lang="en-US" sz="3200" dirty="0"/>
          </a:p>
        </p:txBody>
      </p:sp>
    </p:spTree>
    <p:extLst>
      <p:ext uri="{BB962C8B-B14F-4D97-AF65-F5344CB8AC3E}">
        <p14:creationId xmlns:p14="http://schemas.microsoft.com/office/powerpoint/2010/main" val="1663803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046720" cy="1143000"/>
          </a:xfrm>
        </p:spPr>
        <p:txBody>
          <a:bodyPr>
            <a:normAutofit/>
          </a:bodyPr>
          <a:lstStyle/>
          <a:p>
            <a:r>
              <a:rPr lang="en-US" sz="4000" b="1" dirty="0">
                <a:solidFill>
                  <a:srgbClr val="00B050"/>
                </a:solidFill>
              </a:rPr>
              <a:t>D</a:t>
            </a:r>
            <a:r>
              <a:rPr lang="en-US" sz="4000" b="1" dirty="0" smtClean="0">
                <a:solidFill>
                  <a:srgbClr val="00B050"/>
                </a:solidFill>
              </a:rPr>
              <a:t>. All of the above</a:t>
            </a:r>
            <a:r>
              <a:rPr lang="en-US" sz="4000" dirty="0" smtClean="0">
                <a:solidFill>
                  <a:srgbClr val="00B050"/>
                </a:solidFill>
              </a:rPr>
              <a:t>.</a:t>
            </a:r>
            <a:endParaRPr lang="en-US" sz="4000" dirty="0">
              <a:solidFill>
                <a:srgbClr val="00B050"/>
              </a:solidFill>
            </a:endParaRPr>
          </a:p>
        </p:txBody>
      </p:sp>
      <p:sp>
        <p:nvSpPr>
          <p:cNvPr id="3" name="Content Placeholder 2"/>
          <p:cNvSpPr>
            <a:spLocks noGrp="1"/>
          </p:cNvSpPr>
          <p:nvPr>
            <p:ph idx="1"/>
          </p:nvPr>
        </p:nvSpPr>
        <p:spPr>
          <a:xfrm>
            <a:off x="1087120" y="1803401"/>
            <a:ext cx="7274560" cy="3215640"/>
          </a:xfrm>
        </p:spPr>
        <p:txBody>
          <a:bodyPr>
            <a:normAutofit fontScale="92500" lnSpcReduction="10000"/>
          </a:bodyPr>
          <a:lstStyle/>
          <a:p>
            <a:pPr>
              <a:spcBef>
                <a:spcPts val="1200"/>
              </a:spcBef>
            </a:pPr>
            <a:r>
              <a:rPr lang="en-US" sz="3600" dirty="0" smtClean="0"/>
              <a:t>Bicyclists, pedestrians and </a:t>
            </a:r>
            <a:r>
              <a:rPr lang="en-US" sz="3600" smtClean="0"/>
              <a:t>other road users </a:t>
            </a:r>
            <a:r>
              <a:rPr lang="en-US" sz="3600" dirty="0" smtClean="0"/>
              <a:t>are often not seen by drivers, so extra caution must be given. </a:t>
            </a:r>
          </a:p>
          <a:p>
            <a:pPr>
              <a:spcBef>
                <a:spcPts val="1200"/>
              </a:spcBef>
            </a:pPr>
            <a:r>
              <a:rPr lang="en-US" sz="3600" dirty="0" smtClean="0"/>
              <a:t>Be aware of the unique position and behavior of bicyclists to minimize the risk of a car-bike crash.</a:t>
            </a:r>
            <a:endParaRPr lang="en-US" sz="3600" dirty="0"/>
          </a:p>
        </p:txBody>
      </p:sp>
      <p:sp>
        <p:nvSpPr>
          <p:cNvPr id="4" name="Slide Number Placeholder 3"/>
          <p:cNvSpPr>
            <a:spLocks noGrp="1"/>
          </p:cNvSpPr>
          <p:nvPr>
            <p:ph type="sldNum" sz="quarter" idx="12"/>
          </p:nvPr>
        </p:nvSpPr>
        <p:spPr/>
        <p:txBody>
          <a:bodyPr/>
          <a:lstStyle/>
          <a:p>
            <a:fld id="{35D03780-7EDB-1345-A052-E7FB1ADF62AA}" type="slidenum">
              <a:rPr lang="en-US" smtClean="0"/>
              <a:pPr/>
              <a:t>18</a:t>
            </a:fld>
            <a:endParaRPr lang="en-US"/>
          </a:p>
        </p:txBody>
      </p:sp>
    </p:spTree>
    <p:extLst>
      <p:ext uri="{BB962C8B-B14F-4D97-AF65-F5344CB8AC3E}">
        <p14:creationId xmlns:p14="http://schemas.microsoft.com/office/powerpoint/2010/main" val="953917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308"/>
            <a:ext cx="8229600" cy="1753852"/>
          </a:xfrm>
        </p:spPr>
        <p:txBody>
          <a:bodyPr>
            <a:noAutofit/>
          </a:bodyPr>
          <a:lstStyle/>
          <a:p>
            <a:r>
              <a:rPr lang="en-US" sz="4000" dirty="0" smtClean="0">
                <a:solidFill>
                  <a:srgbClr val="CC0066"/>
                </a:solidFill>
              </a:rPr>
              <a:t>8.  A driver should always be alert to the possibility of a bicyclist:</a:t>
            </a:r>
            <a:endParaRPr lang="en-US" sz="4000" dirty="0">
              <a:solidFill>
                <a:srgbClr val="CC0066"/>
              </a:solidFill>
            </a:endParaRPr>
          </a:p>
        </p:txBody>
      </p:sp>
      <p:sp>
        <p:nvSpPr>
          <p:cNvPr id="4" name="Slide Number Placeholder 3"/>
          <p:cNvSpPr>
            <a:spLocks noGrp="1"/>
          </p:cNvSpPr>
          <p:nvPr>
            <p:ph type="sldNum" sz="quarter" idx="12"/>
          </p:nvPr>
        </p:nvSpPr>
        <p:spPr/>
        <p:txBody>
          <a:bodyPr/>
          <a:lstStyle/>
          <a:p>
            <a:fld id="{35D03780-7EDB-1345-A052-E7FB1ADF62AA}" type="slidenum">
              <a:rPr lang="en-US" smtClean="0"/>
              <a:pPr/>
              <a:t>19</a:t>
            </a:fld>
            <a:endParaRPr lang="en-US"/>
          </a:p>
        </p:txBody>
      </p:sp>
      <p:sp>
        <p:nvSpPr>
          <p:cNvPr id="6" name="TextBox 5"/>
          <p:cNvSpPr txBox="1"/>
          <p:nvPr/>
        </p:nvSpPr>
        <p:spPr>
          <a:xfrm>
            <a:off x="1229360" y="2290261"/>
            <a:ext cx="7071360" cy="2785378"/>
          </a:xfrm>
          <a:prstGeom prst="rect">
            <a:avLst/>
          </a:prstGeom>
          <a:noFill/>
        </p:spPr>
        <p:txBody>
          <a:bodyPr wrap="square" rtlCol="0">
            <a:spAutoFit/>
          </a:bodyPr>
          <a:lstStyle/>
          <a:p>
            <a:pPr marL="514350" indent="-514350">
              <a:spcAft>
                <a:spcPts val="600"/>
              </a:spcAft>
              <a:buFont typeface="+mj-lt"/>
              <a:buAutoNum type="alphaUcPeriod"/>
            </a:pPr>
            <a:r>
              <a:rPr lang="en-US" sz="3200" dirty="0"/>
              <a:t>R</a:t>
            </a:r>
            <a:r>
              <a:rPr lang="en-US" sz="3200" dirty="0" smtClean="0"/>
              <a:t>iding into the street from a driveway or side street.</a:t>
            </a:r>
          </a:p>
          <a:p>
            <a:pPr marL="514350" indent="-514350">
              <a:spcAft>
                <a:spcPts val="600"/>
              </a:spcAft>
              <a:buFont typeface="+mj-lt"/>
              <a:buAutoNum type="alphaUcPeriod"/>
            </a:pPr>
            <a:r>
              <a:rPr lang="en-US" sz="3200" dirty="0"/>
              <a:t>R</a:t>
            </a:r>
            <a:r>
              <a:rPr lang="en-US" sz="3200" dirty="0" smtClean="0"/>
              <a:t>iding alongside parked cars.</a:t>
            </a:r>
          </a:p>
          <a:p>
            <a:pPr marL="514350" indent="-514350">
              <a:spcAft>
                <a:spcPts val="600"/>
              </a:spcAft>
              <a:buFont typeface="+mj-lt"/>
              <a:buAutoNum type="alphaUcPeriod"/>
            </a:pPr>
            <a:r>
              <a:rPr lang="en-US" sz="3200" dirty="0" smtClean="0"/>
              <a:t>Riding against the traffic flow.</a:t>
            </a:r>
          </a:p>
          <a:p>
            <a:pPr marL="514350" indent="-514350">
              <a:spcAft>
                <a:spcPts val="600"/>
              </a:spcAft>
              <a:buFont typeface="+mj-lt"/>
              <a:buAutoNum type="alphaUcPeriod"/>
            </a:pPr>
            <a:r>
              <a:rPr lang="en-US" sz="3200" dirty="0" smtClean="0"/>
              <a:t>All of the above.</a:t>
            </a:r>
            <a:endParaRPr lang="en-US" sz="3200" dirty="0"/>
          </a:p>
        </p:txBody>
      </p:sp>
    </p:spTree>
    <p:extLst>
      <p:ext uri="{BB962C8B-B14F-4D97-AF65-F5344CB8AC3E}">
        <p14:creationId xmlns:p14="http://schemas.microsoft.com/office/powerpoint/2010/main" val="1663803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D03780-7EDB-1345-A052-E7FB1ADF62AA}" type="slidenum">
              <a:rPr lang="en-US" smtClean="0"/>
              <a:pPr/>
              <a:t>2</a:t>
            </a:fld>
            <a:endParaRPr lang="en-US"/>
          </a:p>
        </p:txBody>
      </p:sp>
      <p:sp>
        <p:nvSpPr>
          <p:cNvPr id="9" name="Title 8"/>
          <p:cNvSpPr>
            <a:spLocks noGrp="1"/>
          </p:cNvSpPr>
          <p:nvPr>
            <p:ph type="ctrTitle"/>
          </p:nvPr>
        </p:nvSpPr>
        <p:spPr>
          <a:xfrm>
            <a:off x="655320" y="1529090"/>
            <a:ext cx="7772400" cy="523220"/>
          </a:xfrm>
          <a:prstGeom prst="rect">
            <a:avLst/>
          </a:prstGeom>
        </p:spPr>
        <p:txBody>
          <a:bodyPr wrap="square">
            <a:spAutoFit/>
          </a:bodyPr>
          <a:lstStyle/>
          <a:p>
            <a:pPr algn="ctr"/>
            <a:r>
              <a:rPr lang="en-US" sz="2800" b="1" dirty="0">
                <a:solidFill>
                  <a:srgbClr val="CC0066"/>
                </a:solidFill>
                <a:latin typeface="Arial" pitchFamily="34" charset="0"/>
                <a:cs typeface="Arial" pitchFamily="34" charset="0"/>
              </a:rPr>
              <a:t>Share the </a:t>
            </a:r>
            <a:r>
              <a:rPr lang="en-US" sz="2800" b="1" dirty="0" smtClean="0">
                <a:solidFill>
                  <a:srgbClr val="CC0066"/>
                </a:solidFill>
                <a:latin typeface="Arial" pitchFamily="34" charset="0"/>
                <a:cs typeface="Arial" pitchFamily="34" charset="0"/>
              </a:rPr>
              <a:t>road. Drive </a:t>
            </a:r>
            <a:r>
              <a:rPr lang="en-US" sz="2800" b="1" dirty="0">
                <a:solidFill>
                  <a:srgbClr val="CC0066"/>
                </a:solidFill>
                <a:latin typeface="Arial" pitchFamily="34" charset="0"/>
                <a:cs typeface="Arial" pitchFamily="34" charset="0"/>
              </a:rPr>
              <a:t>with </a:t>
            </a:r>
            <a:r>
              <a:rPr lang="en-US" sz="2800" b="1" dirty="0" smtClean="0">
                <a:solidFill>
                  <a:srgbClr val="CC0066"/>
                </a:solidFill>
                <a:latin typeface="Arial" pitchFamily="34" charset="0"/>
                <a:cs typeface="Arial" pitchFamily="34" charset="0"/>
              </a:rPr>
              <a:t>courtesy</a:t>
            </a:r>
            <a:endParaRPr lang="en-US" sz="2800" b="1" dirty="0">
              <a:solidFill>
                <a:srgbClr val="CC0066"/>
              </a:solidFill>
              <a:latin typeface="Arial" pitchFamily="34" charset="0"/>
              <a:cs typeface="Arial" pitchFamily="34" charset="0"/>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68370" y="3255645"/>
            <a:ext cx="21463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145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046720" cy="1143000"/>
          </a:xfrm>
        </p:spPr>
        <p:txBody>
          <a:bodyPr>
            <a:normAutofit/>
          </a:bodyPr>
          <a:lstStyle/>
          <a:p>
            <a:r>
              <a:rPr lang="en-US" sz="4000" b="1" dirty="0">
                <a:solidFill>
                  <a:srgbClr val="00B050"/>
                </a:solidFill>
              </a:rPr>
              <a:t>D</a:t>
            </a:r>
            <a:r>
              <a:rPr lang="en-US" sz="4000" b="1" dirty="0" smtClean="0">
                <a:solidFill>
                  <a:srgbClr val="00B050"/>
                </a:solidFill>
              </a:rPr>
              <a:t>. All of the above.</a:t>
            </a:r>
            <a:endParaRPr lang="en-US" sz="4000" b="1" dirty="0">
              <a:solidFill>
                <a:srgbClr val="00B050"/>
              </a:solidFill>
            </a:endParaRPr>
          </a:p>
        </p:txBody>
      </p:sp>
      <p:sp>
        <p:nvSpPr>
          <p:cNvPr id="3" name="Content Placeholder 2"/>
          <p:cNvSpPr>
            <a:spLocks noGrp="1"/>
          </p:cNvSpPr>
          <p:nvPr>
            <p:ph idx="1"/>
          </p:nvPr>
        </p:nvSpPr>
        <p:spPr>
          <a:xfrm>
            <a:off x="1087120" y="1803401"/>
            <a:ext cx="7274560" cy="3215640"/>
          </a:xfrm>
        </p:spPr>
        <p:txBody>
          <a:bodyPr>
            <a:normAutofit/>
          </a:bodyPr>
          <a:lstStyle/>
          <a:p>
            <a:pPr>
              <a:spcBef>
                <a:spcPts val="1200"/>
              </a:spcBef>
            </a:pPr>
            <a:r>
              <a:rPr lang="en-US" sz="3600" dirty="0" smtClean="0"/>
              <a:t>Bicyclists can be unpredictable.</a:t>
            </a:r>
          </a:p>
          <a:p>
            <a:pPr>
              <a:spcBef>
                <a:spcPts val="1200"/>
              </a:spcBef>
            </a:pPr>
            <a:r>
              <a:rPr lang="en-US" sz="3600" dirty="0" smtClean="0"/>
              <a:t>They may swerve to avoid a hazard you cannot see.</a:t>
            </a:r>
          </a:p>
          <a:p>
            <a:pPr>
              <a:spcBef>
                <a:spcPts val="1200"/>
              </a:spcBef>
            </a:pPr>
            <a:r>
              <a:rPr lang="en-US" sz="3600" dirty="0" smtClean="0"/>
              <a:t>Be aware and alert in all situations.</a:t>
            </a:r>
            <a:endParaRPr lang="en-US" sz="3600" dirty="0"/>
          </a:p>
        </p:txBody>
      </p:sp>
      <p:sp>
        <p:nvSpPr>
          <p:cNvPr id="4" name="Slide Number Placeholder 3"/>
          <p:cNvSpPr>
            <a:spLocks noGrp="1"/>
          </p:cNvSpPr>
          <p:nvPr>
            <p:ph type="sldNum" sz="quarter" idx="12"/>
          </p:nvPr>
        </p:nvSpPr>
        <p:spPr/>
        <p:txBody>
          <a:bodyPr/>
          <a:lstStyle/>
          <a:p>
            <a:fld id="{35D03780-7EDB-1345-A052-E7FB1ADF62AA}" type="slidenum">
              <a:rPr lang="en-US" smtClean="0"/>
              <a:pPr/>
              <a:t>20</a:t>
            </a:fld>
            <a:endParaRPr lang="en-US"/>
          </a:p>
        </p:txBody>
      </p:sp>
    </p:spTree>
    <p:extLst>
      <p:ext uri="{BB962C8B-B14F-4D97-AF65-F5344CB8AC3E}">
        <p14:creationId xmlns:p14="http://schemas.microsoft.com/office/powerpoint/2010/main" val="953917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308"/>
            <a:ext cx="8229600" cy="1469372"/>
          </a:xfrm>
        </p:spPr>
        <p:txBody>
          <a:bodyPr>
            <a:noAutofit/>
          </a:bodyPr>
          <a:lstStyle/>
          <a:p>
            <a:r>
              <a:rPr lang="en-US" sz="4000" dirty="0">
                <a:solidFill>
                  <a:srgbClr val="CC0066"/>
                </a:solidFill>
              </a:rPr>
              <a:t>9</a:t>
            </a:r>
            <a:r>
              <a:rPr lang="en-US" sz="4000" dirty="0" smtClean="0">
                <a:solidFill>
                  <a:srgbClr val="CC0066"/>
                </a:solidFill>
              </a:rPr>
              <a:t>. True or False:</a:t>
            </a:r>
            <a:endParaRPr lang="en-US" sz="4000" dirty="0">
              <a:solidFill>
                <a:srgbClr val="CC0066"/>
              </a:solidFill>
            </a:endParaRPr>
          </a:p>
        </p:txBody>
      </p:sp>
      <p:sp>
        <p:nvSpPr>
          <p:cNvPr id="4" name="Slide Number Placeholder 3"/>
          <p:cNvSpPr>
            <a:spLocks noGrp="1"/>
          </p:cNvSpPr>
          <p:nvPr>
            <p:ph type="sldNum" sz="quarter" idx="12"/>
          </p:nvPr>
        </p:nvSpPr>
        <p:spPr/>
        <p:txBody>
          <a:bodyPr/>
          <a:lstStyle/>
          <a:p>
            <a:fld id="{35D03780-7EDB-1345-A052-E7FB1ADF62AA}" type="slidenum">
              <a:rPr lang="en-US" smtClean="0"/>
              <a:pPr/>
              <a:t>21</a:t>
            </a:fld>
            <a:endParaRPr lang="en-US"/>
          </a:p>
        </p:txBody>
      </p:sp>
      <p:sp>
        <p:nvSpPr>
          <p:cNvPr id="6" name="TextBox 5"/>
          <p:cNvSpPr txBox="1"/>
          <p:nvPr/>
        </p:nvSpPr>
        <p:spPr>
          <a:xfrm>
            <a:off x="528320" y="1843221"/>
            <a:ext cx="8341360" cy="584775"/>
          </a:xfrm>
          <a:prstGeom prst="rect">
            <a:avLst/>
          </a:prstGeom>
          <a:noFill/>
        </p:spPr>
        <p:txBody>
          <a:bodyPr wrap="square" rtlCol="0">
            <a:spAutoFit/>
          </a:bodyPr>
          <a:lstStyle/>
          <a:p>
            <a:pPr>
              <a:spcAft>
                <a:spcPts val="600"/>
              </a:spcAft>
            </a:pPr>
            <a:r>
              <a:rPr lang="en-US" sz="3200" dirty="0" smtClean="0"/>
              <a:t>Drivers and bicyclists follow different traffic rules.</a:t>
            </a:r>
            <a:endParaRPr lang="en-US" sz="3200" dirty="0"/>
          </a:p>
        </p:txBody>
      </p:sp>
      <p:sp>
        <p:nvSpPr>
          <p:cNvPr id="7" name="Title 1"/>
          <p:cNvSpPr txBox="1">
            <a:spLocks/>
          </p:cNvSpPr>
          <p:nvPr/>
        </p:nvSpPr>
        <p:spPr>
          <a:xfrm>
            <a:off x="528320" y="2929908"/>
            <a:ext cx="8229600" cy="14693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4000" dirty="0" smtClean="0">
                <a:solidFill>
                  <a:srgbClr val="CC0066"/>
                </a:solidFill>
              </a:rPr>
              <a:t>10. True or False:</a:t>
            </a:r>
            <a:endParaRPr lang="en-US" sz="4000" dirty="0">
              <a:solidFill>
                <a:srgbClr val="CC0066"/>
              </a:solidFill>
            </a:endParaRPr>
          </a:p>
        </p:txBody>
      </p:sp>
      <p:sp>
        <p:nvSpPr>
          <p:cNvPr id="8" name="TextBox 7"/>
          <p:cNvSpPr txBox="1"/>
          <p:nvPr/>
        </p:nvSpPr>
        <p:spPr>
          <a:xfrm>
            <a:off x="619760" y="4190181"/>
            <a:ext cx="8138160" cy="1077218"/>
          </a:xfrm>
          <a:prstGeom prst="rect">
            <a:avLst/>
          </a:prstGeom>
          <a:noFill/>
        </p:spPr>
        <p:txBody>
          <a:bodyPr wrap="square" rtlCol="0">
            <a:spAutoFit/>
          </a:bodyPr>
          <a:lstStyle/>
          <a:p>
            <a:pPr>
              <a:spcAft>
                <a:spcPts val="600"/>
              </a:spcAft>
            </a:pPr>
            <a:r>
              <a:rPr lang="en-US" sz="3200" dirty="0" smtClean="0"/>
              <a:t>Drivers always have the right of way when bicyclists are on the road.</a:t>
            </a:r>
            <a:endParaRPr lang="en-US" sz="3200" dirty="0"/>
          </a:p>
        </p:txBody>
      </p:sp>
    </p:spTree>
    <p:extLst>
      <p:ext uri="{BB962C8B-B14F-4D97-AF65-F5344CB8AC3E}">
        <p14:creationId xmlns:p14="http://schemas.microsoft.com/office/powerpoint/2010/main" val="657507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046720" cy="1143000"/>
          </a:xfrm>
        </p:spPr>
        <p:txBody>
          <a:bodyPr>
            <a:normAutofit/>
          </a:bodyPr>
          <a:lstStyle/>
          <a:p>
            <a:r>
              <a:rPr lang="en-US" sz="4000" dirty="0">
                <a:solidFill>
                  <a:srgbClr val="00B050"/>
                </a:solidFill>
              </a:rPr>
              <a:t>9</a:t>
            </a:r>
            <a:r>
              <a:rPr lang="en-US" sz="4000" dirty="0" smtClean="0">
                <a:solidFill>
                  <a:srgbClr val="00B050"/>
                </a:solidFill>
              </a:rPr>
              <a:t>. False</a:t>
            </a:r>
            <a:endParaRPr lang="en-US" sz="4000" dirty="0">
              <a:solidFill>
                <a:srgbClr val="00B050"/>
              </a:solidFill>
            </a:endParaRPr>
          </a:p>
        </p:txBody>
      </p:sp>
      <p:sp>
        <p:nvSpPr>
          <p:cNvPr id="3" name="Content Placeholder 2"/>
          <p:cNvSpPr>
            <a:spLocks noGrp="1"/>
          </p:cNvSpPr>
          <p:nvPr>
            <p:ph idx="1"/>
          </p:nvPr>
        </p:nvSpPr>
        <p:spPr>
          <a:xfrm>
            <a:off x="1087120" y="1432562"/>
            <a:ext cx="7508240" cy="1407159"/>
          </a:xfrm>
        </p:spPr>
        <p:txBody>
          <a:bodyPr>
            <a:normAutofit/>
          </a:bodyPr>
          <a:lstStyle/>
          <a:p>
            <a:pPr marL="0" indent="0">
              <a:spcBef>
                <a:spcPts val="1200"/>
              </a:spcBef>
              <a:buNone/>
            </a:pPr>
            <a:r>
              <a:rPr lang="en-US" sz="3600" dirty="0" smtClean="0"/>
              <a:t>Sharing the road means sharing all the rules.</a:t>
            </a:r>
            <a:endParaRPr lang="en-US" sz="3600" dirty="0"/>
          </a:p>
        </p:txBody>
      </p:sp>
      <p:sp>
        <p:nvSpPr>
          <p:cNvPr id="4" name="Slide Number Placeholder 3"/>
          <p:cNvSpPr>
            <a:spLocks noGrp="1"/>
          </p:cNvSpPr>
          <p:nvPr>
            <p:ph type="sldNum" sz="quarter" idx="12"/>
          </p:nvPr>
        </p:nvSpPr>
        <p:spPr/>
        <p:txBody>
          <a:bodyPr/>
          <a:lstStyle/>
          <a:p>
            <a:fld id="{35D03780-7EDB-1345-A052-E7FB1ADF62AA}" type="slidenum">
              <a:rPr lang="en-US" smtClean="0"/>
              <a:pPr/>
              <a:t>22</a:t>
            </a:fld>
            <a:endParaRPr lang="en-US"/>
          </a:p>
        </p:txBody>
      </p:sp>
      <p:sp>
        <p:nvSpPr>
          <p:cNvPr id="5" name="Title 1"/>
          <p:cNvSpPr txBox="1">
            <a:spLocks/>
          </p:cNvSpPr>
          <p:nvPr/>
        </p:nvSpPr>
        <p:spPr>
          <a:xfrm>
            <a:off x="609600" y="3002281"/>
            <a:ext cx="804672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4000" dirty="0" smtClean="0">
                <a:solidFill>
                  <a:srgbClr val="00B050"/>
                </a:solidFill>
              </a:rPr>
              <a:t>10. False</a:t>
            </a:r>
            <a:endParaRPr lang="en-US" sz="4000" dirty="0">
              <a:solidFill>
                <a:srgbClr val="00B050"/>
              </a:solidFill>
            </a:endParaRPr>
          </a:p>
        </p:txBody>
      </p:sp>
      <p:sp>
        <p:nvSpPr>
          <p:cNvPr id="6" name="Content Placeholder 2"/>
          <p:cNvSpPr txBox="1">
            <a:spLocks/>
          </p:cNvSpPr>
          <p:nvPr/>
        </p:nvSpPr>
        <p:spPr>
          <a:xfrm>
            <a:off x="1087120" y="3982726"/>
            <a:ext cx="7863840" cy="14935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Font typeface="Arial"/>
              <a:buNone/>
            </a:pPr>
            <a:r>
              <a:rPr lang="en-US" sz="3600" dirty="0" smtClean="0"/>
              <a:t>See above. Standard right-of-way rules apply.</a:t>
            </a:r>
            <a:endParaRPr lang="en-US" sz="3600" dirty="0"/>
          </a:p>
        </p:txBody>
      </p:sp>
    </p:spTree>
    <p:extLst>
      <p:ext uri="{BB962C8B-B14F-4D97-AF65-F5344CB8AC3E}">
        <p14:creationId xmlns:p14="http://schemas.microsoft.com/office/powerpoint/2010/main" val="4188557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C0066"/>
                </a:solidFill>
              </a:rPr>
              <a:t>Bicycle Safety Video</a:t>
            </a:r>
            <a:r>
              <a:rPr lang="en-US" dirty="0">
                <a:solidFill>
                  <a:srgbClr val="CC0066"/>
                </a:solidFill>
              </a:rPr>
              <a:t/>
            </a:r>
            <a:br>
              <a:rPr lang="en-US" dirty="0">
                <a:solidFill>
                  <a:srgbClr val="CC0066"/>
                </a:solidFill>
              </a:rPr>
            </a:br>
            <a:r>
              <a:rPr lang="en-US" sz="3600" i="1" dirty="0" smtClean="0">
                <a:solidFill>
                  <a:srgbClr val="CC0066"/>
                </a:solidFill>
              </a:rPr>
              <a:t>Drivers</a:t>
            </a:r>
            <a:r>
              <a:rPr lang="en-US" sz="3600" i="1" dirty="0">
                <a:solidFill>
                  <a:srgbClr val="CC0066"/>
                </a:solidFill>
              </a:rPr>
              <a:t>’ Perspective</a:t>
            </a:r>
            <a:endParaRPr lang="en-US" sz="3600" dirty="0">
              <a:solidFill>
                <a:srgbClr val="CC0066"/>
              </a:solidFill>
            </a:endParaRPr>
          </a:p>
        </p:txBody>
      </p:sp>
      <p:sp>
        <p:nvSpPr>
          <p:cNvPr id="4" name="Slide Number Placeholder 3"/>
          <p:cNvSpPr>
            <a:spLocks noGrp="1"/>
          </p:cNvSpPr>
          <p:nvPr>
            <p:ph type="sldNum" sz="quarter" idx="12"/>
          </p:nvPr>
        </p:nvSpPr>
        <p:spPr/>
        <p:txBody>
          <a:bodyPr/>
          <a:lstStyle/>
          <a:p>
            <a:fld id="{35D03780-7EDB-1345-A052-E7FB1ADF62AA}" type="slidenum">
              <a:rPr lang="en-US" smtClean="0"/>
              <a:pPr/>
              <a:t>23</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0" y="1538196"/>
            <a:ext cx="5071110" cy="3792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69795" y="5442635"/>
            <a:ext cx="4572000" cy="646331"/>
          </a:xfrm>
          <a:prstGeom prst="rect">
            <a:avLst/>
          </a:prstGeom>
        </p:spPr>
        <p:txBody>
          <a:bodyPr>
            <a:spAutoFit/>
          </a:bodyPr>
          <a:lstStyle/>
          <a:p>
            <a:r>
              <a:rPr lang="en-US" dirty="0">
                <a:hlinkClick r:id="rId4"/>
              </a:rPr>
              <a:t>http://</a:t>
            </a:r>
            <a:r>
              <a:rPr lang="en-US" dirty="0" smtClean="0">
                <a:hlinkClick r:id="rId4"/>
              </a:rPr>
              <a:t>www.youtube.com/watch?feature=player_detailpage&amp;v=S1PXvxh_6MI</a:t>
            </a:r>
            <a:r>
              <a:rPr lang="en-US" dirty="0" smtClean="0"/>
              <a:t>  </a:t>
            </a:r>
            <a:r>
              <a:rPr lang="en-US" i="1" dirty="0" smtClean="0"/>
              <a:t>(Length: 6:51)</a:t>
            </a:r>
            <a:endParaRPr lang="en-US" i="1" dirty="0"/>
          </a:p>
        </p:txBody>
      </p:sp>
    </p:spTree>
    <p:extLst>
      <p:ext uri="{BB962C8B-B14F-4D97-AF65-F5344CB8AC3E}">
        <p14:creationId xmlns:p14="http://schemas.microsoft.com/office/powerpoint/2010/main" val="3979297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C0066"/>
                </a:solidFill>
              </a:rPr>
              <a:t>Sharing the Road Video</a:t>
            </a:r>
            <a:br>
              <a:rPr lang="en-US" dirty="0" smtClean="0">
                <a:solidFill>
                  <a:srgbClr val="CC0066"/>
                </a:solidFill>
              </a:rPr>
            </a:br>
            <a:r>
              <a:rPr lang="en-US" sz="3600" i="1" dirty="0" smtClean="0">
                <a:solidFill>
                  <a:srgbClr val="CC0066"/>
                </a:solidFill>
              </a:rPr>
              <a:t>Bicyclists’ Perspective</a:t>
            </a:r>
            <a:endParaRPr lang="en-US" sz="3600" i="1" dirty="0">
              <a:solidFill>
                <a:srgbClr val="CC0066"/>
              </a:solidFill>
            </a:endParaRPr>
          </a:p>
        </p:txBody>
      </p:sp>
      <p:sp>
        <p:nvSpPr>
          <p:cNvPr id="4" name="Slide Number Placeholder 3"/>
          <p:cNvSpPr>
            <a:spLocks noGrp="1"/>
          </p:cNvSpPr>
          <p:nvPr>
            <p:ph type="sldNum" sz="quarter" idx="12"/>
          </p:nvPr>
        </p:nvSpPr>
        <p:spPr/>
        <p:txBody>
          <a:bodyPr/>
          <a:lstStyle/>
          <a:p>
            <a:fld id="{35D03780-7EDB-1345-A052-E7FB1ADF62AA}" type="slidenum">
              <a:rPr lang="en-US" smtClean="0"/>
              <a:pPr/>
              <a:t>24</a:t>
            </a:fld>
            <a:endParaRPr lang="en-US"/>
          </a:p>
        </p:txBody>
      </p:sp>
      <p:pic>
        <p:nvPicPr>
          <p:cNvPr id="5122"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963" y="1630999"/>
            <a:ext cx="6319663"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95962" y="5283815"/>
            <a:ext cx="6445957" cy="646331"/>
          </a:xfrm>
          <a:prstGeom prst="rect">
            <a:avLst/>
          </a:prstGeom>
        </p:spPr>
        <p:txBody>
          <a:bodyPr wrap="square">
            <a:spAutoFit/>
          </a:bodyPr>
          <a:lstStyle/>
          <a:p>
            <a:pPr>
              <a:defRPr/>
            </a:pPr>
            <a:r>
              <a:rPr lang="en-US" i="1" dirty="0" smtClean="0"/>
              <a:t>To play this 6:21 minute video, access video in file or play from </a:t>
            </a:r>
            <a:r>
              <a:rPr lang="en-US" i="1" dirty="0" smtClean="0">
                <a:hlinkClick r:id="rId5"/>
              </a:rPr>
              <a:t>PennDot website</a:t>
            </a:r>
            <a:r>
              <a:rPr lang="en-US" i="1" dirty="0" smtClean="0"/>
              <a:t>. </a:t>
            </a:r>
            <a:endParaRPr lang="en-US" i="1" dirty="0"/>
          </a:p>
        </p:txBody>
      </p:sp>
    </p:spTree>
    <p:extLst>
      <p:ext uri="{BB962C8B-B14F-4D97-AF65-F5344CB8AC3E}">
        <p14:creationId xmlns:p14="http://schemas.microsoft.com/office/powerpoint/2010/main" val="811374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457200" y="226143"/>
            <a:ext cx="8229600" cy="90257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Autofit/>
          </a:bodyPr>
          <a:lstStyle/>
          <a:p>
            <a:r>
              <a:rPr lang="en-US" sz="2400" b="1" dirty="0">
                <a:latin typeface="Arial" charset="0"/>
              </a:rPr>
              <a:t>Montana Driver Education and </a:t>
            </a:r>
            <a:r>
              <a:rPr lang="en-US" sz="2400" b="1" dirty="0" smtClean="0">
                <a:latin typeface="Arial" charset="0"/>
              </a:rPr>
              <a:t>Training</a:t>
            </a:r>
            <a:r>
              <a:rPr lang="en-US" sz="2800" b="1" dirty="0">
                <a:solidFill>
                  <a:srgbClr val="CC0066"/>
                </a:solidFill>
                <a:latin typeface="Arial" charset="0"/>
              </a:rPr>
              <a:t/>
            </a:r>
            <a:br>
              <a:rPr lang="en-US" sz="2800" b="1" dirty="0">
                <a:solidFill>
                  <a:srgbClr val="CC0066"/>
                </a:solidFill>
                <a:latin typeface="Arial" charset="0"/>
              </a:rPr>
            </a:br>
            <a:r>
              <a:rPr lang="en-US" sz="2800" b="1" dirty="0" smtClean="0">
                <a:solidFill>
                  <a:srgbClr val="CC0066"/>
                </a:solidFill>
                <a:latin typeface="Arial" charset="0"/>
              </a:rPr>
              <a:t>Standards </a:t>
            </a:r>
            <a:r>
              <a:rPr lang="en-US" sz="2800" b="1" dirty="0">
                <a:solidFill>
                  <a:srgbClr val="CC0066"/>
                </a:solidFill>
                <a:latin typeface="Arial" charset="0"/>
              </a:rPr>
              <a:t>and Benchmarks</a:t>
            </a:r>
          </a:p>
        </p:txBody>
      </p:sp>
      <p:sp>
        <p:nvSpPr>
          <p:cNvPr id="110595" name="Rectangle 3"/>
          <p:cNvSpPr>
            <a:spLocks noGrp="1" noChangeArrowheads="1"/>
          </p:cNvSpPr>
          <p:nvPr>
            <p:ph type="body" idx="1"/>
          </p:nvPr>
        </p:nvSpPr>
        <p:spPr>
          <a:xfrm>
            <a:off x="571910" y="1243503"/>
            <a:ext cx="8026400" cy="4957607"/>
          </a:xfrm>
        </p:spPr>
        <p:txBody>
          <a:bodyPr>
            <a:noAutofit/>
          </a:bodyPr>
          <a:lstStyle/>
          <a:p>
            <a:pPr marL="0" indent="0">
              <a:lnSpc>
                <a:spcPct val="80000"/>
              </a:lnSpc>
              <a:buNone/>
            </a:pPr>
            <a:r>
              <a:rPr lang="en-US" sz="1200" b="1" dirty="0" smtClean="0">
                <a:solidFill>
                  <a:srgbClr val="CC0066"/>
                </a:solidFill>
                <a:latin typeface="Arial" charset="0"/>
              </a:rPr>
              <a:t>1.  </a:t>
            </a:r>
            <a:r>
              <a:rPr lang="en-US" sz="1200" b="1" u="sng" dirty="0" smtClean="0">
                <a:solidFill>
                  <a:srgbClr val="CC0066"/>
                </a:solidFill>
                <a:latin typeface="Arial" charset="0"/>
              </a:rPr>
              <a:t>Laws </a:t>
            </a:r>
            <a:r>
              <a:rPr lang="en-US" sz="1200" b="1" u="sng" dirty="0">
                <a:solidFill>
                  <a:srgbClr val="CC0066"/>
                </a:solidFill>
                <a:latin typeface="Arial" charset="0"/>
              </a:rPr>
              <a:t>and Highway </a:t>
            </a:r>
            <a:r>
              <a:rPr lang="en-US" sz="1200" b="1" u="sng" dirty="0" smtClean="0">
                <a:solidFill>
                  <a:srgbClr val="CC0066"/>
                </a:solidFill>
                <a:latin typeface="Arial" charset="0"/>
              </a:rPr>
              <a:t>System</a:t>
            </a:r>
            <a:endParaRPr lang="en-US" sz="1200" b="1" u="sng" dirty="0">
              <a:solidFill>
                <a:srgbClr val="CC0066"/>
              </a:solidFill>
              <a:latin typeface="Arial" charset="0"/>
            </a:endParaRPr>
          </a:p>
          <a:p>
            <a:pPr marL="640080" lvl="1" indent="-457200">
              <a:lnSpc>
                <a:spcPct val="120000"/>
              </a:lnSpc>
              <a:buFontTx/>
              <a:buNone/>
            </a:pPr>
            <a:r>
              <a:rPr lang="en-US" sz="1200" dirty="0" smtClean="0">
                <a:latin typeface="Arial" charset="0"/>
              </a:rPr>
              <a:t>1.1.  	know </a:t>
            </a:r>
            <a:r>
              <a:rPr lang="en-US" sz="1200" dirty="0">
                <a:latin typeface="Arial" charset="0"/>
              </a:rPr>
              <a:t>the laws outlined in the Montana Driver's </a:t>
            </a:r>
            <a:r>
              <a:rPr lang="en-US" sz="1200" dirty="0" smtClean="0">
                <a:latin typeface="Arial" charset="0"/>
              </a:rPr>
              <a:t>manual;</a:t>
            </a:r>
            <a:endParaRPr lang="en-US" sz="1200" dirty="0">
              <a:latin typeface="Arial" charset="0"/>
            </a:endParaRPr>
          </a:p>
          <a:p>
            <a:pPr marL="640080" lvl="1" indent="-457200">
              <a:lnSpc>
                <a:spcPct val="120000"/>
              </a:lnSpc>
              <a:buFontTx/>
              <a:buNone/>
            </a:pPr>
            <a:r>
              <a:rPr lang="en-US" sz="1200" dirty="0" smtClean="0">
                <a:latin typeface="Arial" charset="0"/>
              </a:rPr>
              <a:t>1.2.  	understand </a:t>
            </a:r>
            <a:r>
              <a:rPr lang="en-US" sz="1200" dirty="0">
                <a:latin typeface="Arial" charset="0"/>
              </a:rPr>
              <a:t>the laws outlined in the Montana Driver's </a:t>
            </a:r>
            <a:r>
              <a:rPr lang="en-US" sz="1200" dirty="0" smtClean="0">
                <a:latin typeface="Arial" charset="0"/>
              </a:rPr>
              <a:t>Manual; and</a:t>
            </a:r>
            <a:endParaRPr lang="en-US" sz="1200" dirty="0">
              <a:latin typeface="Arial" charset="0"/>
            </a:endParaRPr>
          </a:p>
          <a:p>
            <a:pPr marL="640080" lvl="1" indent="-457200">
              <a:lnSpc>
                <a:spcPct val="120000"/>
              </a:lnSpc>
              <a:buFontTx/>
              <a:buNone/>
            </a:pPr>
            <a:r>
              <a:rPr lang="en-US" sz="1200" dirty="0" smtClean="0">
                <a:latin typeface="Arial" charset="0"/>
              </a:rPr>
              <a:t>1.3.  	consistently </a:t>
            </a:r>
            <a:r>
              <a:rPr lang="en-US" sz="1200" dirty="0">
                <a:latin typeface="Arial" charset="0"/>
              </a:rPr>
              <a:t>demonstrate knowledge and understanding by responsible adherence to </a:t>
            </a:r>
            <a:r>
              <a:rPr lang="en-US" sz="1200" dirty="0" smtClean="0">
                <a:latin typeface="Arial" charset="0"/>
              </a:rPr>
              <a:t>highway transportation </a:t>
            </a:r>
            <a:r>
              <a:rPr lang="en-US" sz="1200" dirty="0">
                <a:latin typeface="Arial" charset="0"/>
              </a:rPr>
              <a:t>system traffic laws and control </a:t>
            </a:r>
            <a:r>
              <a:rPr lang="en-US" sz="1200" dirty="0" smtClean="0">
                <a:latin typeface="Arial" charset="0"/>
              </a:rPr>
              <a:t>devices.</a:t>
            </a:r>
            <a:endParaRPr lang="en-US" sz="1200" dirty="0">
              <a:latin typeface="Arial" charset="0"/>
            </a:endParaRPr>
          </a:p>
          <a:p>
            <a:pPr marL="0" indent="0">
              <a:lnSpc>
                <a:spcPct val="120000"/>
              </a:lnSpc>
              <a:buNone/>
            </a:pPr>
            <a:r>
              <a:rPr lang="en-US" sz="1200" b="1" dirty="0" smtClean="0">
                <a:solidFill>
                  <a:srgbClr val="CC0066"/>
                </a:solidFill>
                <a:latin typeface="Arial" charset="0"/>
              </a:rPr>
              <a:t>2.  </a:t>
            </a:r>
            <a:r>
              <a:rPr lang="en-US" sz="1200" b="1" u="sng" dirty="0" smtClean="0">
                <a:solidFill>
                  <a:srgbClr val="CC0066"/>
                </a:solidFill>
                <a:latin typeface="Arial" charset="0"/>
              </a:rPr>
              <a:t>Responsibility</a:t>
            </a:r>
            <a:endParaRPr lang="en-US" sz="1200" dirty="0">
              <a:solidFill>
                <a:srgbClr val="CC0066"/>
              </a:solidFill>
              <a:latin typeface="Arial" charset="0"/>
            </a:endParaRPr>
          </a:p>
          <a:p>
            <a:pPr marL="640080" lvl="1" indent="-457200">
              <a:lnSpc>
                <a:spcPct val="120000"/>
              </a:lnSpc>
              <a:buFontTx/>
              <a:buNone/>
            </a:pPr>
            <a:r>
              <a:rPr lang="en-US" sz="1200" dirty="0" smtClean="0">
                <a:latin typeface="Arial" charset="0"/>
              </a:rPr>
              <a:t>2.1.  	recognize the importance of making safe and responsible decisions for owning and operating a motor vehicle;</a:t>
            </a:r>
          </a:p>
          <a:p>
            <a:pPr marL="640080" lvl="1" indent="-457200">
              <a:lnSpc>
                <a:spcPct val="120000"/>
              </a:lnSpc>
              <a:buFontTx/>
              <a:buNone/>
            </a:pPr>
            <a:r>
              <a:rPr lang="en-US" sz="1200" dirty="0" smtClean="0">
                <a:latin typeface="Arial" charset="0"/>
              </a:rPr>
              <a:t>2.2	demonstrate </a:t>
            </a:r>
            <a:r>
              <a:rPr lang="en-US" sz="1200" dirty="0">
                <a:latin typeface="Arial" charset="0"/>
              </a:rPr>
              <a:t>the ability to make appropriate decisions while operating a motor </a:t>
            </a:r>
            <a:r>
              <a:rPr lang="en-US" sz="1200" dirty="0" smtClean="0">
                <a:latin typeface="Arial" charset="0"/>
              </a:rPr>
              <a:t>vehicle;</a:t>
            </a:r>
            <a:endParaRPr lang="en-US" sz="1200" dirty="0">
              <a:latin typeface="Arial" charset="0"/>
            </a:endParaRPr>
          </a:p>
          <a:p>
            <a:pPr marL="640080" lvl="1" indent="-457200">
              <a:lnSpc>
                <a:spcPct val="120000"/>
              </a:lnSpc>
              <a:buFontTx/>
              <a:buNone/>
            </a:pPr>
            <a:r>
              <a:rPr lang="en-US" sz="1200" dirty="0" smtClean="0">
                <a:latin typeface="Arial" charset="0"/>
              </a:rPr>
              <a:t>2.3.  	consistently </a:t>
            </a:r>
            <a:r>
              <a:rPr lang="en-US" sz="1200" dirty="0">
                <a:latin typeface="Arial" charset="0"/>
              </a:rPr>
              <a:t>display respect for other users of the highway transportation </a:t>
            </a:r>
            <a:r>
              <a:rPr lang="en-US" sz="1200" dirty="0" smtClean="0">
                <a:latin typeface="Arial" charset="0"/>
              </a:rPr>
              <a:t>system; and</a:t>
            </a:r>
            <a:endParaRPr lang="en-US" sz="1200" dirty="0">
              <a:latin typeface="Arial" charset="0"/>
            </a:endParaRPr>
          </a:p>
          <a:p>
            <a:pPr marL="640080" lvl="1" indent="-457200">
              <a:lnSpc>
                <a:spcPct val="120000"/>
              </a:lnSpc>
              <a:buFontTx/>
              <a:buNone/>
            </a:pPr>
            <a:r>
              <a:rPr lang="en-US" sz="1200" dirty="0" smtClean="0">
                <a:latin typeface="Arial" charset="0"/>
              </a:rPr>
              <a:t>2.4.  	develop positive habits </a:t>
            </a:r>
            <a:r>
              <a:rPr lang="en-US" sz="1200" dirty="0">
                <a:latin typeface="Arial" charset="0"/>
              </a:rPr>
              <a:t>and attitudes </a:t>
            </a:r>
            <a:r>
              <a:rPr lang="en-US" sz="1200" dirty="0" smtClean="0">
                <a:latin typeface="Arial" charset="0"/>
              </a:rPr>
              <a:t>for </a:t>
            </a:r>
            <a:r>
              <a:rPr lang="en-US" sz="1200" dirty="0">
                <a:latin typeface="Arial" charset="0"/>
              </a:rPr>
              <a:t>responsible </a:t>
            </a:r>
            <a:r>
              <a:rPr lang="en-US" sz="1200" dirty="0" smtClean="0">
                <a:latin typeface="Arial" charset="0"/>
              </a:rPr>
              <a:t>driving.</a:t>
            </a:r>
            <a:endParaRPr lang="en-US" sz="1200" dirty="0">
              <a:latin typeface="Arial" charset="0"/>
            </a:endParaRPr>
          </a:p>
          <a:p>
            <a:pPr marL="0" indent="0">
              <a:lnSpc>
                <a:spcPct val="120000"/>
              </a:lnSpc>
              <a:buNone/>
            </a:pPr>
            <a:r>
              <a:rPr lang="en-US" sz="1200" b="1" dirty="0" smtClean="0">
                <a:solidFill>
                  <a:srgbClr val="CC0066"/>
                </a:solidFill>
                <a:latin typeface="Arial" charset="0"/>
              </a:rPr>
              <a:t>3.  </a:t>
            </a:r>
            <a:r>
              <a:rPr lang="en-US" sz="1200" b="1" u="sng" dirty="0" smtClean="0">
                <a:solidFill>
                  <a:srgbClr val="CC0066"/>
                </a:solidFill>
                <a:latin typeface="Arial" charset="0"/>
              </a:rPr>
              <a:t>Visual Skills</a:t>
            </a:r>
            <a:endParaRPr lang="en-US" sz="1200" b="1" u="sng" dirty="0">
              <a:solidFill>
                <a:srgbClr val="CC0066"/>
              </a:solidFill>
              <a:latin typeface="Arial" charset="0"/>
            </a:endParaRPr>
          </a:p>
          <a:p>
            <a:pPr marL="640080" lvl="1" indent="-457200">
              <a:lnSpc>
                <a:spcPct val="120000"/>
              </a:lnSpc>
              <a:buFontTx/>
              <a:buNone/>
            </a:pPr>
            <a:r>
              <a:rPr lang="en-US" sz="1200" dirty="0" smtClean="0">
                <a:latin typeface="Arial" charset="0"/>
              </a:rPr>
              <a:t>3.1. 	 </a:t>
            </a:r>
            <a:r>
              <a:rPr lang="en-US" sz="1200" dirty="0">
                <a:latin typeface="Arial" charset="0"/>
              </a:rPr>
              <a:t>know proper visual skills for operating a motor </a:t>
            </a:r>
            <a:r>
              <a:rPr lang="en-US" sz="1200" dirty="0" smtClean="0">
                <a:latin typeface="Arial" charset="0"/>
              </a:rPr>
              <a:t>vehicle;</a:t>
            </a:r>
            <a:endParaRPr lang="en-US" sz="1200" dirty="0">
              <a:latin typeface="Arial" charset="0"/>
            </a:endParaRPr>
          </a:p>
          <a:p>
            <a:pPr marL="640080" lvl="1" indent="-457200">
              <a:lnSpc>
                <a:spcPct val="120000"/>
              </a:lnSpc>
              <a:buFontTx/>
              <a:buNone/>
            </a:pPr>
            <a:r>
              <a:rPr lang="en-US" sz="1200" dirty="0" smtClean="0">
                <a:latin typeface="Arial" charset="0"/>
              </a:rPr>
              <a:t>3.2.  	communicate </a:t>
            </a:r>
            <a:r>
              <a:rPr lang="en-US" sz="1200" dirty="0">
                <a:latin typeface="Arial" charset="0"/>
              </a:rPr>
              <a:t>and explain proper visual skills for operating a motor </a:t>
            </a:r>
            <a:r>
              <a:rPr lang="en-US" sz="1200" dirty="0" smtClean="0">
                <a:latin typeface="Arial" charset="0"/>
              </a:rPr>
              <a:t>vehicle;</a:t>
            </a:r>
            <a:endParaRPr lang="en-US" sz="1200" dirty="0">
              <a:latin typeface="Arial" charset="0"/>
            </a:endParaRPr>
          </a:p>
          <a:p>
            <a:pPr marL="640080" lvl="1" indent="-457200">
              <a:lnSpc>
                <a:spcPct val="120000"/>
              </a:lnSpc>
              <a:buFontTx/>
              <a:buNone/>
            </a:pPr>
            <a:r>
              <a:rPr lang="en-US" sz="1200" dirty="0" smtClean="0">
                <a:latin typeface="Arial" charset="0"/>
              </a:rPr>
              <a:t>3.3. 	 </a:t>
            </a:r>
            <a:r>
              <a:rPr lang="en-US" sz="1200" dirty="0">
                <a:latin typeface="Arial" charset="0"/>
              </a:rPr>
              <a:t>demonstrate the use of proper visual skills for operating a motor </a:t>
            </a:r>
            <a:r>
              <a:rPr lang="en-US" sz="1200" dirty="0" smtClean="0">
                <a:latin typeface="Arial" charset="0"/>
              </a:rPr>
              <a:t>vehicle; and</a:t>
            </a:r>
            <a:endParaRPr lang="en-US" sz="1200" dirty="0">
              <a:latin typeface="Arial" charset="0"/>
            </a:endParaRPr>
          </a:p>
          <a:p>
            <a:pPr marL="640080" lvl="1" indent="-457200">
              <a:lnSpc>
                <a:spcPct val="120000"/>
              </a:lnSpc>
              <a:buFontTx/>
              <a:buNone/>
            </a:pPr>
            <a:r>
              <a:rPr lang="en-US" sz="1200" dirty="0" smtClean="0">
                <a:latin typeface="Arial" charset="0"/>
              </a:rPr>
              <a:t>3.4.  	develop </a:t>
            </a:r>
            <a:r>
              <a:rPr lang="en-US" sz="1200" dirty="0">
                <a:latin typeface="Arial" charset="0"/>
              </a:rPr>
              <a:t>habits and attitudes with regard to proper visual </a:t>
            </a:r>
            <a:r>
              <a:rPr lang="en-US" sz="1200" dirty="0" smtClean="0">
                <a:latin typeface="Arial" charset="0"/>
              </a:rPr>
              <a:t>skills.</a:t>
            </a:r>
            <a:endParaRPr lang="en-US" sz="1200" dirty="0">
              <a:solidFill>
                <a:schemeClr val="accent2"/>
              </a:solidFill>
              <a:latin typeface="Arial" charset="0"/>
            </a:endParaRPr>
          </a:p>
          <a:p>
            <a:pPr marL="0" indent="0">
              <a:lnSpc>
                <a:spcPct val="120000"/>
              </a:lnSpc>
              <a:buNone/>
            </a:pPr>
            <a:r>
              <a:rPr lang="en-US" sz="1200" b="1" dirty="0" smtClean="0">
                <a:solidFill>
                  <a:srgbClr val="CC0066"/>
                </a:solidFill>
                <a:latin typeface="Arial" charset="0"/>
              </a:rPr>
              <a:t>4.  </a:t>
            </a:r>
            <a:r>
              <a:rPr lang="en-US" sz="1200" b="1" u="sng" dirty="0" smtClean="0">
                <a:solidFill>
                  <a:srgbClr val="CC0066"/>
                </a:solidFill>
                <a:latin typeface="Arial" charset="0"/>
              </a:rPr>
              <a:t>Vehicle Control</a:t>
            </a:r>
            <a:endParaRPr lang="en-US" sz="1200" b="1" u="sng" dirty="0">
              <a:solidFill>
                <a:srgbClr val="CC0066"/>
              </a:solidFill>
              <a:latin typeface="Arial" charset="0"/>
            </a:endParaRPr>
          </a:p>
          <a:p>
            <a:pPr marL="640080" lvl="1" indent="-457200">
              <a:lnSpc>
                <a:spcPct val="120000"/>
              </a:lnSpc>
              <a:buFontTx/>
              <a:buNone/>
            </a:pPr>
            <a:r>
              <a:rPr lang="en-US" sz="1200" dirty="0" smtClean="0">
                <a:latin typeface="Arial" charset="0"/>
              </a:rPr>
              <a:t>4.1.  	demonstrate </a:t>
            </a:r>
            <a:r>
              <a:rPr lang="en-US" sz="1200" dirty="0">
                <a:latin typeface="Arial" charset="0"/>
              </a:rPr>
              <a:t>smooth, safe and efficient operation of a motor </a:t>
            </a:r>
            <a:r>
              <a:rPr lang="en-US" sz="1200" dirty="0" smtClean="0">
                <a:latin typeface="Arial" charset="0"/>
              </a:rPr>
              <a:t>vehicle; and</a:t>
            </a:r>
            <a:endParaRPr lang="en-US" sz="1200" dirty="0">
              <a:latin typeface="Arial" charset="0"/>
            </a:endParaRPr>
          </a:p>
          <a:p>
            <a:pPr marL="640080" lvl="1" indent="-457200">
              <a:lnSpc>
                <a:spcPct val="120000"/>
              </a:lnSpc>
              <a:buFontTx/>
              <a:buNone/>
            </a:pPr>
            <a:r>
              <a:rPr lang="en-US" sz="1200" dirty="0" smtClean="0">
                <a:latin typeface="Arial" charset="0"/>
              </a:rPr>
              <a:t>4.2.  	develop positive habits </a:t>
            </a:r>
            <a:r>
              <a:rPr lang="en-US" sz="1200" dirty="0">
                <a:latin typeface="Arial" charset="0"/>
              </a:rPr>
              <a:t>and attitudes relative to safe, efficient and smooth vehicle operation</a:t>
            </a:r>
            <a:r>
              <a:rPr lang="en-US" sz="1200" dirty="0" smtClean="0">
                <a:latin typeface="Arial" charset="0"/>
              </a:rPr>
              <a:t>.</a:t>
            </a:r>
          </a:p>
          <a:p>
            <a:pPr marL="640080" lvl="1" indent="-457200">
              <a:lnSpc>
                <a:spcPct val="120000"/>
              </a:lnSpc>
              <a:buFontTx/>
              <a:buNone/>
            </a:pPr>
            <a:endParaRPr lang="en-US" sz="1200" dirty="0" smtClean="0">
              <a:latin typeface="Arial" charset="0"/>
            </a:endParaRPr>
          </a:p>
          <a:p>
            <a:pPr marL="640080" lvl="1" indent="-457200" algn="r">
              <a:lnSpc>
                <a:spcPct val="120000"/>
              </a:lnSpc>
              <a:buFontTx/>
              <a:buNone/>
            </a:pPr>
            <a:r>
              <a:rPr lang="en-US" sz="1000" i="1" dirty="0" smtClean="0">
                <a:latin typeface="Arial" charset="0"/>
              </a:rPr>
              <a:t>(continued on next slide)</a:t>
            </a:r>
          </a:p>
        </p:txBody>
      </p:sp>
      <p:sp>
        <p:nvSpPr>
          <p:cNvPr id="3" name="Slide Number Placeholder 2"/>
          <p:cNvSpPr>
            <a:spLocks noGrp="1"/>
          </p:cNvSpPr>
          <p:nvPr>
            <p:ph type="sldNum" sz="quarter" idx="12"/>
          </p:nvPr>
        </p:nvSpPr>
        <p:spPr/>
        <p:txBody>
          <a:bodyPr/>
          <a:lstStyle/>
          <a:p>
            <a:fld id="{AF4AF698-6708-A043-ABCE-7D48872CC542}" type="slidenum">
              <a:rPr lang="en-US" smtClean="0"/>
              <a:t>25</a:t>
            </a:fld>
            <a:endParaRPr lang="en-US" dirty="0"/>
          </a:p>
        </p:txBody>
      </p:sp>
      <p:sp>
        <p:nvSpPr>
          <p:cNvPr id="4" name="Footer Placeholder 3"/>
          <p:cNvSpPr>
            <a:spLocks noGrp="1"/>
          </p:cNvSpPr>
          <p:nvPr>
            <p:ph type="ftr" sz="quarter" idx="4294967295"/>
          </p:nvPr>
        </p:nvSpPr>
        <p:spPr>
          <a:xfrm>
            <a:off x="685800" y="6018547"/>
            <a:ext cx="1752600" cy="365125"/>
          </a:xfrm>
          <a:prstGeom prst="rect">
            <a:avLst/>
          </a:prstGeom>
        </p:spPr>
        <p:txBody>
          <a:bodyPr/>
          <a:lstStyle/>
          <a:p>
            <a:r>
              <a:rPr lang="en-US" sz="1200" dirty="0" smtClean="0"/>
              <a:t>ARM 10.13.401-410</a:t>
            </a:r>
            <a:endParaRPr lang="en-US" sz="1200" dirty="0"/>
          </a:p>
        </p:txBody>
      </p:sp>
    </p:spTree>
    <p:extLst>
      <p:ext uri="{BB962C8B-B14F-4D97-AF65-F5344CB8AC3E}">
        <p14:creationId xmlns:p14="http://schemas.microsoft.com/office/powerpoint/2010/main" val="640865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8349"/>
          </a:xfrm>
        </p:spPr>
        <p:txBody>
          <a:bodyPr>
            <a:normAutofit fontScale="90000"/>
          </a:bodyPr>
          <a:lstStyle/>
          <a:p>
            <a:r>
              <a:rPr lang="en-US" sz="2700" b="1" dirty="0">
                <a:latin typeface="Arial" charset="0"/>
              </a:rPr>
              <a:t>Montana Driver Education and Training</a:t>
            </a:r>
            <a:r>
              <a:rPr lang="en-US" sz="2700" b="1" dirty="0">
                <a:solidFill>
                  <a:srgbClr val="CC0066"/>
                </a:solidFill>
                <a:latin typeface="Arial" charset="0"/>
              </a:rPr>
              <a:t/>
            </a:r>
            <a:br>
              <a:rPr lang="en-US" sz="2700" b="1" dirty="0">
                <a:solidFill>
                  <a:srgbClr val="CC0066"/>
                </a:solidFill>
                <a:latin typeface="Arial" charset="0"/>
              </a:rPr>
            </a:br>
            <a:r>
              <a:rPr lang="en-US" sz="3100" b="1" dirty="0">
                <a:solidFill>
                  <a:srgbClr val="CC0066"/>
                </a:solidFill>
                <a:latin typeface="Arial" charset="0"/>
              </a:rPr>
              <a:t>Standards and Benchmarks</a:t>
            </a:r>
            <a:endParaRPr lang="en-US" sz="3100" dirty="0"/>
          </a:p>
        </p:txBody>
      </p:sp>
      <p:sp>
        <p:nvSpPr>
          <p:cNvPr id="3" name="Content Placeholder 2"/>
          <p:cNvSpPr>
            <a:spLocks noGrp="1"/>
          </p:cNvSpPr>
          <p:nvPr>
            <p:ph idx="1"/>
          </p:nvPr>
        </p:nvSpPr>
        <p:spPr>
          <a:xfrm>
            <a:off x="457199" y="914401"/>
            <a:ext cx="8486775" cy="5441949"/>
          </a:xfrm>
        </p:spPr>
        <p:txBody>
          <a:bodyPr>
            <a:noAutofit/>
          </a:bodyPr>
          <a:lstStyle/>
          <a:p>
            <a:pPr marL="609600" indent="-609600">
              <a:lnSpc>
                <a:spcPct val="120000"/>
              </a:lnSpc>
              <a:buFontTx/>
              <a:buNone/>
            </a:pPr>
            <a:r>
              <a:rPr lang="en-US" sz="1200" b="1" dirty="0" smtClean="0">
                <a:solidFill>
                  <a:srgbClr val="CC0066"/>
                </a:solidFill>
                <a:latin typeface="Arial" charset="0"/>
              </a:rPr>
              <a:t>5</a:t>
            </a:r>
            <a:r>
              <a:rPr lang="en-US" sz="1200" b="1" dirty="0">
                <a:solidFill>
                  <a:srgbClr val="CC0066"/>
                </a:solidFill>
                <a:latin typeface="Arial" charset="0"/>
              </a:rPr>
              <a:t>.  </a:t>
            </a:r>
            <a:r>
              <a:rPr lang="en-US" sz="1200" b="1" u="sng" dirty="0">
                <a:solidFill>
                  <a:srgbClr val="CC0066"/>
                </a:solidFill>
                <a:latin typeface="Arial" charset="0"/>
              </a:rPr>
              <a:t>Communication</a:t>
            </a:r>
          </a:p>
          <a:p>
            <a:pPr marL="640080" lvl="1" indent="-457200">
              <a:lnSpc>
                <a:spcPct val="120000"/>
              </a:lnSpc>
              <a:buFontTx/>
              <a:buNone/>
            </a:pPr>
            <a:r>
              <a:rPr lang="en-US" sz="1200" dirty="0">
                <a:latin typeface="Arial" charset="0"/>
              </a:rPr>
              <a:t>5.1.  	consistently communicate driving intentions (i.e., use of lights, vehicle position, and personal signals);</a:t>
            </a:r>
          </a:p>
          <a:p>
            <a:pPr marL="640080" lvl="1" indent="-457200">
              <a:lnSpc>
                <a:spcPct val="120000"/>
              </a:lnSpc>
              <a:buFontTx/>
              <a:buNone/>
            </a:pPr>
            <a:r>
              <a:rPr lang="en-US" sz="1200" dirty="0">
                <a:latin typeface="Arial" charset="0"/>
              </a:rPr>
              <a:t>5.2.  	adjust driver behavior based on observation of the highway transportation system and other roadway users;</a:t>
            </a:r>
          </a:p>
          <a:p>
            <a:pPr marL="640080" lvl="1" indent="-457200">
              <a:lnSpc>
                <a:spcPct val="120000"/>
              </a:lnSpc>
              <a:buFontTx/>
              <a:buNone/>
            </a:pPr>
            <a:r>
              <a:rPr lang="en-US" sz="1200" dirty="0">
                <a:latin typeface="Arial" charset="0"/>
              </a:rPr>
              <a:t>5.3.	adjust communication (i.e., use of lights, vehicle position, and personal signals) based on observation of the highway transportation system and other users; and</a:t>
            </a:r>
          </a:p>
          <a:p>
            <a:pPr marL="640080" lvl="1" indent="-457200">
              <a:lnSpc>
                <a:spcPct val="120000"/>
              </a:lnSpc>
              <a:buFontTx/>
              <a:buNone/>
            </a:pPr>
            <a:r>
              <a:rPr lang="en-US" sz="1200" dirty="0">
                <a:latin typeface="Arial" charset="0"/>
              </a:rPr>
              <a:t>5.4.	develop positive habits and attitudes for effective communication.</a:t>
            </a:r>
            <a:endParaRPr lang="en-US" sz="1200" dirty="0">
              <a:solidFill>
                <a:schemeClr val="accent2"/>
              </a:solidFill>
              <a:latin typeface="Arial" charset="0"/>
            </a:endParaRPr>
          </a:p>
          <a:p>
            <a:pPr marL="609600" indent="-609600">
              <a:lnSpc>
                <a:spcPct val="120000"/>
              </a:lnSpc>
              <a:buFontTx/>
              <a:buNone/>
            </a:pPr>
            <a:r>
              <a:rPr lang="en-US" sz="1200" b="1" dirty="0" smtClean="0">
                <a:solidFill>
                  <a:srgbClr val="CC0066"/>
                </a:solidFill>
                <a:latin typeface="Arial" charset="0"/>
              </a:rPr>
              <a:t>6</a:t>
            </a:r>
            <a:r>
              <a:rPr lang="en-US" sz="1200" b="1" dirty="0">
                <a:solidFill>
                  <a:srgbClr val="CC0066"/>
                </a:solidFill>
                <a:latin typeface="Arial" charset="0"/>
              </a:rPr>
              <a:t>.  </a:t>
            </a:r>
            <a:r>
              <a:rPr lang="en-US" sz="1200" b="1" u="sng" dirty="0">
                <a:solidFill>
                  <a:srgbClr val="CC0066"/>
                </a:solidFill>
                <a:latin typeface="Arial" charset="0"/>
              </a:rPr>
              <a:t>Risk Management</a:t>
            </a:r>
          </a:p>
          <a:p>
            <a:pPr marL="640080" lvl="1" indent="-457200">
              <a:lnSpc>
                <a:spcPct val="120000"/>
              </a:lnSpc>
              <a:buFontTx/>
              <a:buNone/>
            </a:pPr>
            <a:r>
              <a:rPr lang="en-US" sz="1200" dirty="0">
                <a:latin typeface="Arial" charset="0"/>
              </a:rPr>
              <a:t>6.1.	understand driver risk-management principles;</a:t>
            </a:r>
          </a:p>
          <a:p>
            <a:pPr marL="640080" lvl="1" indent="-457200">
              <a:lnSpc>
                <a:spcPct val="120000"/>
              </a:lnSpc>
              <a:buFontTx/>
              <a:buNone/>
            </a:pPr>
            <a:r>
              <a:rPr lang="en-US" sz="1200" dirty="0">
                <a:latin typeface="Arial" charset="0"/>
              </a:rPr>
              <a:t>6.2. 	demonstrate driver risk-management strategies; and</a:t>
            </a:r>
          </a:p>
          <a:p>
            <a:pPr marL="640080" lvl="1" indent="-457200">
              <a:lnSpc>
                <a:spcPct val="120000"/>
              </a:lnSpc>
              <a:buFontTx/>
              <a:buNone/>
            </a:pPr>
            <a:r>
              <a:rPr lang="en-US" sz="1200" dirty="0">
                <a:latin typeface="Arial" charset="0"/>
              </a:rPr>
              <a:t>6.3.	develop positive habits and attitudes for effective driver risk-management.</a:t>
            </a:r>
            <a:endParaRPr lang="en-US" sz="1200" dirty="0">
              <a:solidFill>
                <a:schemeClr val="accent2"/>
              </a:solidFill>
              <a:latin typeface="Arial" charset="0"/>
            </a:endParaRPr>
          </a:p>
          <a:p>
            <a:pPr marL="609600" indent="-609600">
              <a:lnSpc>
                <a:spcPct val="120000"/>
              </a:lnSpc>
              <a:buFontTx/>
              <a:buNone/>
            </a:pPr>
            <a:r>
              <a:rPr lang="en-US" sz="1200" b="1" dirty="0">
                <a:solidFill>
                  <a:srgbClr val="CC0066"/>
                </a:solidFill>
                <a:latin typeface="Arial" charset="0"/>
              </a:rPr>
              <a:t>7.  </a:t>
            </a:r>
            <a:r>
              <a:rPr lang="en-US" sz="1200" b="1" u="sng" dirty="0">
                <a:solidFill>
                  <a:srgbClr val="CC0066"/>
                </a:solidFill>
                <a:latin typeface="Arial" charset="0"/>
              </a:rPr>
              <a:t>Lifelong Learning</a:t>
            </a:r>
          </a:p>
          <a:p>
            <a:pPr marL="640080" lvl="1" indent="-457200">
              <a:lnSpc>
                <a:spcPct val="120000"/>
              </a:lnSpc>
              <a:buFontTx/>
              <a:buNone/>
            </a:pPr>
            <a:r>
              <a:rPr lang="en-US" sz="1200" dirty="0">
                <a:latin typeface="Arial" charset="0"/>
              </a:rPr>
              <a:t>7.1. 	identify and use a range of learning strategies required to acquire or retain knowledge, positive driving habits, and driving skills for lifelong learning;</a:t>
            </a:r>
          </a:p>
          <a:p>
            <a:pPr marL="640080" lvl="1" indent="-457200">
              <a:lnSpc>
                <a:spcPct val="120000"/>
              </a:lnSpc>
              <a:buFontTx/>
              <a:buNone/>
            </a:pPr>
            <a:r>
              <a:rPr lang="en-US" sz="1200" dirty="0">
                <a:latin typeface="Arial" charset="0"/>
              </a:rPr>
              <a:t>7.2.	establish learning goals that are based on an understanding of one’s own </a:t>
            </a:r>
            <a:r>
              <a:rPr lang="en-US" sz="1200" dirty="0" smtClean="0">
                <a:latin typeface="Arial" charset="0"/>
              </a:rPr>
              <a:t>current </a:t>
            </a:r>
            <a:r>
              <a:rPr lang="en-US" sz="1200" dirty="0">
                <a:latin typeface="Arial" charset="0"/>
              </a:rPr>
              <a:t>and future learning needs; </a:t>
            </a:r>
            <a:r>
              <a:rPr lang="en-US" sz="1200" dirty="0" smtClean="0">
                <a:latin typeface="Arial" charset="0"/>
              </a:rPr>
              <a:t>and</a:t>
            </a:r>
            <a:endParaRPr lang="en-US" sz="1200" dirty="0">
              <a:latin typeface="Arial" charset="0"/>
            </a:endParaRPr>
          </a:p>
          <a:p>
            <a:pPr marL="640080" lvl="1" indent="-457200">
              <a:lnSpc>
                <a:spcPct val="120000"/>
              </a:lnSpc>
              <a:buFontTx/>
              <a:buNone/>
            </a:pPr>
            <a:r>
              <a:rPr lang="en-US" sz="1200" dirty="0">
                <a:latin typeface="Arial" charset="0"/>
              </a:rPr>
              <a:t>7.3. 	demonstrate knowledge and ability to make informed decisions required for positive driving habits, effective performance, and adaptation to change. </a:t>
            </a:r>
            <a:endParaRPr lang="en-US" sz="1200" dirty="0">
              <a:solidFill>
                <a:schemeClr val="accent2"/>
              </a:solidFill>
              <a:latin typeface="Arial" charset="0"/>
            </a:endParaRPr>
          </a:p>
          <a:p>
            <a:pPr marL="609600" indent="-609600">
              <a:lnSpc>
                <a:spcPct val="120000"/>
              </a:lnSpc>
              <a:buFontTx/>
              <a:buNone/>
            </a:pPr>
            <a:r>
              <a:rPr lang="en-US" sz="1200" b="1" dirty="0">
                <a:solidFill>
                  <a:srgbClr val="CC0066"/>
                </a:solidFill>
                <a:latin typeface="Arial" charset="0"/>
              </a:rPr>
              <a:t>8.  </a:t>
            </a:r>
            <a:r>
              <a:rPr lang="en-US" sz="1200" b="1" u="sng" dirty="0">
                <a:solidFill>
                  <a:srgbClr val="CC0066"/>
                </a:solidFill>
                <a:latin typeface="Arial" charset="0"/>
              </a:rPr>
              <a:t>Driving Experience</a:t>
            </a:r>
          </a:p>
          <a:p>
            <a:pPr marL="640080" lvl="1" indent="-457200">
              <a:lnSpc>
                <a:spcPct val="120000"/>
              </a:lnSpc>
              <a:buFontTx/>
              <a:buNone/>
            </a:pPr>
            <a:r>
              <a:rPr lang="en-US" sz="1200" dirty="0">
                <a:latin typeface="Arial" charset="0"/>
              </a:rPr>
              <a:t>8.1.  	acquire at least the minimum number of BTW hours over at least the minimum number of days, as required by law, with a Montana-approved driver education teacher; and</a:t>
            </a:r>
          </a:p>
          <a:p>
            <a:pPr marL="640080" lvl="1" indent="-457200">
              <a:lnSpc>
                <a:spcPct val="120000"/>
              </a:lnSpc>
              <a:buFontTx/>
              <a:buNone/>
            </a:pPr>
            <a:r>
              <a:rPr lang="en-US" sz="1200" dirty="0">
                <a:latin typeface="Arial" charset="0"/>
              </a:rPr>
              <a:t>8.2.	acquire additional behind-the-wheel driving experience with a parent or guardian’s assistance in a variety of driving situations (i.e., night, adverse weather, gravel road, etc</a:t>
            </a:r>
            <a:r>
              <a:rPr lang="en-US" sz="1200" dirty="0" smtClean="0">
                <a:latin typeface="Arial" charset="0"/>
              </a:rPr>
              <a:t>.).</a:t>
            </a:r>
            <a:endParaRPr lang="en-US" sz="1200" dirty="0">
              <a:latin typeface="Arial" charset="0"/>
            </a:endParaRPr>
          </a:p>
        </p:txBody>
      </p:sp>
      <p:sp>
        <p:nvSpPr>
          <p:cNvPr id="4" name="Footer Placeholder 3"/>
          <p:cNvSpPr>
            <a:spLocks noGrp="1"/>
          </p:cNvSpPr>
          <p:nvPr>
            <p:ph type="ftr" sz="quarter" idx="4294967295"/>
          </p:nvPr>
        </p:nvSpPr>
        <p:spPr>
          <a:xfrm>
            <a:off x="783771" y="6173788"/>
            <a:ext cx="1763487" cy="281442"/>
          </a:xfrm>
          <a:prstGeom prst="rect">
            <a:avLst/>
          </a:prstGeom>
        </p:spPr>
        <p:txBody>
          <a:bodyPr/>
          <a:lstStyle/>
          <a:p>
            <a:r>
              <a:rPr lang="en-US" sz="1200" dirty="0"/>
              <a:t>ARM 10.13.401-410</a:t>
            </a:r>
          </a:p>
        </p:txBody>
      </p:sp>
      <p:sp>
        <p:nvSpPr>
          <p:cNvPr id="5" name="Slide Number Placeholder 4"/>
          <p:cNvSpPr>
            <a:spLocks noGrp="1"/>
          </p:cNvSpPr>
          <p:nvPr>
            <p:ph type="sldNum" sz="quarter" idx="12"/>
          </p:nvPr>
        </p:nvSpPr>
        <p:spPr/>
        <p:txBody>
          <a:bodyPr/>
          <a:lstStyle/>
          <a:p>
            <a:fld id="{AF4AF698-6708-A043-ABCE-7D48872CC542}" type="slidenum">
              <a:rPr lang="en-US" smtClean="0"/>
              <a:t>26</a:t>
            </a:fld>
            <a:endParaRPr lang="en-US"/>
          </a:p>
        </p:txBody>
      </p:sp>
    </p:spTree>
    <p:extLst>
      <p:ext uri="{BB962C8B-B14F-4D97-AF65-F5344CB8AC3E}">
        <p14:creationId xmlns:p14="http://schemas.microsoft.com/office/powerpoint/2010/main" val="1655468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D03780-7EDB-1345-A052-E7FB1ADF62AA}" type="slidenum">
              <a:rPr lang="en-US" smtClean="0"/>
              <a:pPr/>
              <a:t>3</a:t>
            </a:fld>
            <a:endParaRPr lang="en-US"/>
          </a:p>
        </p:txBody>
      </p:sp>
      <p:sp>
        <p:nvSpPr>
          <p:cNvPr id="7" name="Rectangle 3"/>
          <p:cNvSpPr txBox="1">
            <a:spLocks noChangeArrowheads="1"/>
          </p:cNvSpPr>
          <p:nvPr/>
        </p:nvSpPr>
        <p:spPr bwMode="auto">
          <a:xfrm>
            <a:off x="772160" y="1214021"/>
            <a:ext cx="7244080" cy="3686452"/>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en-US" dirty="0" smtClean="0">
                <a:latin typeface="Arial" pitchFamily="34" charset="0"/>
                <a:cs typeface="Arial" pitchFamily="34" charset="0"/>
              </a:rPr>
              <a:t>Montana law requires motorists to operate their vehicles in a </a:t>
            </a:r>
          </a:p>
          <a:p>
            <a:pPr marL="0" indent="0" algn="ctr">
              <a:spcBef>
                <a:spcPct val="0"/>
              </a:spcBef>
              <a:buNone/>
            </a:pPr>
            <a:r>
              <a:rPr lang="en-US" dirty="0" smtClean="0">
                <a:latin typeface="Arial" pitchFamily="34" charset="0"/>
                <a:cs typeface="Arial" pitchFamily="34" charset="0"/>
              </a:rPr>
              <a:t>careful and prudent manner </a:t>
            </a:r>
          </a:p>
          <a:p>
            <a:pPr marL="0" indent="0" algn="ctr">
              <a:spcBef>
                <a:spcPct val="0"/>
              </a:spcBef>
              <a:buNone/>
            </a:pPr>
            <a:r>
              <a:rPr lang="en-US" dirty="0" smtClean="0">
                <a:latin typeface="Arial" pitchFamily="34" charset="0"/>
                <a:cs typeface="Arial" pitchFamily="34" charset="0"/>
              </a:rPr>
              <a:t>without endangering the </a:t>
            </a:r>
          </a:p>
          <a:p>
            <a:pPr marL="0" indent="0" algn="ctr">
              <a:spcBef>
                <a:spcPct val="0"/>
              </a:spcBef>
              <a:buNone/>
            </a:pPr>
            <a:r>
              <a:rPr lang="en-US" dirty="0" smtClean="0">
                <a:latin typeface="Arial" pitchFamily="34" charset="0"/>
                <a:cs typeface="Arial" pitchFamily="34" charset="0"/>
              </a:rPr>
              <a:t>life, limb, property or other rights of people entitled to use the highways.   </a:t>
            </a:r>
            <a:r>
              <a:rPr lang="en-US" i="1" dirty="0" smtClean="0">
                <a:latin typeface="Arial" pitchFamily="34" charset="0"/>
                <a:cs typeface="Arial" pitchFamily="34" charset="0"/>
              </a:rPr>
              <a:t>MCA 61-8-302</a:t>
            </a:r>
          </a:p>
          <a:p>
            <a:pPr>
              <a:spcBef>
                <a:spcPct val="0"/>
              </a:spcBef>
              <a:buFontTx/>
              <a:buNone/>
            </a:pPr>
            <a:endParaRPr lang="en-US" sz="2400" b="1" dirty="0"/>
          </a:p>
        </p:txBody>
      </p:sp>
    </p:spTree>
    <p:extLst>
      <p:ext uri="{BB962C8B-B14F-4D97-AF65-F5344CB8AC3E}">
        <p14:creationId xmlns:p14="http://schemas.microsoft.com/office/powerpoint/2010/main" val="1502129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D03780-7EDB-1345-A052-E7FB1ADF62AA}" type="slidenum">
              <a:rPr lang="en-US" smtClean="0"/>
              <a:pPr/>
              <a:t>4</a:t>
            </a:fld>
            <a:endParaRPr lang="en-US"/>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2645"/>
          <a:stretch/>
        </p:blipFill>
        <p:spPr bwMode="auto">
          <a:xfrm>
            <a:off x="2647614" y="491501"/>
            <a:ext cx="3509345" cy="560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485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C0066"/>
                </a:solidFill>
              </a:rPr>
              <a:t>Three Way Street video</a:t>
            </a:r>
            <a:endParaRPr lang="en-US" sz="4000" dirty="0">
              <a:solidFill>
                <a:srgbClr val="CC0066"/>
              </a:solidFill>
            </a:endParaRPr>
          </a:p>
        </p:txBody>
      </p:sp>
      <p:sp>
        <p:nvSpPr>
          <p:cNvPr id="3" name="Content Placeholder 2"/>
          <p:cNvSpPr>
            <a:spLocks noGrp="1"/>
          </p:cNvSpPr>
          <p:nvPr>
            <p:ph idx="1"/>
          </p:nvPr>
        </p:nvSpPr>
        <p:spPr>
          <a:xfrm>
            <a:off x="2388618" y="1209041"/>
            <a:ext cx="4003040" cy="629919"/>
          </a:xfrm>
        </p:spPr>
        <p:txBody>
          <a:bodyPr>
            <a:normAutofit/>
          </a:bodyPr>
          <a:lstStyle/>
          <a:p>
            <a:pPr marL="0" indent="0">
              <a:buNone/>
            </a:pPr>
            <a:r>
              <a:rPr lang="en-US" sz="2400" dirty="0">
                <a:hlinkClick r:id="rId3"/>
              </a:rPr>
              <a:t>https://</a:t>
            </a:r>
            <a:r>
              <a:rPr lang="en-US" sz="2400" dirty="0" smtClean="0">
                <a:hlinkClick r:id="rId3"/>
              </a:rPr>
              <a:t>vimeo.com/24572222</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35D03780-7EDB-1345-A052-E7FB1ADF62AA}" type="slidenum">
              <a:rPr lang="en-US" smtClean="0"/>
              <a:pPr/>
              <a:t>5</a:t>
            </a:fld>
            <a:endParaRPr lang="en-US"/>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29360" y="1838960"/>
            <a:ext cx="6321556" cy="3867152"/>
          </a:xfrm>
          <a:prstGeom prst="rect">
            <a:avLst/>
          </a:prstGeom>
        </p:spPr>
      </p:pic>
    </p:spTree>
    <p:extLst>
      <p:ext uri="{BB962C8B-B14F-4D97-AF65-F5344CB8AC3E}">
        <p14:creationId xmlns:p14="http://schemas.microsoft.com/office/powerpoint/2010/main" val="680604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3705"/>
            <a:ext cx="8229600" cy="1143000"/>
          </a:xfrm>
        </p:spPr>
        <p:txBody>
          <a:bodyPr/>
          <a:lstStyle/>
          <a:p>
            <a:r>
              <a:rPr lang="en-US" dirty="0" smtClean="0">
                <a:solidFill>
                  <a:srgbClr val="CC0066"/>
                </a:solidFill>
              </a:rPr>
              <a:t>Driver-Bicyclist Safety Quiz</a:t>
            </a:r>
            <a:endParaRPr lang="en-US" dirty="0">
              <a:solidFill>
                <a:srgbClr val="CC0066"/>
              </a:solidFill>
            </a:endParaRPr>
          </a:p>
        </p:txBody>
      </p:sp>
      <p:sp>
        <p:nvSpPr>
          <p:cNvPr id="4" name="Slide Number Placeholder 3"/>
          <p:cNvSpPr>
            <a:spLocks noGrp="1"/>
          </p:cNvSpPr>
          <p:nvPr>
            <p:ph type="sldNum" sz="quarter" idx="12"/>
          </p:nvPr>
        </p:nvSpPr>
        <p:spPr/>
        <p:txBody>
          <a:bodyPr/>
          <a:lstStyle/>
          <a:p>
            <a:fld id="{35D03780-7EDB-1345-A052-E7FB1ADF62AA}" type="slidenum">
              <a:rPr lang="en-US" smtClean="0"/>
              <a:pPr/>
              <a:t>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167" y="1894324"/>
            <a:ext cx="5803609" cy="349047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4012" y="4501155"/>
            <a:ext cx="2642097" cy="176728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1040" y="4051657"/>
            <a:ext cx="1870644" cy="208443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55335" y="4276406"/>
            <a:ext cx="2454617" cy="163493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3243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548"/>
            <a:ext cx="8229600" cy="1123932"/>
          </a:xfrm>
        </p:spPr>
        <p:txBody>
          <a:bodyPr>
            <a:normAutofit fontScale="90000"/>
          </a:bodyPr>
          <a:lstStyle/>
          <a:p>
            <a:r>
              <a:rPr lang="en-US" dirty="0" smtClean="0">
                <a:solidFill>
                  <a:srgbClr val="CC0066"/>
                </a:solidFill>
              </a:rPr>
              <a:t>1. In what direction should </a:t>
            </a:r>
            <a:br>
              <a:rPr lang="en-US" dirty="0" smtClean="0">
                <a:solidFill>
                  <a:srgbClr val="CC0066"/>
                </a:solidFill>
              </a:rPr>
            </a:br>
            <a:r>
              <a:rPr lang="en-US" dirty="0" smtClean="0">
                <a:solidFill>
                  <a:srgbClr val="CC0066"/>
                </a:solidFill>
              </a:rPr>
              <a:t>a bicyclist ride?</a:t>
            </a:r>
            <a:endParaRPr lang="en-US" dirty="0">
              <a:solidFill>
                <a:srgbClr val="CC0066"/>
              </a:solidFill>
            </a:endParaRPr>
          </a:p>
        </p:txBody>
      </p:sp>
      <p:sp>
        <p:nvSpPr>
          <p:cNvPr id="4" name="Slide Number Placeholder 3"/>
          <p:cNvSpPr>
            <a:spLocks noGrp="1"/>
          </p:cNvSpPr>
          <p:nvPr>
            <p:ph type="sldNum" sz="quarter" idx="12"/>
          </p:nvPr>
        </p:nvSpPr>
        <p:spPr/>
        <p:txBody>
          <a:bodyPr/>
          <a:lstStyle/>
          <a:p>
            <a:fld id="{35D03780-7EDB-1345-A052-E7FB1ADF62AA}" type="slidenum">
              <a:rPr lang="en-US" smtClean="0"/>
              <a:pPr/>
              <a:t>7</a:t>
            </a:fld>
            <a:endParaRPr lang="en-US"/>
          </a:p>
        </p:txBody>
      </p:sp>
      <p:sp>
        <p:nvSpPr>
          <p:cNvPr id="6" name="TextBox 5"/>
          <p:cNvSpPr txBox="1"/>
          <p:nvPr/>
        </p:nvSpPr>
        <p:spPr>
          <a:xfrm>
            <a:off x="1087120" y="2326640"/>
            <a:ext cx="7162800" cy="3277820"/>
          </a:xfrm>
          <a:prstGeom prst="rect">
            <a:avLst/>
          </a:prstGeom>
          <a:noFill/>
        </p:spPr>
        <p:txBody>
          <a:bodyPr wrap="square" rtlCol="0">
            <a:spAutoFit/>
          </a:bodyPr>
          <a:lstStyle/>
          <a:p>
            <a:pPr marL="514350" indent="-514350">
              <a:spcAft>
                <a:spcPts val="600"/>
              </a:spcAft>
              <a:buFont typeface="+mj-lt"/>
              <a:buAutoNum type="alphaUcPeriod"/>
            </a:pPr>
            <a:r>
              <a:rPr lang="en-US" sz="3200" dirty="0" smtClean="0"/>
              <a:t>Ride against the traffic.</a:t>
            </a:r>
          </a:p>
          <a:p>
            <a:pPr marL="514350" indent="-514350">
              <a:spcAft>
                <a:spcPts val="600"/>
              </a:spcAft>
              <a:buFont typeface="+mj-lt"/>
              <a:buAutoNum type="alphaUcPeriod"/>
            </a:pPr>
            <a:r>
              <a:rPr lang="en-US" sz="3200" dirty="0" smtClean="0"/>
              <a:t>Ride with the traffic.</a:t>
            </a:r>
          </a:p>
          <a:p>
            <a:pPr marL="514350" indent="-514350">
              <a:spcAft>
                <a:spcPts val="600"/>
              </a:spcAft>
              <a:buFont typeface="+mj-lt"/>
              <a:buAutoNum type="alphaUcPeriod"/>
            </a:pPr>
            <a:r>
              <a:rPr lang="en-US" sz="3200" dirty="0" smtClean="0"/>
              <a:t>Depends on whether it’s a one-way or two-way street.</a:t>
            </a:r>
          </a:p>
          <a:p>
            <a:pPr marL="514350" indent="-514350">
              <a:spcAft>
                <a:spcPts val="600"/>
              </a:spcAft>
              <a:buFont typeface="+mj-lt"/>
              <a:buAutoNum type="alphaUcPeriod"/>
            </a:pPr>
            <a:r>
              <a:rPr lang="en-US" sz="3200" dirty="0" smtClean="0"/>
              <a:t>It doesn’t matter which direction a bicyclist rides.</a:t>
            </a:r>
            <a:endParaRPr lang="en-US" sz="3200" dirty="0"/>
          </a:p>
        </p:txBody>
      </p:sp>
    </p:spTree>
    <p:extLst>
      <p:ext uri="{BB962C8B-B14F-4D97-AF65-F5344CB8AC3E}">
        <p14:creationId xmlns:p14="http://schemas.microsoft.com/office/powerpoint/2010/main" val="1627919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50"/>
                </a:solidFill>
              </a:rPr>
              <a:t>B. Ride with the traffic</a:t>
            </a:r>
            <a:r>
              <a:rPr lang="en-US" sz="4000" dirty="0" smtClean="0">
                <a:solidFill>
                  <a:srgbClr val="00B050"/>
                </a:solidFill>
              </a:rPr>
              <a:t>.</a:t>
            </a:r>
            <a:endParaRPr lang="en-US" sz="4000" dirty="0">
              <a:solidFill>
                <a:srgbClr val="00B050"/>
              </a:solidFill>
            </a:endParaRPr>
          </a:p>
        </p:txBody>
      </p:sp>
      <p:sp>
        <p:nvSpPr>
          <p:cNvPr id="3" name="Content Placeholder 2"/>
          <p:cNvSpPr>
            <a:spLocks noGrp="1"/>
          </p:cNvSpPr>
          <p:nvPr>
            <p:ph idx="1"/>
          </p:nvPr>
        </p:nvSpPr>
        <p:spPr>
          <a:xfrm>
            <a:off x="751840" y="1600201"/>
            <a:ext cx="7680960" cy="3215640"/>
          </a:xfrm>
        </p:spPr>
        <p:txBody>
          <a:bodyPr>
            <a:normAutofit fontScale="92500" lnSpcReduction="10000"/>
          </a:bodyPr>
          <a:lstStyle/>
          <a:p>
            <a:pPr marL="0" indent="0">
              <a:spcBef>
                <a:spcPts val="1200"/>
              </a:spcBef>
              <a:buNone/>
            </a:pPr>
            <a:r>
              <a:rPr lang="en-US" sz="3600" dirty="0" smtClean="0"/>
              <a:t>The bicyclist will:</a:t>
            </a:r>
          </a:p>
          <a:p>
            <a:pPr lvl="1">
              <a:spcBef>
                <a:spcPts val="600"/>
              </a:spcBef>
              <a:buFont typeface="Arial" pitchFamily="34" charset="0"/>
              <a:buChar char="•"/>
            </a:pPr>
            <a:r>
              <a:rPr lang="en-US" sz="3600" dirty="0" smtClean="0"/>
              <a:t>be more visible</a:t>
            </a:r>
          </a:p>
          <a:p>
            <a:pPr lvl="1">
              <a:spcBef>
                <a:spcPts val="600"/>
              </a:spcBef>
              <a:buFont typeface="Arial" pitchFamily="34" charset="0"/>
              <a:buChar char="•"/>
            </a:pPr>
            <a:r>
              <a:rPr lang="en-US" sz="3600" dirty="0"/>
              <a:t>b</a:t>
            </a:r>
            <a:r>
              <a:rPr lang="en-US" sz="3600" dirty="0" smtClean="0"/>
              <a:t>e more predictable</a:t>
            </a:r>
          </a:p>
          <a:p>
            <a:pPr lvl="1">
              <a:spcBef>
                <a:spcPts val="600"/>
              </a:spcBef>
              <a:buFont typeface="Arial" pitchFamily="34" charset="0"/>
              <a:buChar char="•"/>
            </a:pPr>
            <a:r>
              <a:rPr lang="en-US" sz="3600" dirty="0"/>
              <a:t>s</a:t>
            </a:r>
            <a:r>
              <a:rPr lang="en-US" sz="3600" dirty="0" smtClean="0"/>
              <a:t>ometimes move at similar speed as vehicles.</a:t>
            </a:r>
          </a:p>
          <a:p>
            <a:pPr marL="0" indent="0">
              <a:spcBef>
                <a:spcPts val="1200"/>
              </a:spcBef>
              <a:buNone/>
            </a:pPr>
            <a:r>
              <a:rPr lang="en-US" sz="3600" dirty="0" smtClean="0"/>
              <a:t>And it’s the law.</a:t>
            </a:r>
            <a:endParaRPr lang="en-US" sz="3600" dirty="0"/>
          </a:p>
        </p:txBody>
      </p:sp>
      <p:sp>
        <p:nvSpPr>
          <p:cNvPr id="4" name="Slide Number Placeholder 3"/>
          <p:cNvSpPr>
            <a:spLocks noGrp="1"/>
          </p:cNvSpPr>
          <p:nvPr>
            <p:ph type="sldNum" sz="quarter" idx="12"/>
          </p:nvPr>
        </p:nvSpPr>
        <p:spPr/>
        <p:txBody>
          <a:bodyPr/>
          <a:lstStyle/>
          <a:p>
            <a:fld id="{35D03780-7EDB-1345-A052-E7FB1ADF62AA}" type="slidenum">
              <a:rPr lang="en-US" smtClean="0"/>
              <a:pPr/>
              <a:t>8</a:t>
            </a:fld>
            <a:endParaRPr lang="en-US"/>
          </a:p>
        </p:txBody>
      </p:sp>
    </p:spTree>
    <p:extLst>
      <p:ext uri="{BB962C8B-B14F-4D97-AF65-F5344CB8AC3E}">
        <p14:creationId xmlns:p14="http://schemas.microsoft.com/office/powerpoint/2010/main" val="2953091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308"/>
            <a:ext cx="8229600" cy="1753852"/>
          </a:xfrm>
        </p:spPr>
        <p:txBody>
          <a:bodyPr>
            <a:noAutofit/>
          </a:bodyPr>
          <a:lstStyle/>
          <a:p>
            <a:r>
              <a:rPr lang="en-US" sz="4000" dirty="0" smtClean="0">
                <a:solidFill>
                  <a:srgbClr val="CC0066"/>
                </a:solidFill>
              </a:rPr>
              <a:t>2. What is a safe distance for</a:t>
            </a:r>
            <a:br>
              <a:rPr lang="en-US" sz="4000" dirty="0" smtClean="0">
                <a:solidFill>
                  <a:srgbClr val="CC0066"/>
                </a:solidFill>
              </a:rPr>
            </a:br>
            <a:r>
              <a:rPr lang="en-US" sz="4000" dirty="0" smtClean="0">
                <a:solidFill>
                  <a:srgbClr val="CC0066"/>
                </a:solidFill>
              </a:rPr>
              <a:t>drivers to pass a bicyclist going</a:t>
            </a:r>
            <a:br>
              <a:rPr lang="en-US" sz="4000" dirty="0" smtClean="0">
                <a:solidFill>
                  <a:srgbClr val="CC0066"/>
                </a:solidFill>
              </a:rPr>
            </a:br>
            <a:r>
              <a:rPr lang="en-US" sz="4000" dirty="0" smtClean="0">
                <a:solidFill>
                  <a:srgbClr val="CC0066"/>
                </a:solidFill>
              </a:rPr>
              <a:t>in the same direction?</a:t>
            </a:r>
            <a:endParaRPr lang="en-US" sz="4000" dirty="0">
              <a:solidFill>
                <a:srgbClr val="CC0066"/>
              </a:solidFill>
            </a:endParaRPr>
          </a:p>
        </p:txBody>
      </p:sp>
      <p:sp>
        <p:nvSpPr>
          <p:cNvPr id="4" name="Slide Number Placeholder 3"/>
          <p:cNvSpPr>
            <a:spLocks noGrp="1"/>
          </p:cNvSpPr>
          <p:nvPr>
            <p:ph type="sldNum" sz="quarter" idx="12"/>
          </p:nvPr>
        </p:nvSpPr>
        <p:spPr/>
        <p:txBody>
          <a:bodyPr/>
          <a:lstStyle/>
          <a:p>
            <a:fld id="{35D03780-7EDB-1345-A052-E7FB1ADF62AA}" type="slidenum">
              <a:rPr lang="en-US" smtClean="0"/>
              <a:pPr/>
              <a:t>9</a:t>
            </a:fld>
            <a:endParaRPr lang="en-US"/>
          </a:p>
        </p:txBody>
      </p:sp>
      <p:sp>
        <p:nvSpPr>
          <p:cNvPr id="6" name="TextBox 5"/>
          <p:cNvSpPr txBox="1"/>
          <p:nvPr/>
        </p:nvSpPr>
        <p:spPr>
          <a:xfrm>
            <a:off x="1727200" y="2844800"/>
            <a:ext cx="5669280" cy="2292935"/>
          </a:xfrm>
          <a:prstGeom prst="rect">
            <a:avLst/>
          </a:prstGeom>
          <a:noFill/>
        </p:spPr>
        <p:txBody>
          <a:bodyPr wrap="square" rtlCol="0">
            <a:spAutoFit/>
          </a:bodyPr>
          <a:lstStyle/>
          <a:p>
            <a:pPr marL="514350" indent="-514350">
              <a:spcAft>
                <a:spcPts val="600"/>
              </a:spcAft>
              <a:buFont typeface="+mj-lt"/>
              <a:buAutoNum type="alphaUcPeriod"/>
            </a:pPr>
            <a:r>
              <a:rPr lang="en-US" sz="3200" dirty="0" smtClean="0"/>
              <a:t>One or two feet.</a:t>
            </a:r>
          </a:p>
          <a:p>
            <a:pPr marL="514350" indent="-514350">
              <a:spcAft>
                <a:spcPts val="600"/>
              </a:spcAft>
              <a:buFont typeface="+mj-lt"/>
              <a:buAutoNum type="alphaUcPeriod"/>
            </a:pPr>
            <a:r>
              <a:rPr lang="en-US" sz="3200" dirty="0" smtClean="0"/>
              <a:t>More than five feet.</a:t>
            </a:r>
          </a:p>
          <a:p>
            <a:pPr marL="514350" indent="-514350">
              <a:spcAft>
                <a:spcPts val="600"/>
              </a:spcAft>
              <a:buFont typeface="+mj-lt"/>
              <a:buAutoNum type="alphaUcPeriod"/>
            </a:pPr>
            <a:r>
              <a:rPr lang="en-US" sz="3200" dirty="0" smtClean="0"/>
              <a:t>At least 10 feet.</a:t>
            </a:r>
          </a:p>
          <a:p>
            <a:pPr marL="514350" indent="-514350">
              <a:spcAft>
                <a:spcPts val="600"/>
              </a:spcAft>
              <a:buFont typeface="+mj-lt"/>
              <a:buAutoNum type="alphaUcPeriod"/>
            </a:pPr>
            <a:r>
              <a:rPr lang="en-US" sz="3200" dirty="0" smtClean="0"/>
              <a:t>15 feet or more.</a:t>
            </a:r>
            <a:endParaRPr lang="en-US" sz="3200" dirty="0"/>
          </a:p>
        </p:txBody>
      </p:sp>
    </p:spTree>
    <p:extLst>
      <p:ext uri="{BB962C8B-B14F-4D97-AF65-F5344CB8AC3E}">
        <p14:creationId xmlns:p14="http://schemas.microsoft.com/office/powerpoint/2010/main" val="2674632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8909</TotalTime>
  <Words>872</Words>
  <Application>Microsoft Office PowerPoint</Application>
  <PresentationFormat>On-screen Show (4:3)</PresentationFormat>
  <Paragraphs>160</Paragraphs>
  <Slides>26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Monotype Sorts</vt:lpstr>
      <vt:lpstr>Office Theme</vt:lpstr>
      <vt:lpstr>Module 3.4  Bicycle Awareness</vt:lpstr>
      <vt:lpstr>Share the road. Drive with courtesy</vt:lpstr>
      <vt:lpstr>PowerPoint Presentation</vt:lpstr>
      <vt:lpstr>PowerPoint Presentation</vt:lpstr>
      <vt:lpstr>Three Way Street video</vt:lpstr>
      <vt:lpstr>Driver-Bicyclist Safety Quiz</vt:lpstr>
      <vt:lpstr>1. In what direction should  a bicyclist ride?</vt:lpstr>
      <vt:lpstr>B. Ride with the traffic.</vt:lpstr>
      <vt:lpstr>2. What is a safe distance for drivers to pass a bicyclist going in the same direction?</vt:lpstr>
      <vt:lpstr>B. More than five feet.</vt:lpstr>
      <vt:lpstr>3. When a driver approaches a bicyclist from the rear,  what should he do?</vt:lpstr>
      <vt:lpstr>D. None of the above.</vt:lpstr>
      <vt:lpstr>4. Where should bicyclists  always ride?</vt:lpstr>
      <vt:lpstr>C. Ride as close to the side of the road as practical.</vt:lpstr>
      <vt:lpstr>5. True or False:</vt:lpstr>
      <vt:lpstr>5. True</vt:lpstr>
      <vt:lpstr>7. At a stop sign or traffic light before proceeding, a driver should:</vt:lpstr>
      <vt:lpstr>D. All of the above.</vt:lpstr>
      <vt:lpstr>8.  A driver should always be alert to the possibility of a bicyclist:</vt:lpstr>
      <vt:lpstr>D. All of the above.</vt:lpstr>
      <vt:lpstr>9. True or False:</vt:lpstr>
      <vt:lpstr>9. False</vt:lpstr>
      <vt:lpstr>Bicycle Safety Video Drivers’ Perspective</vt:lpstr>
      <vt:lpstr>Sharing the Road Video Bicyclists’ Perspective</vt:lpstr>
      <vt:lpstr>Montana Driver Education and Training Standards and Benchmarks</vt:lpstr>
      <vt:lpstr>Montana Driver Education and Training Standards and Benchmarks</vt:lpstr>
    </vt:vector>
  </TitlesOfParts>
  <Company>DTS Consulting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Montana Traffic Education</dc:title>
  <dc:creator>Montana Office of Public Instruction</dc:creator>
  <cp:lastModifiedBy>Borneman, Patricia</cp:lastModifiedBy>
  <cp:revision>185</cp:revision>
  <dcterms:created xsi:type="dcterms:W3CDTF">2012-05-22T04:50:19Z</dcterms:created>
  <dcterms:modified xsi:type="dcterms:W3CDTF">2014-12-17T17:36:07Z</dcterms:modified>
</cp:coreProperties>
</file>